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1pPr>
    <a:lvl2pPr marL="0" marR="0" indent="4572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2pPr>
    <a:lvl3pPr marL="0" marR="0" indent="9144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3pPr>
    <a:lvl4pPr marL="0" marR="0" indent="13716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4pPr>
    <a:lvl5pPr marL="0" marR="0" indent="18288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5pPr>
    <a:lvl6pPr marL="0" marR="0" indent="22860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6pPr>
    <a:lvl7pPr marL="0" marR="0" indent="27432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7pPr>
    <a:lvl8pPr marL="0" marR="0" indent="32004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8pPr>
    <a:lvl9pPr marL="0" marR="0" indent="3657600" algn="ctr" defTabSz="2438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 panose="020005030000000200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C3C2611-4C71-4FC5-86AE-919BDF0F9419}" styleName="">
    <a:wholeTbl>
      <a:tcTxStyle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217" name="Shape 2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1pPr>
    <a:lvl2pPr indent="228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2pPr>
    <a:lvl3pPr indent="457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3pPr>
    <a:lvl4pPr indent="685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4pPr>
    <a:lvl5pPr indent="9144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5pPr>
    <a:lvl6pPr indent="11430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6pPr>
    <a:lvl7pPr indent="13716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7pPr>
    <a:lvl8pPr indent="16002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8pPr>
    <a:lvl9pPr indent="1828800" defTabSz="457200" latinLnBrk="0">
      <a:lnSpc>
        <a:spcPct val="118000"/>
      </a:lnSpc>
      <a:defRPr sz="2200">
        <a:latin typeface="+mn-lt"/>
        <a:ea typeface="+mn-ea"/>
        <a:cs typeface="+mn-cs"/>
        <a:sym typeface="Helvetica Neue" panose="020005030000000200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image" Target="../media/image14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u=2221210109,3634452606&amp;fm=253&amp;fmt=auto&amp;app=120&amp;f=JPEG.jpeg" descr="u=2221210109,3634452606&amp;fm=253&amp;fmt=auto&amp;app=120&amp;f=JPE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6633" y="-882078"/>
            <a:ext cx="25327370" cy="1548015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" name="矩形"/>
          <p:cNvSpPr/>
          <p:nvPr/>
        </p:nvSpPr>
        <p:spPr>
          <a:xfrm>
            <a:off x="-13592" y="12570"/>
            <a:ext cx="24431426" cy="13690860"/>
          </a:xfrm>
          <a:prstGeom prst="rect">
            <a:avLst/>
          </a:prstGeom>
          <a:gradFill>
            <a:gsLst>
              <a:gs pos="0">
                <a:srgbClr val="FFFFFF">
                  <a:alpha val="84245"/>
                </a:srgbClr>
              </a:gs>
              <a:gs pos="100000">
                <a:schemeClr val="accent5">
                  <a:hueOff val="-152895"/>
                  <a:lumOff val="12368"/>
                  <a:alpha val="84245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pic>
        <p:nvPicPr>
          <p:cNvPr id="18" name="图片 1" descr="图片 1"/>
          <p:cNvPicPr>
            <a:picLocks noChangeAspect="1"/>
          </p:cNvPicPr>
          <p:nvPr/>
        </p:nvPicPr>
        <p:blipFill>
          <a:blip r:embed="rId3"/>
          <a:srcRect t="77009" b="11740"/>
          <a:stretch>
            <a:fillRect/>
          </a:stretch>
        </p:blipFill>
        <p:spPr>
          <a:xfrm>
            <a:off x="0" y="11403331"/>
            <a:ext cx="24404320" cy="231267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9" name="图片 10" descr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788140"/>
            <a:ext cx="24382731" cy="192786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" name="图片 11" descr="图片 11"/>
          <p:cNvPicPr>
            <a:picLocks noChangeAspect="1"/>
          </p:cNvPicPr>
          <p:nvPr/>
        </p:nvPicPr>
        <p:blipFill>
          <a:blip r:embed="rId5"/>
          <a:srcRect l="5890" t="76073" b="16204"/>
          <a:stretch>
            <a:fillRect/>
          </a:stretch>
        </p:blipFill>
        <p:spPr>
          <a:xfrm>
            <a:off x="3698239" y="11211559"/>
            <a:ext cx="10885171" cy="13398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" name="图片 12" descr="图片 12"/>
          <p:cNvPicPr>
            <a:picLocks noChangeAspect="1"/>
          </p:cNvPicPr>
          <p:nvPr/>
        </p:nvPicPr>
        <p:blipFill>
          <a:blip r:embed="rId6"/>
          <a:srcRect l="64523" t="52857" b="33917"/>
          <a:stretch>
            <a:fillRect/>
          </a:stretch>
        </p:blipFill>
        <p:spPr>
          <a:xfrm>
            <a:off x="18379439" y="9493249"/>
            <a:ext cx="4103371" cy="229489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2" name="图片 13" descr="图片 13"/>
          <p:cNvPicPr>
            <a:picLocks noChangeAspect="1"/>
          </p:cNvPicPr>
          <p:nvPr/>
        </p:nvPicPr>
        <p:blipFill>
          <a:blip r:embed="rId7"/>
          <a:srcRect l="1097" t="4306" r="28424" b="37551"/>
          <a:stretch>
            <a:fillRect/>
          </a:stretch>
        </p:blipFill>
        <p:spPr>
          <a:xfrm>
            <a:off x="-1" y="-1"/>
            <a:ext cx="6926582" cy="655066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3" name="图片 14" descr="图片 14"/>
          <p:cNvPicPr>
            <a:picLocks noChangeAspect="1"/>
          </p:cNvPicPr>
          <p:nvPr/>
        </p:nvPicPr>
        <p:blipFill>
          <a:blip r:embed="rId7"/>
          <a:srcRect l="35459" t="41193" r="12767" b="6492"/>
          <a:stretch>
            <a:fillRect/>
          </a:stretch>
        </p:blipFill>
        <p:spPr>
          <a:xfrm>
            <a:off x="15366999" y="4667249"/>
            <a:ext cx="8970011" cy="904875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4" name="图片 19" descr="图片 19"/>
          <p:cNvPicPr>
            <a:picLocks noChangeAspect="1"/>
          </p:cNvPicPr>
          <p:nvPr/>
        </p:nvPicPr>
        <p:blipFill>
          <a:blip r:embed="rId8">
            <a:alphaModFix amt="80000"/>
          </a:blip>
          <a:srcRect t="49506"/>
          <a:stretch>
            <a:fillRect/>
          </a:stretch>
        </p:blipFill>
        <p:spPr>
          <a:xfrm>
            <a:off x="-7621" y="8637270"/>
            <a:ext cx="24384001" cy="507873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字魂105号-简雅黑"/>
                <a:ea typeface="字魂105号-简雅黑"/>
                <a:cs typeface="字魂105号-简雅黑"/>
                <a:sym typeface="字魂105号-简雅黑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6" descr="图片 6"/>
          <p:cNvPicPr>
            <a:picLocks noChangeAspect="1"/>
          </p:cNvPicPr>
          <p:nvPr/>
        </p:nvPicPr>
        <p:blipFill>
          <a:blip r:embed="rId2"/>
          <a:srcRect b="11159"/>
          <a:stretch>
            <a:fillRect/>
          </a:stretch>
        </p:blipFill>
        <p:spPr>
          <a:xfrm>
            <a:off x="-15241" y="0"/>
            <a:ext cx="24399241" cy="13716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0" name="矩形 4"/>
          <p:cNvSpPr/>
          <p:nvPr/>
        </p:nvSpPr>
        <p:spPr>
          <a:xfrm>
            <a:off x="610869" y="600709"/>
            <a:ext cx="23162262" cy="1251585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pic>
        <p:nvPicPr>
          <p:cNvPr id="41" name="图片 2" descr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" y="-15241"/>
            <a:ext cx="4897121" cy="34620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42" name="图片 1" descr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18539" y="962660"/>
            <a:ext cx="1484631" cy="15989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43" name="文本框 37"/>
          <p:cNvSpPr txBox="1"/>
          <p:nvPr/>
        </p:nvSpPr>
        <p:spPr>
          <a:xfrm>
            <a:off x="2664459" y="1451610"/>
            <a:ext cx="12785091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二十大报告重点解读</a:t>
            </a:r>
          </a:p>
        </p:txBody>
      </p:sp>
      <p:sp>
        <p:nvSpPr>
          <p:cNvPr id="4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自定义版式 拷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6" descr="图片 6"/>
          <p:cNvPicPr>
            <a:picLocks noChangeAspect="1"/>
          </p:cNvPicPr>
          <p:nvPr/>
        </p:nvPicPr>
        <p:blipFill>
          <a:blip r:embed="rId2"/>
          <a:srcRect b="11159"/>
          <a:stretch>
            <a:fillRect/>
          </a:stretch>
        </p:blipFill>
        <p:spPr>
          <a:xfrm>
            <a:off x="-15241" y="0"/>
            <a:ext cx="24399241" cy="13716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2" name="矩形 4"/>
          <p:cNvSpPr/>
          <p:nvPr/>
        </p:nvSpPr>
        <p:spPr>
          <a:xfrm>
            <a:off x="610869" y="600709"/>
            <a:ext cx="23162262" cy="1251585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pic>
        <p:nvPicPr>
          <p:cNvPr id="53" name="图片 2" descr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" y="-15241"/>
            <a:ext cx="4897121" cy="34620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4" name="图片 1" descr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18539" y="962660"/>
            <a:ext cx="1484631" cy="15989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菱形 7"/>
          <p:cNvSpPr/>
          <p:nvPr/>
        </p:nvSpPr>
        <p:spPr>
          <a:xfrm>
            <a:off x="1630826" y="772786"/>
            <a:ext cx="338278" cy="338278"/>
          </a:xfrm>
          <a:prstGeom prst="diamond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63" name="矩形 9"/>
          <p:cNvSpPr/>
          <p:nvPr/>
        </p:nvSpPr>
        <p:spPr>
          <a:xfrm>
            <a:off x="-1" y="13503216"/>
            <a:ext cx="24384001" cy="212785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64" name="直接连接符 10"/>
          <p:cNvSpPr/>
          <p:nvPr/>
        </p:nvSpPr>
        <p:spPr>
          <a:xfrm>
            <a:off x="1630826" y="1472242"/>
            <a:ext cx="21902036" cy="1"/>
          </a:xfrm>
          <a:prstGeom prst="line">
            <a:avLst/>
          </a:prstGeom>
          <a:ln w="12700">
            <a:solidFill>
              <a:srgbClr val="C00000"/>
            </a:solidFill>
            <a:miter/>
          </a:ln>
        </p:spPr>
        <p:txBody>
          <a:bodyPr lIns="121919" tIns="121919" rIns="121919" bIns="121919"/>
          <a:lstStyle/>
          <a:p>
            <a:pPr algn="l" defTabSz="1828800">
              <a:defRPr sz="3400">
                <a:solidFill>
                  <a:srgbClr val="000000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pic>
        <p:nvPicPr>
          <p:cNvPr id="65" name="图片 11" descr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46" y="389466"/>
            <a:ext cx="1101025" cy="113287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6" name="矩形 5"/>
          <p:cNvSpPr txBox="1"/>
          <p:nvPr/>
        </p:nvSpPr>
        <p:spPr>
          <a:xfrm>
            <a:off x="2225316" y="298618"/>
            <a:ext cx="9331453" cy="120904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>
            <a:spAutoFit/>
          </a:bodyPr>
          <a:lstStyle>
            <a:lvl1pPr algn="l" defTabSz="1828800">
              <a:defRPr sz="5800">
                <a:solidFill>
                  <a:srgbClr val="C00000"/>
                </a:solidFill>
                <a:latin typeface="STZhongsong" panose="02010600040101010101" charset="-122"/>
                <a:ea typeface="STZhongsong" panose="02010600040101010101" charset="-122"/>
                <a:cs typeface="STZhongsong" panose="02010600040101010101" charset="-122"/>
                <a:sym typeface="STZhongsong" panose="02010600040101010101" charset="-122"/>
              </a:defRPr>
            </a:lvl1pPr>
          </a:lstStyle>
          <a:p>
            <a:r>
              <a:t>发扬斗争精神 勇于担当作为</a:t>
            </a:r>
          </a:p>
        </p:txBody>
      </p:sp>
      <p:sp>
        <p:nvSpPr>
          <p:cNvPr id="67" name="幻灯片编号"/>
          <p:cNvSpPr txBox="1"/>
          <p:nvPr>
            <p:ph type="sldNum" sz="quarter" idx="2"/>
          </p:nvPr>
        </p:nvSpPr>
        <p:spPr>
          <a:xfrm>
            <a:off x="11785599" y="12343130"/>
            <a:ext cx="5689601" cy="739141"/>
          </a:xfrm>
          <a:prstGeom prst="rect">
            <a:avLst/>
          </a:prstGeom>
        </p:spPr>
        <p:txBody>
          <a:bodyPr lIns="121919" tIns="121919" rIns="121919" bIns="121919"/>
          <a:lstStyle>
            <a:lvl1pPr>
              <a:defRPr sz="3200"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菱形 7"/>
          <p:cNvSpPr/>
          <p:nvPr/>
        </p:nvSpPr>
        <p:spPr>
          <a:xfrm>
            <a:off x="1630826" y="772786"/>
            <a:ext cx="338278" cy="338278"/>
          </a:xfrm>
          <a:prstGeom prst="diamond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75" name="矩形 9"/>
          <p:cNvSpPr/>
          <p:nvPr/>
        </p:nvSpPr>
        <p:spPr>
          <a:xfrm>
            <a:off x="-1" y="13503216"/>
            <a:ext cx="24384001" cy="212785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76" name="直接连接符 10"/>
          <p:cNvSpPr/>
          <p:nvPr/>
        </p:nvSpPr>
        <p:spPr>
          <a:xfrm>
            <a:off x="1630826" y="1472242"/>
            <a:ext cx="21902036" cy="1"/>
          </a:xfrm>
          <a:prstGeom prst="line">
            <a:avLst/>
          </a:prstGeom>
          <a:ln w="12700">
            <a:solidFill>
              <a:srgbClr val="C00000"/>
            </a:solidFill>
            <a:miter/>
          </a:ln>
        </p:spPr>
        <p:txBody>
          <a:bodyPr lIns="121919" tIns="121919" rIns="121919" bIns="121919"/>
          <a:lstStyle/>
          <a:p>
            <a:pPr algn="l" defTabSz="1828800">
              <a:defRPr sz="3400">
                <a:solidFill>
                  <a:srgbClr val="000000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pic>
        <p:nvPicPr>
          <p:cNvPr id="77" name="图片 11" descr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46" y="389466"/>
            <a:ext cx="1101025" cy="113287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8" name="矩形 5"/>
          <p:cNvSpPr txBox="1"/>
          <p:nvPr/>
        </p:nvSpPr>
        <p:spPr>
          <a:xfrm>
            <a:off x="2225317" y="298618"/>
            <a:ext cx="6149341" cy="120904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>
            <a:spAutoFit/>
          </a:bodyPr>
          <a:lstStyle>
            <a:lvl1pPr algn="l" defTabSz="1828800">
              <a:defRPr sz="5800">
                <a:solidFill>
                  <a:srgbClr val="C00000"/>
                </a:solidFill>
                <a:latin typeface="STZhongsong" panose="02010600040101010101" charset="-122"/>
                <a:ea typeface="STZhongsong" panose="02010600040101010101" charset="-122"/>
                <a:cs typeface="STZhongsong" panose="02010600040101010101" charset="-122"/>
                <a:sym typeface="STZhongsong" panose="02010600040101010101" charset="-122"/>
              </a:defRPr>
            </a:lvl1pPr>
          </a:lstStyle>
          <a:p>
            <a:r>
              <a:t>如何发扬斗争精神</a:t>
            </a:r>
          </a:p>
        </p:txBody>
      </p:sp>
      <p:sp>
        <p:nvSpPr>
          <p:cNvPr id="79" name="幻灯片编号"/>
          <p:cNvSpPr txBox="1"/>
          <p:nvPr>
            <p:ph type="sldNum" sz="quarter" idx="2"/>
          </p:nvPr>
        </p:nvSpPr>
        <p:spPr>
          <a:xfrm>
            <a:off x="11785599" y="12343130"/>
            <a:ext cx="5689601" cy="739141"/>
          </a:xfrm>
          <a:prstGeom prst="rect">
            <a:avLst/>
          </a:prstGeom>
        </p:spPr>
        <p:txBody>
          <a:bodyPr lIns="121919" tIns="121919" rIns="121919" bIns="121919"/>
          <a:lstStyle>
            <a:lvl1pPr>
              <a:defRPr sz="3200"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菱形 7"/>
          <p:cNvSpPr/>
          <p:nvPr/>
        </p:nvSpPr>
        <p:spPr>
          <a:xfrm>
            <a:off x="1630826" y="772786"/>
            <a:ext cx="338278" cy="338278"/>
          </a:xfrm>
          <a:prstGeom prst="diamond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87" name="矩形 9"/>
          <p:cNvSpPr/>
          <p:nvPr/>
        </p:nvSpPr>
        <p:spPr>
          <a:xfrm>
            <a:off x="-1" y="13503216"/>
            <a:ext cx="24384001" cy="212785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88" name="直接连接符 10"/>
          <p:cNvSpPr/>
          <p:nvPr/>
        </p:nvSpPr>
        <p:spPr>
          <a:xfrm>
            <a:off x="1630826" y="1472242"/>
            <a:ext cx="21902036" cy="1"/>
          </a:xfrm>
          <a:prstGeom prst="line">
            <a:avLst/>
          </a:prstGeom>
          <a:ln w="12700">
            <a:solidFill>
              <a:srgbClr val="C00000"/>
            </a:solidFill>
            <a:miter/>
          </a:ln>
        </p:spPr>
        <p:txBody>
          <a:bodyPr lIns="121919" tIns="121919" rIns="121919" bIns="121919"/>
          <a:lstStyle/>
          <a:p>
            <a:pPr algn="l" defTabSz="1828800">
              <a:defRPr sz="3400">
                <a:solidFill>
                  <a:srgbClr val="000000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pic>
        <p:nvPicPr>
          <p:cNvPr id="89" name="图片 11" descr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46" y="389466"/>
            <a:ext cx="1101025" cy="113287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0" name="矩形 5"/>
          <p:cNvSpPr txBox="1"/>
          <p:nvPr/>
        </p:nvSpPr>
        <p:spPr>
          <a:xfrm>
            <a:off x="2225316" y="298618"/>
            <a:ext cx="6885941" cy="120904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>
            <a:spAutoFit/>
          </a:bodyPr>
          <a:lstStyle>
            <a:lvl1pPr algn="l" defTabSz="1828800">
              <a:defRPr sz="5800">
                <a:solidFill>
                  <a:srgbClr val="C00000"/>
                </a:solidFill>
                <a:latin typeface="STZhongsong" panose="02010600040101010101" charset="-122"/>
                <a:ea typeface="STZhongsong" panose="02010600040101010101" charset="-122"/>
                <a:cs typeface="STZhongsong" panose="02010600040101010101" charset="-122"/>
                <a:sym typeface="STZhongsong" panose="02010600040101010101" charset="-122"/>
              </a:defRPr>
            </a:lvl1pPr>
          </a:lstStyle>
          <a:p>
            <a:r>
              <a:t>为什么要有斗争精神</a:t>
            </a:r>
          </a:p>
        </p:txBody>
      </p:sp>
      <p:sp>
        <p:nvSpPr>
          <p:cNvPr id="91" name="幻灯片编号"/>
          <p:cNvSpPr txBox="1"/>
          <p:nvPr>
            <p:ph type="sldNum" sz="quarter" idx="2"/>
          </p:nvPr>
        </p:nvSpPr>
        <p:spPr>
          <a:xfrm>
            <a:off x="11785599" y="12343130"/>
            <a:ext cx="5689601" cy="739141"/>
          </a:xfrm>
          <a:prstGeom prst="rect">
            <a:avLst/>
          </a:prstGeom>
        </p:spPr>
        <p:txBody>
          <a:bodyPr lIns="121919" tIns="121919" rIns="121919" bIns="121919"/>
          <a:lstStyle>
            <a:lvl1pPr>
              <a:defRPr sz="3200"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菱形 7"/>
          <p:cNvSpPr/>
          <p:nvPr/>
        </p:nvSpPr>
        <p:spPr>
          <a:xfrm>
            <a:off x="1630826" y="772786"/>
            <a:ext cx="338278" cy="338278"/>
          </a:xfrm>
          <a:prstGeom prst="diamond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99" name="矩形 9"/>
          <p:cNvSpPr/>
          <p:nvPr/>
        </p:nvSpPr>
        <p:spPr>
          <a:xfrm>
            <a:off x="-1" y="13503216"/>
            <a:ext cx="24384001" cy="212785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800">
              <a:defRPr sz="3400">
                <a:solidFill>
                  <a:srgbClr val="FFFFFF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sp>
        <p:nvSpPr>
          <p:cNvPr id="100" name="直接连接符 10"/>
          <p:cNvSpPr/>
          <p:nvPr/>
        </p:nvSpPr>
        <p:spPr>
          <a:xfrm>
            <a:off x="1630826" y="1472242"/>
            <a:ext cx="21902036" cy="1"/>
          </a:xfrm>
          <a:prstGeom prst="line">
            <a:avLst/>
          </a:prstGeom>
          <a:ln w="12700">
            <a:solidFill>
              <a:srgbClr val="C00000"/>
            </a:solidFill>
            <a:miter/>
          </a:ln>
        </p:spPr>
        <p:txBody>
          <a:bodyPr lIns="121919" tIns="121919" rIns="121919" bIns="121919"/>
          <a:lstStyle/>
          <a:p>
            <a:pPr algn="l" defTabSz="1828800">
              <a:defRPr sz="3400">
                <a:solidFill>
                  <a:srgbClr val="000000"/>
                </a:solidFill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pPr>
          </a:p>
        </p:txBody>
      </p:sp>
      <p:pic>
        <p:nvPicPr>
          <p:cNvPr id="101" name="图片 11" descr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46" y="389466"/>
            <a:ext cx="1101025" cy="113287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2" name="矩形 1"/>
          <p:cNvSpPr txBox="1"/>
          <p:nvPr/>
        </p:nvSpPr>
        <p:spPr>
          <a:xfrm>
            <a:off x="2225316" y="298618"/>
            <a:ext cx="5412741" cy="120904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>
            <a:spAutoFit/>
          </a:bodyPr>
          <a:lstStyle>
            <a:lvl1pPr algn="l" defTabSz="1828800">
              <a:defRPr sz="5800">
                <a:solidFill>
                  <a:srgbClr val="C00000"/>
                </a:solidFill>
                <a:latin typeface="STZhongsong" panose="02010600040101010101" charset="-122"/>
                <a:ea typeface="STZhongsong" panose="02010600040101010101" charset="-122"/>
                <a:cs typeface="STZhongsong" panose="02010600040101010101" charset="-122"/>
                <a:sym typeface="STZhongsong" panose="02010600040101010101" charset="-122"/>
              </a:defRPr>
            </a:lvl1pPr>
          </a:lstStyle>
          <a:p>
            <a:r>
              <a:t>斗争精神是什么</a:t>
            </a:r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xfrm>
            <a:off x="11785599" y="12343130"/>
            <a:ext cx="5689601" cy="739141"/>
          </a:xfrm>
          <a:prstGeom prst="rect">
            <a:avLst/>
          </a:prstGeom>
        </p:spPr>
        <p:txBody>
          <a:bodyPr lIns="121919" tIns="121919" rIns="121919" bIns="121919"/>
          <a:lstStyle>
            <a:lvl1pPr>
              <a:defRPr sz="3200"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图片 3" descr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685866"/>
            <a:ext cx="24384001" cy="29464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11" name="图片 2" descr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0558272"/>
            <a:ext cx="24384001" cy="315772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2" name="幻灯片编号"/>
          <p:cNvSpPr txBox="1"/>
          <p:nvPr>
            <p:ph type="sldNum" sz="quarter" idx="2"/>
          </p:nvPr>
        </p:nvSpPr>
        <p:spPr>
          <a:xfrm>
            <a:off x="11785599" y="12343130"/>
            <a:ext cx="5689601" cy="739141"/>
          </a:xfrm>
          <a:prstGeom prst="rect">
            <a:avLst/>
          </a:prstGeom>
        </p:spPr>
        <p:txBody>
          <a:bodyPr lIns="121919" tIns="121919" rIns="121919" bIns="121919"/>
          <a:lstStyle>
            <a:lvl1pPr>
              <a:defRPr sz="3200">
                <a:latin typeface="Calibri" panose="020F0702030404030204"/>
                <a:ea typeface="Calibri" panose="020F0702030404030204"/>
                <a:cs typeface="Calibri" panose="020F0702030404030204"/>
                <a:sym typeface="Calibri" panose="020F07020304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等线"/>
                <a:ea typeface="等线"/>
                <a:cs typeface="等线"/>
                <a:sym typeface="等线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1"/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gradFill>
            <a:gsLst>
              <a:gs pos="0">
                <a:srgbClr val="C20B0C"/>
              </a:gs>
              <a:gs pos="100000">
                <a:srgbClr val="8F000E"/>
              </a:gs>
            </a:gsLst>
            <a:lin ang="5400000"/>
          </a:gra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27" name="矩形 2"/>
          <p:cNvSpPr/>
          <p:nvPr/>
        </p:nvSpPr>
        <p:spPr>
          <a:xfrm>
            <a:off x="-38100" y="523569"/>
            <a:ext cx="24422100" cy="126688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28" name="矩形 3"/>
          <p:cNvSpPr/>
          <p:nvPr/>
        </p:nvSpPr>
        <p:spPr>
          <a:xfrm>
            <a:off x="530939" y="294970"/>
            <a:ext cx="7551178" cy="21827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grpSp>
        <p:nvGrpSpPr>
          <p:cNvPr id="132" name="组合 4"/>
          <p:cNvGrpSpPr/>
          <p:nvPr/>
        </p:nvGrpSpPr>
        <p:grpSpPr>
          <a:xfrm>
            <a:off x="22803558" y="97688"/>
            <a:ext cx="1365877" cy="302794"/>
            <a:chOff x="0" y="0"/>
            <a:chExt cx="1365876" cy="302793"/>
          </a:xfrm>
        </p:grpSpPr>
        <p:sp>
          <p:nvSpPr>
            <p:cNvPr id="129" name="平行四边形 5"/>
            <p:cNvSpPr/>
            <p:nvPr/>
          </p:nvSpPr>
          <p:spPr>
            <a:xfrm>
              <a:off x="-1" y="0"/>
              <a:ext cx="243994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400" y="0"/>
                  </a:lnTo>
                  <a:lnTo>
                    <a:pt x="21600" y="0"/>
                  </a:lnTo>
                  <a:lnTo>
                    <a:pt x="16200" y="21600"/>
                  </a:lnTo>
                  <a:close/>
                </a:path>
              </a:pathLst>
            </a:custGeom>
            <a:gradFill flip="none" rotWithShape="1">
              <a:gsLst>
                <a:gs pos="6000">
                  <a:srgbClr val="FFFFED"/>
                </a:gs>
                <a:gs pos="100000">
                  <a:srgbClr val="F5A84B"/>
                </a:gs>
              </a:gsLst>
              <a:lin ang="27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gradFill flip="none" rotWithShape="1">
                    <a:gsLst>
                      <a:gs pos="6000">
                        <a:srgbClr val="FFFFED"/>
                      </a:gs>
                      <a:gs pos="95000">
                        <a:srgbClr val="F5A84B"/>
                      </a:gs>
                    </a:gsLst>
                    <a:lin ang="5400000" scaled="0"/>
                  </a:gra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130" name="平行四边形 6"/>
            <p:cNvSpPr/>
            <p:nvPr/>
          </p:nvSpPr>
          <p:spPr>
            <a:xfrm>
              <a:off x="560942" y="0"/>
              <a:ext cx="243993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400" y="0"/>
                  </a:lnTo>
                  <a:lnTo>
                    <a:pt x="21600" y="0"/>
                  </a:lnTo>
                  <a:lnTo>
                    <a:pt x="16200" y="21600"/>
                  </a:lnTo>
                  <a:close/>
                </a:path>
              </a:pathLst>
            </a:custGeom>
            <a:gradFill flip="none" rotWithShape="1">
              <a:gsLst>
                <a:gs pos="6000">
                  <a:srgbClr val="FFFFED"/>
                </a:gs>
                <a:gs pos="100000">
                  <a:srgbClr val="F5A84B"/>
                </a:gs>
              </a:gsLst>
              <a:lin ang="27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gradFill flip="none" rotWithShape="1">
                    <a:gsLst>
                      <a:gs pos="6000">
                        <a:srgbClr val="FFFFED"/>
                      </a:gs>
                      <a:gs pos="95000">
                        <a:srgbClr val="F5A84B"/>
                      </a:gs>
                    </a:gsLst>
                    <a:lin ang="5400000" scaled="0"/>
                  </a:gra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131" name="平行四边形 7"/>
            <p:cNvSpPr/>
            <p:nvPr/>
          </p:nvSpPr>
          <p:spPr>
            <a:xfrm>
              <a:off x="1121884" y="0"/>
              <a:ext cx="243993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400" y="0"/>
                  </a:lnTo>
                  <a:lnTo>
                    <a:pt x="21600" y="0"/>
                  </a:lnTo>
                  <a:lnTo>
                    <a:pt x="16200" y="21600"/>
                  </a:lnTo>
                  <a:close/>
                </a:path>
              </a:pathLst>
            </a:custGeom>
            <a:gradFill flip="none" rotWithShape="1">
              <a:gsLst>
                <a:gs pos="6000">
                  <a:srgbClr val="FFFFED"/>
                </a:gs>
                <a:gs pos="100000">
                  <a:srgbClr val="F5A84B"/>
                </a:gs>
              </a:gsLst>
              <a:lin ang="27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gradFill flip="none" rotWithShape="1">
                    <a:gsLst>
                      <a:gs pos="6000">
                        <a:srgbClr val="FFFFED"/>
                      </a:gs>
                      <a:gs pos="95000">
                        <a:srgbClr val="F5A84B"/>
                      </a:gs>
                    </a:gsLst>
                    <a:lin ang="5400000" scaled="0"/>
                  </a:gra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</p:grpSp>
      <p:grpSp>
        <p:nvGrpSpPr>
          <p:cNvPr id="136" name="组合 8"/>
          <p:cNvGrpSpPr/>
          <p:nvPr/>
        </p:nvGrpSpPr>
        <p:grpSpPr>
          <a:xfrm>
            <a:off x="324558" y="13307733"/>
            <a:ext cx="1365877" cy="302795"/>
            <a:chOff x="0" y="0"/>
            <a:chExt cx="1365876" cy="302793"/>
          </a:xfrm>
        </p:grpSpPr>
        <p:sp>
          <p:nvSpPr>
            <p:cNvPr id="133" name="平行四边形 9"/>
            <p:cNvSpPr/>
            <p:nvPr/>
          </p:nvSpPr>
          <p:spPr>
            <a:xfrm>
              <a:off x="-1" y="0"/>
              <a:ext cx="243994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400" y="0"/>
                  </a:lnTo>
                  <a:lnTo>
                    <a:pt x="21600" y="0"/>
                  </a:lnTo>
                  <a:lnTo>
                    <a:pt x="16200" y="21600"/>
                  </a:lnTo>
                  <a:close/>
                </a:path>
              </a:pathLst>
            </a:custGeom>
            <a:gradFill flip="none" rotWithShape="1">
              <a:gsLst>
                <a:gs pos="6000">
                  <a:srgbClr val="FFFFED"/>
                </a:gs>
                <a:gs pos="100000">
                  <a:srgbClr val="F5A84B"/>
                </a:gs>
              </a:gsLst>
              <a:lin ang="27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gradFill flip="none" rotWithShape="1">
                    <a:gsLst>
                      <a:gs pos="6000">
                        <a:srgbClr val="FFFFED"/>
                      </a:gs>
                      <a:gs pos="95000">
                        <a:srgbClr val="F5A84B"/>
                      </a:gs>
                    </a:gsLst>
                    <a:lin ang="5400000" scaled="0"/>
                  </a:gra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134" name="平行四边形 10"/>
            <p:cNvSpPr/>
            <p:nvPr/>
          </p:nvSpPr>
          <p:spPr>
            <a:xfrm>
              <a:off x="560942" y="0"/>
              <a:ext cx="243993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400" y="0"/>
                  </a:lnTo>
                  <a:lnTo>
                    <a:pt x="21600" y="0"/>
                  </a:lnTo>
                  <a:lnTo>
                    <a:pt x="16200" y="21600"/>
                  </a:lnTo>
                  <a:close/>
                </a:path>
              </a:pathLst>
            </a:custGeom>
            <a:gradFill flip="none" rotWithShape="1">
              <a:gsLst>
                <a:gs pos="6000">
                  <a:srgbClr val="FFFFED"/>
                </a:gs>
                <a:gs pos="100000">
                  <a:srgbClr val="F5A84B"/>
                </a:gs>
              </a:gsLst>
              <a:lin ang="27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gradFill flip="none" rotWithShape="1">
                    <a:gsLst>
                      <a:gs pos="6000">
                        <a:srgbClr val="FFFFED"/>
                      </a:gs>
                      <a:gs pos="95000">
                        <a:srgbClr val="F5A84B"/>
                      </a:gs>
                    </a:gsLst>
                    <a:lin ang="5400000" scaled="0"/>
                  </a:gra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135" name="平行四边形 11"/>
            <p:cNvSpPr/>
            <p:nvPr/>
          </p:nvSpPr>
          <p:spPr>
            <a:xfrm>
              <a:off x="1121884" y="0"/>
              <a:ext cx="243993" cy="302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5400" y="0"/>
                  </a:lnTo>
                  <a:lnTo>
                    <a:pt x="21600" y="0"/>
                  </a:lnTo>
                  <a:lnTo>
                    <a:pt x="16200" y="21600"/>
                  </a:lnTo>
                  <a:close/>
                </a:path>
              </a:pathLst>
            </a:custGeom>
            <a:gradFill flip="none" rotWithShape="1">
              <a:gsLst>
                <a:gs pos="6000">
                  <a:srgbClr val="FFFFED"/>
                </a:gs>
                <a:gs pos="100000">
                  <a:srgbClr val="F5A84B"/>
                </a:gs>
              </a:gsLst>
              <a:lin ang="27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3600">
                  <a:gradFill flip="none" rotWithShape="1">
                    <a:gsLst>
                      <a:gs pos="6000">
                        <a:srgbClr val="FFFFED"/>
                      </a:gs>
                      <a:gs pos="95000">
                        <a:srgbClr val="F5A84B"/>
                      </a:gs>
                    </a:gsLst>
                    <a:lin ang="5400000" scaled="0"/>
                  </a:gra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</p:grpSp>
      <p:sp>
        <p:nvSpPr>
          <p:cNvPr id="137" name="PA-文本框 26"/>
          <p:cNvSpPr txBox="1"/>
          <p:nvPr/>
        </p:nvSpPr>
        <p:spPr>
          <a:xfrm>
            <a:off x="865720" y="330593"/>
            <a:ext cx="6947974" cy="8178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3600">
                <a:solidFill>
                  <a:srgbClr val="404040"/>
                </a:solidFill>
                <a:latin typeface="汉仪雅酷黑 75W"/>
                <a:ea typeface="汉仪雅酷黑 75W"/>
                <a:cs typeface="汉仪雅酷黑 75W"/>
                <a:sym typeface="汉仪雅酷黑 75W"/>
              </a:defRPr>
            </a:lvl1pPr>
          </a:lstStyle>
          <a:p>
            <a:r>
              <a:t>对中国未来发展前景的自信</a:t>
            </a:r>
          </a:p>
        </p:txBody>
      </p:sp>
      <p:sp>
        <p:nvSpPr>
          <p:cNvPr id="13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等线"/>
                <a:ea typeface="等线"/>
                <a:cs typeface="等线"/>
                <a:sym typeface="等线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图片 6" descr="图片 6"/>
          <p:cNvPicPr>
            <a:picLocks noChangeAspect="1"/>
          </p:cNvPicPr>
          <p:nvPr/>
        </p:nvPicPr>
        <p:blipFill>
          <a:blip r:embed="rId2"/>
          <a:srcRect b="11159"/>
          <a:stretch>
            <a:fillRect/>
          </a:stretch>
        </p:blipFill>
        <p:spPr>
          <a:xfrm>
            <a:off x="-7541" y="0"/>
            <a:ext cx="24398905" cy="1371581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6" name="圆角矩形"/>
          <p:cNvSpPr/>
          <p:nvPr/>
        </p:nvSpPr>
        <p:spPr>
          <a:xfrm>
            <a:off x="2995126" y="454811"/>
            <a:ext cx="18393748" cy="12806378"/>
          </a:xfrm>
          <a:prstGeom prst="roundRect">
            <a:avLst>
              <a:gd name="adj" fmla="val 3317"/>
            </a:avLst>
          </a:prstGeom>
          <a:solidFill>
            <a:srgbClr val="FFFFFF"/>
          </a:solidFill>
          <a:ln w="25400">
            <a:solidFill>
              <a:schemeClr val="accent5"/>
            </a:solidFill>
            <a:miter lim="400000"/>
          </a:ln>
        </p:spPr>
        <p:txBody>
          <a:bodyPr lIns="0" tIns="0" rIns="0" bIns="0" anchor="ctr"/>
          <a:lstStyle/>
          <a:p>
            <a:pPr defTabSz="825500">
              <a:defRPr sz="28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pic>
        <p:nvPicPr>
          <p:cNvPr id="147" name="图片 2" descr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49" y="-24078"/>
            <a:ext cx="3895835" cy="275416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8" name="图片 1" descr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55804" y="459258"/>
            <a:ext cx="1181077" cy="127200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49" name="图片 4" descr="图片 4"/>
          <p:cNvPicPr>
            <a:picLocks noChangeAspect="1"/>
          </p:cNvPicPr>
          <p:nvPr/>
        </p:nvPicPr>
        <p:blipFill>
          <a:blip r:embed="rId5"/>
          <a:srcRect b="28541"/>
          <a:stretch>
            <a:fillRect/>
          </a:stretch>
        </p:blipFill>
        <p:spPr>
          <a:xfrm>
            <a:off x="18642390" y="9650638"/>
            <a:ext cx="3743064" cy="38233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0" name="幻灯片编号"/>
          <p:cNvSpPr txBox="1"/>
          <p:nvPr>
            <p:ph type="sldNum" sz="quarter" idx="2"/>
          </p:nvPr>
        </p:nvSpPr>
        <p:spPr>
          <a:xfrm>
            <a:off x="11868693" y="11223521"/>
            <a:ext cx="4526280" cy="584201"/>
          </a:xfrm>
          <a:prstGeom prst="rect">
            <a:avLst/>
          </a:prstGeom>
        </p:spPr>
        <p:txBody>
          <a:bodyPr lIns="72743" tIns="72743" rIns="72743" bIns="72743"/>
          <a:lstStyle>
            <a:lvl1pPr>
              <a:defRPr sz="22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标题和内容">
    <p:bg>
      <p:bgPr>
        <a:gradFill flip="none" rotWithShape="1">
          <a:gsLst>
            <a:gs pos="0">
              <a:srgbClr val="F2F2F2"/>
            </a:gs>
            <a:gs pos="100000">
              <a:srgbClr val="E6E4E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图片 4" descr="图片 4"/>
          <p:cNvPicPr/>
          <p:nvPr/>
        </p:nvPicPr>
        <p:blipFill>
          <a:blip r:embed="rId2">
            <a:alphaModFix amt="24714"/>
          </a:blip>
          <a:stretch>
            <a:fillRect/>
          </a:stretch>
        </p:blipFill>
        <p:spPr>
          <a:xfrm>
            <a:off x="1904999" y="-1"/>
            <a:ext cx="20574093" cy="13716093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8" name="幻灯片编号"/>
          <p:cNvSpPr txBox="1"/>
          <p:nvPr>
            <p:ph type="sldNum" sz="quarter" idx="2"/>
          </p:nvPr>
        </p:nvSpPr>
        <p:spPr>
          <a:xfrm>
            <a:off x="20554270" y="11893161"/>
            <a:ext cx="448396" cy="436961"/>
          </a:xfrm>
          <a:prstGeom prst="rect">
            <a:avLst/>
          </a:prstGeom>
        </p:spPr>
        <p:txBody>
          <a:bodyPr lIns="76584" tIns="76584" rIns="76584" bIns="76584">
            <a:normAutofit/>
          </a:bodyPr>
          <a:lstStyle>
            <a:lvl1pPr defTabSz="1815465">
              <a:defRPr sz="20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图片 6" descr="图片 6"/>
          <p:cNvPicPr>
            <a:picLocks noChangeAspect="1"/>
          </p:cNvPicPr>
          <p:nvPr/>
        </p:nvPicPr>
        <p:blipFill>
          <a:blip r:embed="rId2"/>
          <a:srcRect b="11159"/>
          <a:stretch>
            <a:fillRect/>
          </a:stretch>
        </p:blipFill>
        <p:spPr>
          <a:xfrm>
            <a:off x="-7541" y="-1"/>
            <a:ext cx="24398905" cy="1371581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6" name="圆角矩形"/>
          <p:cNvSpPr/>
          <p:nvPr/>
        </p:nvSpPr>
        <p:spPr>
          <a:xfrm>
            <a:off x="2995126" y="454811"/>
            <a:ext cx="18393748" cy="12806378"/>
          </a:xfrm>
          <a:prstGeom prst="roundRect">
            <a:avLst>
              <a:gd name="adj" fmla="val 3317"/>
            </a:avLst>
          </a:prstGeom>
          <a:solidFill>
            <a:srgbClr val="FFFFFF"/>
          </a:solidFill>
          <a:ln w="25400">
            <a:solidFill>
              <a:schemeClr val="accent5"/>
            </a:solidFill>
            <a:miter lim="400000"/>
          </a:ln>
        </p:spPr>
        <p:txBody>
          <a:bodyPr lIns="0" tIns="0" rIns="0" bIns="0" anchor="ctr"/>
          <a:lstStyle/>
          <a:p>
            <a:pPr defTabSz="825500">
              <a:defRPr sz="28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pic>
        <p:nvPicPr>
          <p:cNvPr id="167" name="图片 2" descr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449" y="-24078"/>
            <a:ext cx="3895835" cy="275416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8" name="图片 1" descr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55804" y="459258"/>
            <a:ext cx="1181077" cy="127200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9" name="图片 4" descr="图片 4"/>
          <p:cNvPicPr>
            <a:picLocks noChangeAspect="1"/>
          </p:cNvPicPr>
          <p:nvPr/>
        </p:nvPicPr>
        <p:blipFill>
          <a:blip r:embed="rId5"/>
          <a:srcRect b="28541"/>
          <a:stretch>
            <a:fillRect/>
          </a:stretch>
        </p:blipFill>
        <p:spPr>
          <a:xfrm>
            <a:off x="18642390" y="9650638"/>
            <a:ext cx="3743064" cy="382339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0" name="幻灯片编号"/>
          <p:cNvSpPr txBox="1"/>
          <p:nvPr>
            <p:ph type="sldNum" sz="quarter" idx="2"/>
          </p:nvPr>
        </p:nvSpPr>
        <p:spPr>
          <a:xfrm>
            <a:off x="11868693" y="11223521"/>
            <a:ext cx="4526280" cy="584201"/>
          </a:xfrm>
          <a:prstGeom prst="rect">
            <a:avLst/>
          </a:prstGeom>
        </p:spPr>
        <p:txBody>
          <a:bodyPr lIns="72743" tIns="72743" rIns="72743" bIns="72743"/>
          <a:lstStyle>
            <a:lvl1pPr>
              <a:defRPr sz="2200"/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"/>
          <p:cNvSpPr/>
          <p:nvPr/>
        </p:nvSpPr>
        <p:spPr>
          <a:xfrm>
            <a:off x="-6236" y="13127076"/>
            <a:ext cx="24396474" cy="596381"/>
          </a:xfrm>
          <a:prstGeom prst="rect">
            <a:avLst/>
          </a:pr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78" name="形状"/>
          <p:cNvSpPr/>
          <p:nvPr/>
        </p:nvSpPr>
        <p:spPr>
          <a:xfrm>
            <a:off x="9921" y="-29669"/>
            <a:ext cx="2092326" cy="141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79" name="形状"/>
          <p:cNvSpPr/>
          <p:nvPr/>
        </p:nvSpPr>
        <p:spPr>
          <a:xfrm>
            <a:off x="7373936" y="-29767"/>
            <a:ext cx="17037845" cy="141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80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lIns="50800" tIns="50800" rIns="50800" bIns="50800" anchor="t"/>
          <a:lstStyle>
            <a:lvl1pPr algn="ctr" defTabSz="825500">
              <a:defRPr>
                <a:latin typeface="Helvetica Neue Light" panose="02000503000000020004"/>
                <a:ea typeface="Helvetica Neue Light" panose="02000503000000020004"/>
                <a:cs typeface="Helvetica Neue Light" panose="02000503000000020004"/>
                <a:sym typeface="Helvetica Neue Light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矩形"/>
          <p:cNvSpPr/>
          <p:nvPr/>
        </p:nvSpPr>
        <p:spPr>
          <a:xfrm>
            <a:off x="-6237" y="13127077"/>
            <a:ext cx="24396475" cy="596380"/>
          </a:xfrm>
          <a:prstGeom prst="rect">
            <a:avLst/>
          </a:prstGeom>
          <a:solidFill>
            <a:schemeClr val="accent1">
              <a:hueOff val="114395"/>
              <a:lumOff val="-24974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sp>
        <p:nvSpPr>
          <p:cNvPr id="188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hueOff val="114395"/>
              <a:lumOff val="-24974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sp>
        <p:nvSpPr>
          <p:cNvPr id="189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chemeClr val="accent1">
              <a:hueOff val="114395"/>
              <a:lumOff val="-24974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pic>
        <p:nvPicPr>
          <p:cNvPr id="190" name="801617768686_.pic.jpg" descr="801617768686_.p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85483" y="-27537"/>
            <a:ext cx="7599110" cy="140583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91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lIns="50800" tIns="50800" rIns="50800" bIns="50800" anchor="t"/>
          <a:lstStyle>
            <a:lvl1pPr algn="ctr" defTabSz="825500">
              <a:defRPr>
                <a:latin typeface="Helvetica Neue Light" panose="02000503000000020004"/>
                <a:ea typeface="Helvetica Neue Light" panose="02000503000000020004"/>
                <a:cs typeface="Helvetica Neue Light" panose="02000503000000020004"/>
                <a:sym typeface="Helvetica Neue Light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矩形"/>
          <p:cNvSpPr/>
          <p:nvPr/>
        </p:nvSpPr>
        <p:spPr>
          <a:xfrm>
            <a:off x="-6237" y="13127077"/>
            <a:ext cx="24396475" cy="596380"/>
          </a:xfrm>
          <a:prstGeom prst="rect">
            <a:avLst/>
          </a:prstGeom>
          <a:solidFill>
            <a:srgbClr val="40427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199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27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200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rgbClr val="40427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201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lIns="50800" tIns="50800" rIns="50800" bIns="50800" anchor="t"/>
          <a:lstStyle>
            <a:lvl1pPr algn="ctr" defTabSz="825500">
              <a:defRPr>
                <a:latin typeface="Helvetica Neue Light" panose="02000503000000020004"/>
                <a:ea typeface="Helvetica Neue Light" panose="02000503000000020004"/>
                <a:cs typeface="Helvetica Neue Light" panose="02000503000000020004"/>
                <a:sym typeface="Helvetica Neue Light" panose="020005030000000200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标题文本"/>
          <p:cNvSpPr txBox="1"/>
          <p:nvPr>
            <p:ph type="title" hasCustomPrompt="1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defRPr sz="8800" b="0" spc="0">
                <a:solidFill>
                  <a:srgbClr val="000000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1pPr>
          </a:lstStyle>
          <a:p>
            <a:r>
              <a:t>标题文本</a:t>
            </a:r>
          </a:p>
        </p:txBody>
      </p:sp>
      <p:sp>
        <p:nvSpPr>
          <p:cNvPr id="209" name="正文级别 1…"/>
          <p:cNvSpPr txBox="1"/>
          <p:nvPr>
            <p:ph type="body" idx="1" hasCustomPrompt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buChar char="•"/>
              <a:defRPr sz="5600" spc="0">
                <a:solidFill>
                  <a:srgbClr val="000000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1pPr>
            <a:lvl2pPr marL="990600" indent="-533400">
              <a:lnSpc>
                <a:spcPct val="90000"/>
              </a:lnSpc>
              <a:buChar char="•"/>
              <a:defRPr sz="5600" spc="0">
                <a:solidFill>
                  <a:srgbClr val="000000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2pPr>
            <a:lvl3pPr marL="1554480" indent="-640080">
              <a:lnSpc>
                <a:spcPct val="90000"/>
              </a:lnSpc>
              <a:buChar char="•"/>
              <a:defRPr sz="5600" spc="0">
                <a:solidFill>
                  <a:srgbClr val="000000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3pPr>
            <a:lvl4pPr marL="2082800" indent="-711200">
              <a:lnSpc>
                <a:spcPct val="90000"/>
              </a:lnSpc>
              <a:defRPr sz="5600" spc="0">
                <a:solidFill>
                  <a:srgbClr val="000000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4pPr>
            <a:lvl5pPr marL="2540000" indent="-711200">
              <a:lnSpc>
                <a:spcPct val="90000"/>
              </a:lnSpc>
              <a:defRPr sz="5600" spc="0">
                <a:solidFill>
                  <a:srgbClr val="000000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10" name="幻灯片编号"/>
          <p:cNvSpPr txBox="1"/>
          <p:nvPr>
            <p:ph type="sldNum" sz="quarter" idx="2"/>
          </p:nvPr>
        </p:nvSpPr>
        <p:spPr>
          <a:xfrm>
            <a:off x="22172989" y="12802235"/>
            <a:ext cx="534611" cy="5511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  <a:latin typeface="字魂59号-创粗黑"/>
                <a:ea typeface="字魂59号-创粗黑"/>
                <a:cs typeface="字魂59号-创粗黑"/>
                <a:sym typeface="字魂59号-创粗黑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10.png"/><Relationship Id="rId20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8.png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 descr="图片 6"/>
          <p:cNvPicPr>
            <a:picLocks noChangeAspect="1"/>
          </p:cNvPicPr>
          <p:nvPr/>
        </p:nvPicPr>
        <p:blipFill>
          <a:blip r:embed="rId19"/>
          <a:srcRect b="11159"/>
          <a:stretch>
            <a:fillRect/>
          </a:stretch>
        </p:blipFill>
        <p:spPr>
          <a:xfrm>
            <a:off x="-15241" y="0"/>
            <a:ext cx="24399241" cy="13716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矩形 4"/>
          <p:cNvSpPr/>
          <p:nvPr/>
        </p:nvSpPr>
        <p:spPr>
          <a:xfrm>
            <a:off x="610869" y="600709"/>
            <a:ext cx="23162262" cy="1251585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defRPr sz="36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sp>
        <p:nvSpPr>
          <p:cNvPr id="4" name="文本框 37"/>
          <p:cNvSpPr txBox="1"/>
          <p:nvPr/>
        </p:nvSpPr>
        <p:spPr>
          <a:xfrm>
            <a:off x="2664459" y="1451610"/>
            <a:ext cx="10712451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/>
          <a:p>
            <a: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pPr>
            <a:r>
              <a:t>党的二十大</a:t>
            </a:r>
            <a:r>
              <a:t>简介</a:t>
            </a:r>
          </a:p>
        </p:txBody>
      </p:sp>
      <p:pic>
        <p:nvPicPr>
          <p:cNvPr id="5" name="图片 2" descr="图片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160" y="-15241"/>
            <a:ext cx="4897121" cy="346202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6" name="图片 1" descr="图片 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flipH="1">
            <a:off x="1018539" y="962660"/>
            <a:ext cx="1484631" cy="15989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7" name="标题文本"/>
          <p:cNvSpPr txBox="1"/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12700">
            <a:miter lim="400000"/>
          </a:ln>
        </p:spPr>
        <p:txBody>
          <a:bodyPr tIns="91439" bIns="91439" anchor="ctr"/>
          <a:lstStyle/>
          <a:p>
            <a:r>
              <a:t>标题文本</a:t>
            </a:r>
          </a:p>
        </p:txBody>
      </p:sp>
      <p:sp>
        <p:nvSpPr>
          <p:cNvPr id="8" name="正文级别 1…"/>
          <p:cNvSpPr txBox="1"/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12700">
            <a:miter lim="400000"/>
          </a:ln>
        </p:spPr>
        <p:txBody>
          <a:bodyPr tIns="91439" bIns="91439"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" name="幻灯片编号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  <a:ln w="12700">
            <a:miter lim="400000"/>
          </a:ln>
        </p:spPr>
        <p:txBody>
          <a:bodyPr wrap="none" tIns="91439" bIns="91439" anchor="ctr">
            <a:spAutoFit/>
          </a:bodyPr>
          <a:lstStyle>
            <a:lvl1pPr algn="r" defTabSz="1828800">
              <a:defRPr>
                <a:solidFill>
                  <a:srgbClr val="000000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L="0" marR="0" indent="0" algn="l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1" i="0" u="none" strike="noStrike" cap="none" spc="600" baseline="0">
          <a:solidFill>
            <a:srgbClr val="262626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lvl1pPr marL="457200" marR="0" indent="-45720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●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L="971550" marR="0" indent="-51435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●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L="1428750" marR="0" indent="-51435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●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L="1959610" marR="0" indent="-58801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•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L="2416810" marR="0" indent="-58801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•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L="2743200" marR="0" indent="-45720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•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L="3200400" marR="0" indent="-45720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•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L="3657600" marR="0" indent="-45720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•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L="4114800" marR="0" indent="-457200" algn="l" defTabSz="1828800" latinLnBrk="0">
        <a:lnSpc>
          <a:spcPct val="130000"/>
        </a:lnSpc>
        <a:spcBef>
          <a:spcPts val="2000"/>
        </a:spcBef>
        <a:spcAft>
          <a:spcPts val="0"/>
        </a:spcAft>
        <a:buClrTx/>
        <a:buSzPct val="100000"/>
        <a:buFont typeface="Arial" panose="020B0604020202090204"/>
        <a:buChar char="•"/>
        <a:defRPr sz="3600" b="0" i="0" u="none" strike="noStrike" cap="none" spc="300" baseline="0">
          <a:solidFill>
            <a:srgbClr val="595959"/>
          </a:solidFill>
          <a:uFillTx/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lvl1pPr marL="0" marR="0" indent="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1pPr>
      <a:lvl2pPr marL="0" marR="0" indent="4572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2pPr>
      <a:lvl3pPr marL="0" marR="0" indent="9144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3pPr>
      <a:lvl4pPr marL="0" marR="0" indent="13716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4pPr>
      <a:lvl5pPr marL="0" marR="0" indent="18288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5pPr>
      <a:lvl6pPr marL="0" marR="0" indent="22860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6pPr>
      <a:lvl7pPr marL="0" marR="0" indent="27432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7pPr>
      <a:lvl8pPr marL="0" marR="0" indent="32004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8pPr>
      <a:lvl9pPr marL="0" marR="0" indent="3657600" algn="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文本框 35"/>
          <p:cNvSpPr txBox="1"/>
          <p:nvPr/>
        </p:nvSpPr>
        <p:spPr>
          <a:xfrm>
            <a:off x="5228750" y="2687954"/>
            <a:ext cx="3652520" cy="704215"/>
          </a:xfrm>
          <a:prstGeom prst="rect">
            <a:avLst/>
          </a:prstGeom>
          <a:ln w="12700">
            <a:miter lim="400000"/>
          </a:ln>
        </p:spPr>
        <p:txBody>
          <a:bodyPr wrap="none" tIns="91439" bIns="91439">
            <a:spAutoFit/>
          </a:bodyPr>
          <a:lstStyle>
            <a:lvl1pPr algn="l" defTabSz="1828800">
              <a:defRPr sz="3400" b="1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三极春联字体简"/>
                <a:ea typeface="三极春联字体简"/>
                <a:cs typeface="三极春联字体简"/>
                <a:sym typeface="三极春联字体简"/>
              </a:defRPr>
            </a:lvl1pPr>
          </a:lstStyle>
          <a:p>
            <a:r>
              <a:rPr lang="zh-CN"/>
              <a:t>勇于</a:t>
            </a:r>
            <a:r>
              <a:t>担当历史责任</a:t>
            </a:r>
          </a:p>
        </p:txBody>
      </p:sp>
      <p:pic>
        <p:nvPicPr>
          <p:cNvPr id="220" name="图片 55" descr="图片 5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4170" y="2614929"/>
            <a:ext cx="938531" cy="93853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21" name="圆角矩形 4"/>
          <p:cNvSpPr/>
          <p:nvPr/>
        </p:nvSpPr>
        <p:spPr>
          <a:xfrm>
            <a:off x="4135120" y="6139520"/>
            <a:ext cx="15624000" cy="18000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3600">
                <a:solidFill>
                  <a:srgbClr val="FFFFFF"/>
                </a:solidFill>
                <a:latin typeface="字魂105号-简雅黑"/>
                <a:ea typeface="字魂105号-简雅黑"/>
                <a:cs typeface="字魂105号-简雅黑"/>
                <a:sym typeface="字魂105号-简雅黑"/>
              </a:defRPr>
            </a:pPr>
          </a:p>
        </p:txBody>
      </p:sp>
      <p:sp>
        <p:nvSpPr>
          <p:cNvPr id="222" name="文本框 5"/>
          <p:cNvSpPr txBox="1"/>
          <p:nvPr/>
        </p:nvSpPr>
        <p:spPr>
          <a:xfrm>
            <a:off x="3944850" y="6923405"/>
            <a:ext cx="16004540" cy="1109981"/>
          </a:xfrm>
          <a:prstGeom prst="rect">
            <a:avLst/>
          </a:prstGeom>
          <a:ln w="12700">
            <a:miter lim="400000"/>
          </a:ln>
        </p:spPr>
        <p:txBody>
          <a:bodyPr tIns="91439" bIns="91439" anchor="ctr">
            <a:spAutoFit/>
          </a:bodyPr>
          <a:lstStyle>
            <a:lvl1pPr defTabSz="1828800">
              <a:defRPr sz="52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思源宋體"/>
                <a:ea typeface="思源宋體"/>
                <a:cs typeface="思源宋體"/>
                <a:sym typeface="思源宋體"/>
              </a:defRPr>
            </a:lvl1pPr>
          </a:lstStyle>
          <a:p>
            <a:r>
              <a:t>红25军长征模拟沙盘推演</a:t>
            </a:r>
          </a:p>
        </p:txBody>
      </p:sp>
      <p:sp>
        <p:nvSpPr>
          <p:cNvPr id="223" name="文本框 1"/>
          <p:cNvSpPr txBox="1"/>
          <p:nvPr/>
        </p:nvSpPr>
        <p:spPr>
          <a:xfrm>
            <a:off x="1255047" y="3676820"/>
            <a:ext cx="21858666" cy="23393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defRPr sz="12600" b="1">
                <a:ln w="28575" cap="flat">
                  <a:solidFill>
                    <a:srgbClr val="FFFFFF"/>
                  </a:solidFill>
                  <a:prstDash val="solid"/>
                  <a:round/>
                </a:ln>
                <a:gradFill flip="none" rotWithShape="1">
                  <a:gsLst>
                    <a:gs pos="0">
                      <a:srgbClr val="FF0000"/>
                    </a:gs>
                    <a:gs pos="58000">
                      <a:srgbClr val="FD710D"/>
                    </a:gs>
                  </a:gsLst>
                  <a:lin ang="5400000" scaled="0"/>
                </a:gradFill>
                <a:effectLst>
                  <a:outerShdw blurRad="12700" dist="12700" dir="2700000" rotWithShape="0">
                    <a:srgbClr val="FF0000">
                      <a:alpha val="43137"/>
                    </a:srgbClr>
                  </a:outerShdw>
                </a:effectLst>
                <a:latin typeface="Aa角黑"/>
                <a:ea typeface="Aa角黑"/>
                <a:cs typeface="Aa角黑"/>
                <a:sym typeface="Aa角黑"/>
              </a:defRPr>
            </a:lvl1pPr>
          </a:lstStyle>
          <a:p>
            <a:r>
              <a:t>百将先遣军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文本框 35"/>
          <p:cNvSpPr txBox="1"/>
          <p:nvPr/>
        </p:nvSpPr>
        <p:spPr>
          <a:xfrm>
            <a:off x="3310254" y="4602422"/>
            <a:ext cx="17748251" cy="2532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20000"/>
              </a:lnSpc>
              <a:defRPr sz="132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印品雅宋简 Bold（非商用）"/>
                <a:ea typeface="印品雅宋简 Bold（非商用）"/>
                <a:cs typeface="印品雅宋简 Bold（非商用）"/>
                <a:sym typeface="印品雅宋简 Bold（非商用）"/>
              </a:defRPr>
            </a:lvl1pPr>
          </a:lstStyle>
          <a:p>
            <a:r>
              <a:t>开发背景及学习目标</a:t>
            </a:r>
          </a:p>
        </p:txBody>
      </p:sp>
      <p:sp>
        <p:nvSpPr>
          <p:cNvPr id="226" name="文本框 18"/>
          <p:cNvSpPr txBox="1"/>
          <p:nvPr/>
        </p:nvSpPr>
        <p:spPr>
          <a:xfrm>
            <a:off x="4456391" y="7795895"/>
            <a:ext cx="15491459" cy="754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50000"/>
              </a:lnSpc>
              <a:defRPr sz="3200" b="1" spc="4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字魂95号-手刻宋"/>
                <a:ea typeface="字魂95号-手刻宋"/>
                <a:cs typeface="字魂95号-手刻宋"/>
                <a:sym typeface="字魂95号-手刻宋"/>
              </a:defRPr>
            </a:lvl1pPr>
          </a:lstStyle>
          <a:p>
            <a:r>
              <a:t>红25军长征模拟沙盘推演</a:t>
            </a:r>
          </a:p>
        </p:txBody>
      </p:sp>
      <p:sp>
        <p:nvSpPr>
          <p:cNvPr id="227" name="形状"/>
          <p:cNvSpPr/>
          <p:nvPr/>
        </p:nvSpPr>
        <p:spPr>
          <a:xfrm>
            <a:off x="9880600" y="2952000"/>
            <a:ext cx="4622800" cy="989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0" y="0"/>
                </a:moveTo>
                <a:lnTo>
                  <a:pt x="21600" y="0"/>
                </a:lnTo>
                <a:lnTo>
                  <a:pt x="21600" y="18000"/>
                </a:lnTo>
                <a:cubicBezTo>
                  <a:pt x="21600" y="19988"/>
                  <a:pt x="21255" y="21600"/>
                  <a:pt x="20830" y="21600"/>
                </a:cubicBez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345" y="0"/>
                  <a:pt x="770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56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</a:p>
        </p:txBody>
      </p:sp>
      <p:sp>
        <p:nvSpPr>
          <p:cNvPr id="228" name="☆ 第一部分 ☆"/>
          <p:cNvSpPr txBox="1"/>
          <p:nvPr/>
        </p:nvSpPr>
        <p:spPr>
          <a:xfrm>
            <a:off x="9928896" y="3046614"/>
            <a:ext cx="4526209" cy="80010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/>
          <a:p>
            <a:pPr defTabSz="1828800">
              <a:defRPr sz="45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  <a:r>
              <a:t>☆</a:t>
            </a:r>
            <a:r>
              <a:t> </a:t>
            </a:r>
            <a:r>
              <a:t>第一部分</a:t>
            </a:r>
            <a:r>
              <a:t> </a:t>
            </a:r>
            <a:r>
              <a:t>☆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文本框 37"/>
          <p:cNvSpPr txBox="1"/>
          <p:nvPr/>
        </p:nvSpPr>
        <p:spPr>
          <a:xfrm>
            <a:off x="2664459" y="1451610"/>
            <a:ext cx="12785091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沙盘课程目标</a:t>
            </a:r>
          </a:p>
        </p:txBody>
      </p:sp>
      <p:grpSp>
        <p:nvGrpSpPr>
          <p:cNvPr id="236" name="组合 6"/>
          <p:cNvGrpSpPr/>
          <p:nvPr/>
        </p:nvGrpSpPr>
        <p:grpSpPr>
          <a:xfrm>
            <a:off x="3281600" y="6183629"/>
            <a:ext cx="17805401" cy="1348741"/>
            <a:chOff x="0" y="0"/>
            <a:chExt cx="17805400" cy="1348740"/>
          </a:xfrm>
        </p:grpSpPr>
        <p:grpSp>
          <p:nvGrpSpPr>
            <p:cNvPr id="234" name="卷形: 水平 1"/>
            <p:cNvGrpSpPr/>
            <p:nvPr/>
          </p:nvGrpSpPr>
          <p:grpSpPr>
            <a:xfrm>
              <a:off x="0" y="0"/>
              <a:ext cx="17805401" cy="1348741"/>
              <a:chOff x="0" y="0"/>
              <a:chExt cx="17805400" cy="1348740"/>
            </a:xfrm>
          </p:grpSpPr>
          <p:sp>
            <p:nvSpPr>
              <p:cNvPr id="231" name="形状"/>
              <p:cNvSpPr/>
              <p:nvPr/>
            </p:nvSpPr>
            <p:spPr>
              <a:xfrm>
                <a:off x="0" y="-1"/>
                <a:ext cx="17805400" cy="1348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50"/>
                    </a:moveTo>
                    <a:cubicBezTo>
                      <a:pt x="21600" y="604"/>
                      <a:pt x="21554" y="0"/>
                      <a:pt x="21498" y="0"/>
                    </a:cubicBezTo>
                    <a:cubicBezTo>
                      <a:pt x="21441" y="0"/>
                      <a:pt x="21395" y="604"/>
                      <a:pt x="21395" y="1350"/>
                    </a:cubicBezTo>
                    <a:lnTo>
                      <a:pt x="21395" y="2700"/>
                    </a:lnTo>
                    <a:lnTo>
                      <a:pt x="102" y="2700"/>
                    </a:lnTo>
                    <a:cubicBezTo>
                      <a:pt x="46" y="2700"/>
                      <a:pt x="0" y="3304"/>
                      <a:pt x="0" y="4050"/>
                    </a:cubicBezTo>
                    <a:lnTo>
                      <a:pt x="0" y="20250"/>
                    </a:lnTo>
                    <a:cubicBezTo>
                      <a:pt x="0" y="20996"/>
                      <a:pt x="46" y="21600"/>
                      <a:pt x="102" y="21600"/>
                    </a:cubicBezTo>
                    <a:cubicBezTo>
                      <a:pt x="159" y="21600"/>
                      <a:pt x="205" y="20996"/>
                      <a:pt x="205" y="20250"/>
                    </a:cubicBezTo>
                    <a:lnTo>
                      <a:pt x="205" y="18900"/>
                    </a:lnTo>
                    <a:lnTo>
                      <a:pt x="21498" y="18900"/>
                    </a:lnTo>
                    <a:cubicBezTo>
                      <a:pt x="21554" y="18900"/>
                      <a:pt x="21600" y="18296"/>
                      <a:pt x="21600" y="175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D710D"/>
                  </a:gs>
                  <a:gs pos="100000">
                    <a:srgbClr val="FF0000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25400" dist="25400" rotWithShape="0">
                  <a:srgbClr val="F83F0D">
                    <a:alpha val="4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4800">
                    <a:solidFill>
                      <a:srgbClr val="FFFFFF"/>
                    </a:solidFill>
                    <a:latin typeface="印品雅宋简 Bold（非商用）"/>
                    <a:ea typeface="印品雅宋简 Bold（非商用）"/>
                    <a:cs typeface="印品雅宋简 Bold（非商用）"/>
                    <a:sym typeface="印品雅宋简 Bold（非商用）"/>
                  </a:defRPr>
                </a:pPr>
              </a:p>
            </p:txBody>
          </p:sp>
          <p:sp>
            <p:nvSpPr>
              <p:cNvPr id="232" name="形状"/>
              <p:cNvSpPr/>
              <p:nvPr/>
            </p:nvSpPr>
            <p:spPr>
              <a:xfrm>
                <a:off x="84295" y="-1"/>
                <a:ext cx="17721106" cy="337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7" y="21600"/>
                      <a:pt x="103" y="19182"/>
                      <a:pt x="103" y="16200"/>
                    </a:cubicBezTo>
                    <a:cubicBezTo>
                      <a:pt x="103" y="14709"/>
                      <a:pt x="80" y="13500"/>
                      <a:pt x="51" y="13500"/>
                    </a:cubicBezTo>
                    <a:cubicBezTo>
                      <a:pt x="23" y="13500"/>
                      <a:pt x="0" y="14709"/>
                      <a:pt x="0" y="16200"/>
                    </a:cubicBezTo>
                    <a:close/>
                    <a:moveTo>
                      <a:pt x="21497" y="10800"/>
                    </a:moveTo>
                    <a:cubicBezTo>
                      <a:pt x="21554" y="10800"/>
                      <a:pt x="21600" y="8382"/>
                      <a:pt x="21600" y="5400"/>
                    </a:cubicBezTo>
                    <a:cubicBezTo>
                      <a:pt x="21600" y="2418"/>
                      <a:pt x="21554" y="0"/>
                      <a:pt x="21497" y="0"/>
                    </a:cubicBezTo>
                    <a:cubicBezTo>
                      <a:pt x="21441" y="0"/>
                      <a:pt x="21395" y="2418"/>
                      <a:pt x="21395" y="5400"/>
                    </a:cubicBezTo>
                    <a:cubicBezTo>
                      <a:pt x="21395" y="6891"/>
                      <a:pt x="21418" y="8100"/>
                      <a:pt x="21446" y="8100"/>
                    </a:cubicBezTo>
                    <a:cubicBezTo>
                      <a:pt x="21474" y="8100"/>
                      <a:pt x="21497" y="6891"/>
                      <a:pt x="21497" y="5400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4800">
                    <a:solidFill>
                      <a:srgbClr val="FFFFFF"/>
                    </a:solidFill>
                    <a:latin typeface="印品雅宋简 Bold（非商用）"/>
                    <a:ea typeface="印品雅宋简 Bold（非商用）"/>
                    <a:cs typeface="印品雅宋简 Bold（非商用）"/>
                    <a:sym typeface="印品雅宋简 Bold（非商用）"/>
                  </a:defRPr>
                </a:pPr>
              </a:p>
            </p:txBody>
          </p:sp>
          <p:sp>
            <p:nvSpPr>
              <p:cNvPr id="233" name="形状"/>
              <p:cNvSpPr/>
              <p:nvPr/>
            </p:nvSpPr>
            <p:spPr>
              <a:xfrm>
                <a:off x="0" y="-1"/>
                <a:ext cx="17805400" cy="1348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50"/>
                    </a:moveTo>
                    <a:cubicBezTo>
                      <a:pt x="0" y="3304"/>
                      <a:pt x="46" y="2700"/>
                      <a:pt x="102" y="2700"/>
                    </a:cubicBezTo>
                    <a:lnTo>
                      <a:pt x="21395" y="2700"/>
                    </a:lnTo>
                    <a:lnTo>
                      <a:pt x="21395" y="1350"/>
                    </a:lnTo>
                    <a:cubicBezTo>
                      <a:pt x="21395" y="604"/>
                      <a:pt x="21441" y="0"/>
                      <a:pt x="21498" y="0"/>
                    </a:cubicBezTo>
                    <a:cubicBezTo>
                      <a:pt x="21554" y="0"/>
                      <a:pt x="21600" y="604"/>
                      <a:pt x="21600" y="1350"/>
                    </a:cubicBezTo>
                    <a:lnTo>
                      <a:pt x="21600" y="17550"/>
                    </a:lnTo>
                    <a:cubicBezTo>
                      <a:pt x="21600" y="18296"/>
                      <a:pt x="21554" y="18900"/>
                      <a:pt x="21498" y="18900"/>
                    </a:cubicBezTo>
                    <a:lnTo>
                      <a:pt x="205" y="18900"/>
                    </a:lnTo>
                    <a:lnTo>
                      <a:pt x="205" y="20250"/>
                    </a:lnTo>
                    <a:cubicBezTo>
                      <a:pt x="205" y="20996"/>
                      <a:pt x="159" y="21600"/>
                      <a:pt x="102" y="21600"/>
                    </a:cubicBezTo>
                    <a:cubicBezTo>
                      <a:pt x="46" y="21600"/>
                      <a:pt x="0" y="20996"/>
                      <a:pt x="0" y="20250"/>
                    </a:cubicBezTo>
                    <a:close/>
                    <a:moveTo>
                      <a:pt x="21395" y="2700"/>
                    </a:moveTo>
                    <a:lnTo>
                      <a:pt x="21498" y="2700"/>
                    </a:lnTo>
                    <a:cubicBezTo>
                      <a:pt x="21554" y="2700"/>
                      <a:pt x="21600" y="2096"/>
                      <a:pt x="21600" y="1350"/>
                    </a:cubicBezTo>
                    <a:moveTo>
                      <a:pt x="21498" y="2700"/>
                    </a:moveTo>
                    <a:lnTo>
                      <a:pt x="21498" y="1350"/>
                    </a:lnTo>
                    <a:cubicBezTo>
                      <a:pt x="21498" y="1723"/>
                      <a:pt x="21475" y="2025"/>
                      <a:pt x="21447" y="2025"/>
                    </a:cubicBezTo>
                    <a:cubicBezTo>
                      <a:pt x="21418" y="2025"/>
                      <a:pt x="21395" y="1723"/>
                      <a:pt x="21395" y="1350"/>
                    </a:cubicBezTo>
                    <a:moveTo>
                      <a:pt x="102" y="5400"/>
                    </a:moveTo>
                    <a:lnTo>
                      <a:pt x="102" y="4050"/>
                    </a:lnTo>
                    <a:cubicBezTo>
                      <a:pt x="102" y="3677"/>
                      <a:pt x="125" y="3375"/>
                      <a:pt x="153" y="3375"/>
                    </a:cubicBezTo>
                    <a:cubicBezTo>
                      <a:pt x="182" y="3375"/>
                      <a:pt x="205" y="3677"/>
                      <a:pt x="205" y="4050"/>
                    </a:cubicBezTo>
                    <a:cubicBezTo>
                      <a:pt x="205" y="4796"/>
                      <a:pt x="159" y="5400"/>
                      <a:pt x="102" y="5400"/>
                    </a:cubicBezTo>
                    <a:cubicBezTo>
                      <a:pt x="46" y="5400"/>
                      <a:pt x="0" y="4796"/>
                      <a:pt x="0" y="4050"/>
                    </a:cubicBezTo>
                    <a:moveTo>
                      <a:pt x="205" y="4050"/>
                    </a:moveTo>
                    <a:lnTo>
                      <a:pt x="205" y="18900"/>
                    </a:lnTo>
                  </a:path>
                </a:pathLst>
              </a:custGeom>
              <a:noFill/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4800">
                    <a:solidFill>
                      <a:srgbClr val="FFFFFF"/>
                    </a:solidFill>
                    <a:latin typeface="印品雅宋简 Bold（非商用）"/>
                    <a:ea typeface="印品雅宋简 Bold（非商用）"/>
                    <a:cs typeface="印品雅宋简 Bold（非商用）"/>
                    <a:sym typeface="印品雅宋简 Bold（非商用）"/>
                  </a:defRPr>
                </a:pPr>
              </a:p>
            </p:txBody>
          </p:sp>
        </p:grpSp>
        <p:sp>
          <p:nvSpPr>
            <p:cNvPr id="235" name="矩形 2"/>
            <p:cNvSpPr txBox="1"/>
            <p:nvPr/>
          </p:nvSpPr>
          <p:spPr>
            <a:xfrm>
              <a:off x="203572" y="271780"/>
              <a:ext cx="17601828" cy="889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25400" dist="25400" rotWithShape="0">
                <a:srgbClr val="F83F0D">
                  <a:alpha val="40000"/>
                </a:srgbClr>
              </a:outerShdw>
            </a:effectLst>
          </p:spPr>
          <p:txBody>
            <a:bodyPr wrap="square" lIns="0" tIns="0" rIns="0" bIns="0" numCol="1" anchor="ctr">
              <a:spAutoFit/>
            </a:bodyPr>
            <a:lstStyle>
              <a:lvl1pPr defTabSz="1828800">
                <a:defRPr sz="5000">
                  <a:solidFill>
                    <a:srgbClr val="FFFFFF"/>
                  </a:solidFill>
                  <a:latin typeface="印品灵秀体（非商用）"/>
                  <a:ea typeface="印品灵秀体（非商用）"/>
                  <a:cs typeface="印品灵秀体（非商用）"/>
                  <a:sym typeface="印品灵秀体（非商用）"/>
                </a:defRPr>
              </a:lvl1pPr>
            </a:lstStyle>
            <a:p>
              <a:r>
                <a:t>二、创建鄂豫陕革命根据地，学习坚决执行精神</a:t>
              </a:r>
            </a:p>
          </p:txBody>
        </p:sp>
      </p:grpSp>
      <p:grpSp>
        <p:nvGrpSpPr>
          <p:cNvPr id="242" name="组合 6"/>
          <p:cNvGrpSpPr/>
          <p:nvPr/>
        </p:nvGrpSpPr>
        <p:grpSpPr>
          <a:xfrm>
            <a:off x="3289300" y="4140834"/>
            <a:ext cx="17805401" cy="1348741"/>
            <a:chOff x="0" y="0"/>
            <a:chExt cx="17805400" cy="1348740"/>
          </a:xfrm>
        </p:grpSpPr>
        <p:grpSp>
          <p:nvGrpSpPr>
            <p:cNvPr id="240" name="卷形: 水平 1"/>
            <p:cNvGrpSpPr/>
            <p:nvPr/>
          </p:nvGrpSpPr>
          <p:grpSpPr>
            <a:xfrm>
              <a:off x="0" y="0"/>
              <a:ext cx="17805401" cy="1348741"/>
              <a:chOff x="0" y="0"/>
              <a:chExt cx="17805400" cy="1348740"/>
            </a:xfrm>
          </p:grpSpPr>
          <p:sp>
            <p:nvSpPr>
              <p:cNvPr id="237" name="形状"/>
              <p:cNvSpPr/>
              <p:nvPr/>
            </p:nvSpPr>
            <p:spPr>
              <a:xfrm>
                <a:off x="0" y="-1"/>
                <a:ext cx="17805400" cy="1348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50"/>
                    </a:moveTo>
                    <a:cubicBezTo>
                      <a:pt x="21600" y="604"/>
                      <a:pt x="21554" y="0"/>
                      <a:pt x="21498" y="0"/>
                    </a:cubicBezTo>
                    <a:cubicBezTo>
                      <a:pt x="21441" y="0"/>
                      <a:pt x="21395" y="604"/>
                      <a:pt x="21395" y="1350"/>
                    </a:cubicBezTo>
                    <a:lnTo>
                      <a:pt x="21395" y="2700"/>
                    </a:lnTo>
                    <a:lnTo>
                      <a:pt x="102" y="2700"/>
                    </a:lnTo>
                    <a:cubicBezTo>
                      <a:pt x="46" y="2700"/>
                      <a:pt x="0" y="3304"/>
                      <a:pt x="0" y="4050"/>
                    </a:cubicBezTo>
                    <a:lnTo>
                      <a:pt x="0" y="20250"/>
                    </a:lnTo>
                    <a:cubicBezTo>
                      <a:pt x="0" y="20996"/>
                      <a:pt x="46" y="21600"/>
                      <a:pt x="102" y="21600"/>
                    </a:cubicBezTo>
                    <a:cubicBezTo>
                      <a:pt x="159" y="21600"/>
                      <a:pt x="205" y="20996"/>
                      <a:pt x="205" y="20250"/>
                    </a:cubicBezTo>
                    <a:lnTo>
                      <a:pt x="205" y="18900"/>
                    </a:lnTo>
                    <a:lnTo>
                      <a:pt x="21498" y="18900"/>
                    </a:lnTo>
                    <a:cubicBezTo>
                      <a:pt x="21554" y="18900"/>
                      <a:pt x="21600" y="18296"/>
                      <a:pt x="21600" y="175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D710D"/>
                  </a:gs>
                  <a:gs pos="100000">
                    <a:srgbClr val="FF0000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>
                <a:outerShdw blurRad="25400" dist="25400" rotWithShape="0">
                  <a:srgbClr val="F83F0D">
                    <a:alpha val="4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4800">
                    <a:solidFill>
                      <a:srgbClr val="FFFFFF"/>
                    </a:solidFill>
                    <a:latin typeface="印品雅宋简 Bold（非商用）"/>
                    <a:ea typeface="印品雅宋简 Bold（非商用）"/>
                    <a:cs typeface="印品雅宋简 Bold（非商用）"/>
                    <a:sym typeface="印品雅宋简 Bold（非商用）"/>
                  </a:defRPr>
                </a:pPr>
              </a:p>
            </p:txBody>
          </p:sp>
          <p:sp>
            <p:nvSpPr>
              <p:cNvPr id="238" name="形状"/>
              <p:cNvSpPr/>
              <p:nvPr/>
            </p:nvSpPr>
            <p:spPr>
              <a:xfrm>
                <a:off x="84295" y="-1"/>
                <a:ext cx="17721106" cy="337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7" y="21600"/>
                      <a:pt x="103" y="19182"/>
                      <a:pt x="103" y="16200"/>
                    </a:cubicBezTo>
                    <a:cubicBezTo>
                      <a:pt x="103" y="14709"/>
                      <a:pt x="80" y="13500"/>
                      <a:pt x="51" y="13500"/>
                    </a:cubicBezTo>
                    <a:cubicBezTo>
                      <a:pt x="23" y="13500"/>
                      <a:pt x="0" y="14709"/>
                      <a:pt x="0" y="16200"/>
                    </a:cubicBezTo>
                    <a:close/>
                    <a:moveTo>
                      <a:pt x="21497" y="10800"/>
                    </a:moveTo>
                    <a:cubicBezTo>
                      <a:pt x="21554" y="10800"/>
                      <a:pt x="21600" y="8382"/>
                      <a:pt x="21600" y="5400"/>
                    </a:cubicBezTo>
                    <a:cubicBezTo>
                      <a:pt x="21600" y="2418"/>
                      <a:pt x="21554" y="0"/>
                      <a:pt x="21497" y="0"/>
                    </a:cubicBezTo>
                    <a:cubicBezTo>
                      <a:pt x="21441" y="0"/>
                      <a:pt x="21395" y="2418"/>
                      <a:pt x="21395" y="5400"/>
                    </a:cubicBezTo>
                    <a:cubicBezTo>
                      <a:pt x="21395" y="6891"/>
                      <a:pt x="21418" y="8100"/>
                      <a:pt x="21446" y="8100"/>
                    </a:cubicBezTo>
                    <a:cubicBezTo>
                      <a:pt x="21474" y="8100"/>
                      <a:pt x="21497" y="6891"/>
                      <a:pt x="21497" y="5400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4800">
                    <a:solidFill>
                      <a:srgbClr val="FFFFFF"/>
                    </a:solidFill>
                    <a:latin typeface="印品雅宋简 Bold（非商用）"/>
                    <a:ea typeface="印品雅宋简 Bold（非商用）"/>
                    <a:cs typeface="印品雅宋简 Bold（非商用）"/>
                    <a:sym typeface="印品雅宋简 Bold（非商用）"/>
                  </a:defRPr>
                </a:pPr>
              </a:p>
            </p:txBody>
          </p:sp>
          <p:sp>
            <p:nvSpPr>
              <p:cNvPr id="239" name="形状"/>
              <p:cNvSpPr/>
              <p:nvPr/>
            </p:nvSpPr>
            <p:spPr>
              <a:xfrm>
                <a:off x="0" y="-1"/>
                <a:ext cx="17805400" cy="1348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050"/>
                    </a:moveTo>
                    <a:cubicBezTo>
                      <a:pt x="0" y="3304"/>
                      <a:pt x="46" y="2700"/>
                      <a:pt x="102" y="2700"/>
                    </a:cubicBezTo>
                    <a:lnTo>
                      <a:pt x="21395" y="2700"/>
                    </a:lnTo>
                    <a:lnTo>
                      <a:pt x="21395" y="1350"/>
                    </a:lnTo>
                    <a:cubicBezTo>
                      <a:pt x="21395" y="604"/>
                      <a:pt x="21441" y="0"/>
                      <a:pt x="21498" y="0"/>
                    </a:cubicBezTo>
                    <a:cubicBezTo>
                      <a:pt x="21554" y="0"/>
                      <a:pt x="21600" y="604"/>
                      <a:pt x="21600" y="1350"/>
                    </a:cubicBezTo>
                    <a:lnTo>
                      <a:pt x="21600" y="17550"/>
                    </a:lnTo>
                    <a:cubicBezTo>
                      <a:pt x="21600" y="18296"/>
                      <a:pt x="21554" y="18900"/>
                      <a:pt x="21498" y="18900"/>
                    </a:cubicBezTo>
                    <a:lnTo>
                      <a:pt x="205" y="18900"/>
                    </a:lnTo>
                    <a:lnTo>
                      <a:pt x="205" y="20250"/>
                    </a:lnTo>
                    <a:cubicBezTo>
                      <a:pt x="205" y="20996"/>
                      <a:pt x="159" y="21600"/>
                      <a:pt x="102" y="21600"/>
                    </a:cubicBezTo>
                    <a:cubicBezTo>
                      <a:pt x="46" y="21600"/>
                      <a:pt x="0" y="20996"/>
                      <a:pt x="0" y="20250"/>
                    </a:cubicBezTo>
                    <a:close/>
                    <a:moveTo>
                      <a:pt x="21395" y="2700"/>
                    </a:moveTo>
                    <a:lnTo>
                      <a:pt x="21498" y="2700"/>
                    </a:lnTo>
                    <a:cubicBezTo>
                      <a:pt x="21554" y="2700"/>
                      <a:pt x="21600" y="2096"/>
                      <a:pt x="21600" y="1350"/>
                    </a:cubicBezTo>
                    <a:moveTo>
                      <a:pt x="21498" y="2700"/>
                    </a:moveTo>
                    <a:lnTo>
                      <a:pt x="21498" y="1350"/>
                    </a:lnTo>
                    <a:cubicBezTo>
                      <a:pt x="21498" y="1723"/>
                      <a:pt x="21475" y="2025"/>
                      <a:pt x="21447" y="2025"/>
                    </a:cubicBezTo>
                    <a:cubicBezTo>
                      <a:pt x="21418" y="2025"/>
                      <a:pt x="21395" y="1723"/>
                      <a:pt x="21395" y="1350"/>
                    </a:cubicBezTo>
                    <a:moveTo>
                      <a:pt x="102" y="5400"/>
                    </a:moveTo>
                    <a:lnTo>
                      <a:pt x="102" y="4050"/>
                    </a:lnTo>
                    <a:cubicBezTo>
                      <a:pt x="102" y="3677"/>
                      <a:pt x="125" y="3375"/>
                      <a:pt x="153" y="3375"/>
                    </a:cubicBezTo>
                    <a:cubicBezTo>
                      <a:pt x="182" y="3375"/>
                      <a:pt x="205" y="3677"/>
                      <a:pt x="205" y="4050"/>
                    </a:cubicBezTo>
                    <a:cubicBezTo>
                      <a:pt x="205" y="4796"/>
                      <a:pt x="159" y="5400"/>
                      <a:pt x="102" y="5400"/>
                    </a:cubicBezTo>
                    <a:cubicBezTo>
                      <a:pt x="46" y="5400"/>
                      <a:pt x="0" y="4796"/>
                      <a:pt x="0" y="4050"/>
                    </a:cubicBezTo>
                    <a:moveTo>
                      <a:pt x="205" y="4050"/>
                    </a:moveTo>
                    <a:lnTo>
                      <a:pt x="205" y="18900"/>
                    </a:lnTo>
                  </a:path>
                </a:pathLst>
              </a:custGeom>
              <a:noFill/>
              <a:ln w="381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defRPr sz="4800">
                    <a:solidFill>
                      <a:srgbClr val="FFFFFF"/>
                    </a:solidFill>
                    <a:latin typeface="印品雅宋简 Bold（非商用）"/>
                    <a:ea typeface="印品雅宋简 Bold（非商用）"/>
                    <a:cs typeface="印品雅宋简 Bold（非商用）"/>
                    <a:sym typeface="印品雅宋简 Bold（非商用）"/>
                  </a:defRPr>
                </a:pPr>
              </a:p>
            </p:txBody>
          </p:sp>
        </p:grpSp>
        <p:sp>
          <p:nvSpPr>
            <p:cNvPr id="241" name="矩形 2"/>
            <p:cNvSpPr txBox="1"/>
            <p:nvPr/>
          </p:nvSpPr>
          <p:spPr>
            <a:xfrm>
              <a:off x="203572" y="271780"/>
              <a:ext cx="17601828" cy="889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blurRad="25400" dist="25400" rotWithShape="0">
                <a:srgbClr val="F83F0D">
                  <a:alpha val="40000"/>
                </a:srgbClr>
              </a:outerShdw>
            </a:effectLst>
          </p:spPr>
          <p:txBody>
            <a:bodyPr wrap="square" lIns="0" tIns="0" rIns="0" bIns="0" numCol="1" anchor="ctr">
              <a:spAutoFit/>
            </a:bodyPr>
            <a:lstStyle>
              <a:lvl1pPr defTabSz="1828800">
                <a:defRPr sz="5000">
                  <a:solidFill>
                    <a:srgbClr val="FFFFFF"/>
                  </a:solidFill>
                  <a:latin typeface="印品灵秀体（非商用）"/>
                  <a:ea typeface="印品灵秀体（非商用）"/>
                  <a:cs typeface="印品灵秀体（非商用）"/>
                  <a:sym typeface="印品灵秀体（非商用）"/>
                </a:defRPr>
              </a:lvl1pPr>
            </a:lstStyle>
            <a:p>
              <a:r>
                <a:t>一、感受红25军长征路线，学习“先锋”精神</a:t>
              </a:r>
            </a:p>
          </p:txBody>
        </p:sp>
      </p:grpSp>
      <p:grpSp>
        <p:nvGrpSpPr>
          <p:cNvPr id="246" name="卷形: 水平 1"/>
          <p:cNvGrpSpPr/>
          <p:nvPr/>
        </p:nvGrpSpPr>
        <p:grpSpPr>
          <a:xfrm>
            <a:off x="3306598" y="8226424"/>
            <a:ext cx="17755405" cy="1348742"/>
            <a:chOff x="0" y="0"/>
            <a:chExt cx="17755403" cy="1348740"/>
          </a:xfrm>
        </p:grpSpPr>
        <p:sp>
          <p:nvSpPr>
            <p:cNvPr id="243" name="形状"/>
            <p:cNvSpPr/>
            <p:nvPr/>
          </p:nvSpPr>
          <p:spPr>
            <a:xfrm>
              <a:off x="-1" y="-1"/>
              <a:ext cx="17755404" cy="1348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50"/>
                  </a:moveTo>
                  <a:cubicBezTo>
                    <a:pt x="21600" y="604"/>
                    <a:pt x="21550" y="0"/>
                    <a:pt x="21489" y="0"/>
                  </a:cubicBezTo>
                  <a:cubicBezTo>
                    <a:pt x="21428" y="0"/>
                    <a:pt x="21378" y="604"/>
                    <a:pt x="21378" y="1350"/>
                  </a:cubicBezTo>
                  <a:lnTo>
                    <a:pt x="21378" y="2700"/>
                  </a:lnTo>
                  <a:lnTo>
                    <a:pt x="111" y="2700"/>
                  </a:lnTo>
                  <a:cubicBezTo>
                    <a:pt x="50" y="2700"/>
                    <a:pt x="0" y="3304"/>
                    <a:pt x="0" y="4050"/>
                  </a:cubicBezTo>
                  <a:lnTo>
                    <a:pt x="0" y="20250"/>
                  </a:lnTo>
                  <a:cubicBezTo>
                    <a:pt x="0" y="20996"/>
                    <a:pt x="50" y="21600"/>
                    <a:pt x="111" y="21600"/>
                  </a:cubicBezTo>
                  <a:cubicBezTo>
                    <a:pt x="172" y="21600"/>
                    <a:pt x="222" y="20996"/>
                    <a:pt x="222" y="20250"/>
                  </a:cubicBezTo>
                  <a:lnTo>
                    <a:pt x="222" y="18900"/>
                  </a:lnTo>
                  <a:lnTo>
                    <a:pt x="21489" y="18900"/>
                  </a:lnTo>
                  <a:cubicBezTo>
                    <a:pt x="21550" y="18900"/>
                    <a:pt x="21600" y="18296"/>
                    <a:pt x="21600" y="1755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D710D"/>
                </a:gs>
                <a:gs pos="100000">
                  <a:srgbClr val="FF0000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25400" dist="25400" rotWithShape="0">
                <a:srgbClr val="F83F0D">
                  <a:alpha val="40000"/>
                </a:srgbClr>
              </a:outerShdw>
            </a:effectLst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solidFill>
                    <a:srgbClr val="FFFFFF"/>
                  </a:solidFill>
                  <a:latin typeface="印品雅宋简 Bold（非商用）"/>
                  <a:ea typeface="印品雅宋简 Bold（非商用）"/>
                  <a:cs typeface="印品雅宋简 Bold（非商用）"/>
                  <a:sym typeface="印品雅宋简 Bold（非商用）"/>
                </a:defRPr>
              </a:pPr>
            </a:p>
          </p:txBody>
        </p:sp>
        <p:sp>
          <p:nvSpPr>
            <p:cNvPr id="244" name="形状"/>
            <p:cNvSpPr/>
            <p:nvPr/>
          </p:nvSpPr>
          <p:spPr>
            <a:xfrm>
              <a:off x="91123" y="-1"/>
              <a:ext cx="17664280" cy="337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62" y="21600"/>
                    <a:pt x="111" y="19182"/>
                    <a:pt x="111" y="16200"/>
                  </a:cubicBezTo>
                  <a:cubicBezTo>
                    <a:pt x="111" y="14709"/>
                    <a:pt x="86" y="13500"/>
                    <a:pt x="56" y="13500"/>
                  </a:cubicBezTo>
                  <a:cubicBezTo>
                    <a:pt x="25" y="13500"/>
                    <a:pt x="0" y="14709"/>
                    <a:pt x="0" y="16200"/>
                  </a:cubicBezTo>
                  <a:close/>
                  <a:moveTo>
                    <a:pt x="21489" y="10800"/>
                  </a:moveTo>
                  <a:cubicBezTo>
                    <a:pt x="21550" y="10800"/>
                    <a:pt x="21600" y="8382"/>
                    <a:pt x="21600" y="5400"/>
                  </a:cubicBezTo>
                  <a:cubicBezTo>
                    <a:pt x="21600" y="2418"/>
                    <a:pt x="21550" y="0"/>
                    <a:pt x="21489" y="0"/>
                  </a:cubicBezTo>
                  <a:cubicBezTo>
                    <a:pt x="21427" y="0"/>
                    <a:pt x="21377" y="2418"/>
                    <a:pt x="21377" y="5400"/>
                  </a:cubicBezTo>
                  <a:cubicBezTo>
                    <a:pt x="21377" y="6891"/>
                    <a:pt x="21402" y="8100"/>
                    <a:pt x="21433" y="8100"/>
                  </a:cubicBezTo>
                  <a:cubicBezTo>
                    <a:pt x="21464" y="8100"/>
                    <a:pt x="21489" y="6891"/>
                    <a:pt x="21489" y="54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solidFill>
                    <a:srgbClr val="FFFFFF"/>
                  </a:solidFill>
                  <a:latin typeface="印品雅宋简 Bold（非商用）"/>
                  <a:ea typeface="印品雅宋简 Bold（非商用）"/>
                  <a:cs typeface="印品雅宋简 Bold（非商用）"/>
                  <a:sym typeface="印品雅宋简 Bold（非商用）"/>
                </a:defRPr>
              </a:pPr>
            </a:p>
          </p:txBody>
        </p:sp>
        <p:sp>
          <p:nvSpPr>
            <p:cNvPr id="245" name="形状"/>
            <p:cNvSpPr/>
            <p:nvPr/>
          </p:nvSpPr>
          <p:spPr>
            <a:xfrm>
              <a:off x="-1" y="-1"/>
              <a:ext cx="17755404" cy="1348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050"/>
                  </a:moveTo>
                  <a:cubicBezTo>
                    <a:pt x="0" y="3304"/>
                    <a:pt x="50" y="2700"/>
                    <a:pt x="111" y="2700"/>
                  </a:cubicBezTo>
                  <a:lnTo>
                    <a:pt x="21378" y="2700"/>
                  </a:lnTo>
                  <a:lnTo>
                    <a:pt x="21378" y="1350"/>
                  </a:lnTo>
                  <a:cubicBezTo>
                    <a:pt x="21378" y="604"/>
                    <a:pt x="21428" y="0"/>
                    <a:pt x="21489" y="0"/>
                  </a:cubicBezTo>
                  <a:cubicBezTo>
                    <a:pt x="21550" y="0"/>
                    <a:pt x="21600" y="604"/>
                    <a:pt x="21600" y="1350"/>
                  </a:cubicBezTo>
                  <a:lnTo>
                    <a:pt x="21600" y="17550"/>
                  </a:lnTo>
                  <a:cubicBezTo>
                    <a:pt x="21600" y="18296"/>
                    <a:pt x="21550" y="18900"/>
                    <a:pt x="21489" y="18900"/>
                  </a:cubicBezTo>
                  <a:lnTo>
                    <a:pt x="222" y="18900"/>
                  </a:lnTo>
                  <a:lnTo>
                    <a:pt x="222" y="20250"/>
                  </a:lnTo>
                  <a:cubicBezTo>
                    <a:pt x="222" y="20996"/>
                    <a:pt x="172" y="21600"/>
                    <a:pt x="111" y="21600"/>
                  </a:cubicBezTo>
                  <a:cubicBezTo>
                    <a:pt x="50" y="21600"/>
                    <a:pt x="0" y="20996"/>
                    <a:pt x="0" y="20250"/>
                  </a:cubicBezTo>
                  <a:close/>
                  <a:moveTo>
                    <a:pt x="21378" y="2700"/>
                  </a:moveTo>
                  <a:lnTo>
                    <a:pt x="21489" y="2700"/>
                  </a:lnTo>
                  <a:cubicBezTo>
                    <a:pt x="21550" y="2700"/>
                    <a:pt x="21600" y="2096"/>
                    <a:pt x="21600" y="1350"/>
                  </a:cubicBezTo>
                  <a:moveTo>
                    <a:pt x="21489" y="2700"/>
                  </a:moveTo>
                  <a:lnTo>
                    <a:pt x="21489" y="1350"/>
                  </a:lnTo>
                  <a:cubicBezTo>
                    <a:pt x="21489" y="1723"/>
                    <a:pt x="21464" y="2025"/>
                    <a:pt x="21434" y="2025"/>
                  </a:cubicBezTo>
                  <a:cubicBezTo>
                    <a:pt x="21403" y="2025"/>
                    <a:pt x="21378" y="1723"/>
                    <a:pt x="21378" y="1350"/>
                  </a:cubicBezTo>
                  <a:moveTo>
                    <a:pt x="111" y="5400"/>
                  </a:moveTo>
                  <a:lnTo>
                    <a:pt x="111" y="4050"/>
                  </a:lnTo>
                  <a:cubicBezTo>
                    <a:pt x="111" y="3677"/>
                    <a:pt x="136" y="3375"/>
                    <a:pt x="166" y="3375"/>
                  </a:cubicBezTo>
                  <a:cubicBezTo>
                    <a:pt x="197" y="3375"/>
                    <a:pt x="222" y="3677"/>
                    <a:pt x="222" y="4050"/>
                  </a:cubicBezTo>
                  <a:cubicBezTo>
                    <a:pt x="222" y="4796"/>
                    <a:pt x="172" y="5400"/>
                    <a:pt x="111" y="5400"/>
                  </a:cubicBezTo>
                  <a:cubicBezTo>
                    <a:pt x="50" y="5400"/>
                    <a:pt x="0" y="4796"/>
                    <a:pt x="0" y="4050"/>
                  </a:cubicBezTo>
                  <a:moveTo>
                    <a:pt x="222" y="4050"/>
                  </a:moveTo>
                  <a:lnTo>
                    <a:pt x="222" y="18900"/>
                  </a:lnTo>
                </a:path>
              </a:pathLst>
            </a:custGeom>
            <a:noFill/>
            <a:ln w="381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defRPr sz="4800">
                  <a:solidFill>
                    <a:srgbClr val="FFFFFF"/>
                  </a:solidFill>
                  <a:latin typeface="印品雅宋简 Bold（非商用）"/>
                  <a:ea typeface="印品雅宋简 Bold（非商用）"/>
                  <a:cs typeface="印品雅宋简 Bold（非商用）"/>
                  <a:sym typeface="印品雅宋简 Bold（非商用）"/>
                </a:defRPr>
              </a:pPr>
            </a:p>
          </p:txBody>
        </p:sp>
      </p:grpSp>
      <p:sp>
        <p:nvSpPr>
          <p:cNvPr id="247" name="矩形 2"/>
          <p:cNvSpPr txBox="1"/>
          <p:nvPr/>
        </p:nvSpPr>
        <p:spPr>
          <a:xfrm>
            <a:off x="4215504" y="8456294"/>
            <a:ext cx="15937593" cy="889001"/>
          </a:xfrm>
          <a:prstGeom prst="rect">
            <a:avLst/>
          </a:prstGeom>
          <a:ln w="12700">
            <a:miter lim="400000"/>
          </a:ln>
          <a:effectLst>
            <a:outerShdw blurRad="25400" dist="25400" rotWithShape="0">
              <a:srgbClr val="F83F0D">
                <a:alpha val="40000"/>
              </a:srgbClr>
            </a:outerShdw>
          </a:effectLst>
        </p:spPr>
        <p:txBody>
          <a:bodyPr lIns="0" tIns="0" rIns="0" bIns="0" anchor="ctr">
            <a:spAutoFit/>
          </a:bodyPr>
          <a:lstStyle>
            <a:lvl1pPr defTabSz="1828800">
              <a:defRPr sz="50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三、西兰公路策应中央，学习主动积极的大局意识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文本框 35"/>
          <p:cNvSpPr txBox="1"/>
          <p:nvPr/>
        </p:nvSpPr>
        <p:spPr>
          <a:xfrm>
            <a:off x="3310254" y="4602422"/>
            <a:ext cx="17748251" cy="2532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20000"/>
              </a:lnSpc>
              <a:defRPr sz="132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印品雅宋简 Bold（非商用）"/>
                <a:ea typeface="印品雅宋简 Bold（非商用）"/>
                <a:cs typeface="印品雅宋简 Bold（非商用）"/>
                <a:sym typeface="印品雅宋简 Bold（非商用）"/>
              </a:defRPr>
            </a:lvl1pPr>
          </a:lstStyle>
          <a:p>
            <a:r>
              <a:t>体验重点及学习主题</a:t>
            </a:r>
          </a:p>
        </p:txBody>
      </p:sp>
      <p:sp>
        <p:nvSpPr>
          <p:cNvPr id="250" name="文本框 18"/>
          <p:cNvSpPr txBox="1"/>
          <p:nvPr/>
        </p:nvSpPr>
        <p:spPr>
          <a:xfrm>
            <a:off x="4456391" y="7795895"/>
            <a:ext cx="15491459" cy="754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50000"/>
              </a:lnSpc>
              <a:defRPr sz="3200" b="1" spc="4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字魂95号-手刻宋"/>
                <a:ea typeface="字魂95号-手刻宋"/>
                <a:cs typeface="字魂95号-手刻宋"/>
                <a:sym typeface="字魂95号-手刻宋"/>
              </a:defRPr>
            </a:lvl1pPr>
          </a:lstStyle>
          <a:p>
            <a:r>
              <a:t>红25军长征模拟沙盘推演</a:t>
            </a:r>
          </a:p>
        </p:txBody>
      </p:sp>
      <p:sp>
        <p:nvSpPr>
          <p:cNvPr id="251" name="形状"/>
          <p:cNvSpPr/>
          <p:nvPr/>
        </p:nvSpPr>
        <p:spPr>
          <a:xfrm>
            <a:off x="9880600" y="2952000"/>
            <a:ext cx="4622800" cy="989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0" y="0"/>
                </a:moveTo>
                <a:lnTo>
                  <a:pt x="21600" y="0"/>
                </a:lnTo>
                <a:lnTo>
                  <a:pt x="21600" y="18000"/>
                </a:lnTo>
                <a:cubicBezTo>
                  <a:pt x="21600" y="19988"/>
                  <a:pt x="21255" y="21600"/>
                  <a:pt x="20830" y="21600"/>
                </a:cubicBez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345" y="0"/>
                  <a:pt x="770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56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</a:p>
        </p:txBody>
      </p:sp>
      <p:sp>
        <p:nvSpPr>
          <p:cNvPr id="252" name="☆ 第二部分 ☆"/>
          <p:cNvSpPr txBox="1"/>
          <p:nvPr/>
        </p:nvSpPr>
        <p:spPr>
          <a:xfrm>
            <a:off x="9928896" y="3046614"/>
            <a:ext cx="4526209" cy="80010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/>
          <a:p>
            <a:pPr defTabSz="1828800">
              <a:defRPr sz="45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  <a:r>
              <a:t>☆</a:t>
            </a:r>
            <a:r>
              <a:t> </a:t>
            </a:r>
            <a:r>
              <a:t>第二部分</a:t>
            </a:r>
            <a:r>
              <a:t> </a:t>
            </a:r>
            <a:r>
              <a:t>☆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文本框 37"/>
          <p:cNvSpPr txBox="1"/>
          <p:nvPr/>
        </p:nvSpPr>
        <p:spPr>
          <a:xfrm>
            <a:off x="2664459" y="1451610"/>
            <a:ext cx="12785091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沙盘课程体验重点</a:t>
            </a:r>
          </a:p>
        </p:txBody>
      </p:sp>
      <p:sp>
        <p:nvSpPr>
          <p:cNvPr id="255" name="矩形 3"/>
          <p:cNvSpPr txBox="1"/>
          <p:nvPr/>
        </p:nvSpPr>
        <p:spPr>
          <a:xfrm>
            <a:off x="2470548" y="4428726"/>
            <a:ext cx="9183525" cy="13106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l" defTabSz="914400">
              <a:lnSpc>
                <a:spcPct val="110000"/>
              </a:lnSpc>
              <a:defRPr sz="22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        独立自主开展对敌斗争，始终坚持党的正确领导。红二十五军在长征中虽然与党中央失去联系，但他们在努力寻找党中央的同时不等不靠，独立自主开展对敌斗争，始终坚持党对军队的绝对领导。</a:t>
            </a:r>
          </a:p>
        </p:txBody>
      </p:sp>
      <p:sp>
        <p:nvSpPr>
          <p:cNvPr id="256" name="PA-102260"/>
          <p:cNvSpPr/>
          <p:nvPr/>
        </p:nvSpPr>
        <p:spPr>
          <a:xfrm rot="16200000">
            <a:off x="5835489" y="475851"/>
            <a:ext cx="2453641" cy="9417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84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116"/>
                </a:lnTo>
              </a:path>
            </a:pathLst>
          </a:custGeom>
          <a:ln w="19050">
            <a:solidFill>
              <a:srgbClr val="FE3907"/>
            </a:solidFill>
            <a:prstDash val="sysDash"/>
            <a:miter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sp>
        <p:nvSpPr>
          <p:cNvPr id="257" name="矩形: 圆角 3"/>
          <p:cNvSpPr/>
          <p:nvPr/>
        </p:nvSpPr>
        <p:spPr>
          <a:xfrm>
            <a:off x="4103248" y="3637711"/>
            <a:ext cx="5890830" cy="58685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0000"/>
              </a:gs>
              <a:gs pos="92000">
                <a:srgbClr val="FD710D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pic>
        <p:nvPicPr>
          <p:cNvPr id="258" name="PA-图片 32" descr="PA-图片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858851" flipH="1">
            <a:off x="8245639" y="3466002"/>
            <a:ext cx="331459" cy="7172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59" name="PA-图片 34" descr="PA-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741149">
            <a:off x="5504311" y="3466003"/>
            <a:ext cx="331459" cy="71723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60" name="文本框 10"/>
          <p:cNvSpPr txBox="1"/>
          <p:nvPr/>
        </p:nvSpPr>
        <p:spPr>
          <a:xfrm>
            <a:off x="5170458" y="3617569"/>
            <a:ext cx="378370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defRPr sz="3200" spc="10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斗争精神</a:t>
            </a:r>
          </a:p>
        </p:txBody>
      </p:sp>
      <p:sp>
        <p:nvSpPr>
          <p:cNvPr id="261" name="矩形 3"/>
          <p:cNvSpPr txBox="1"/>
          <p:nvPr/>
        </p:nvSpPr>
        <p:spPr>
          <a:xfrm>
            <a:off x="12813104" y="4428726"/>
            <a:ext cx="8989881" cy="1729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l" defTabSz="914400">
              <a:lnSpc>
                <a:spcPct val="110000"/>
              </a:lnSpc>
              <a:defRPr sz="22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       当时红二十五军将士按照军部指示，没与敌死打硬拼，没有消极防御退却，而是主动撤离根据地，在转移中采取了运动战与游击战相结合的方式，途中边走边打，寻机歼敌，又不失时机地“蹲”，即在适宜的地区建立根据地，这就使部队得以休整、扩大。</a:t>
            </a:r>
          </a:p>
        </p:txBody>
      </p:sp>
      <p:sp>
        <p:nvSpPr>
          <p:cNvPr id="262" name="PA-102260"/>
          <p:cNvSpPr/>
          <p:nvPr/>
        </p:nvSpPr>
        <p:spPr>
          <a:xfrm rot="16200000">
            <a:off x="16094870" y="475851"/>
            <a:ext cx="2453641" cy="9417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84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116"/>
                </a:lnTo>
              </a:path>
            </a:pathLst>
          </a:custGeom>
          <a:ln w="19050">
            <a:solidFill>
              <a:srgbClr val="FE3907"/>
            </a:solidFill>
            <a:prstDash val="sysDash"/>
            <a:miter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grpSp>
        <p:nvGrpSpPr>
          <p:cNvPr id="266" name="组合 7"/>
          <p:cNvGrpSpPr/>
          <p:nvPr/>
        </p:nvGrpSpPr>
        <p:grpSpPr>
          <a:xfrm>
            <a:off x="14362630" y="3436161"/>
            <a:ext cx="5890830" cy="788405"/>
            <a:chOff x="0" y="0"/>
            <a:chExt cx="5890829" cy="788404"/>
          </a:xfrm>
        </p:grpSpPr>
        <p:sp>
          <p:nvSpPr>
            <p:cNvPr id="263" name="矩形: 圆角 3"/>
            <p:cNvSpPr/>
            <p:nvPr/>
          </p:nvSpPr>
          <p:spPr>
            <a:xfrm>
              <a:off x="0" y="201550"/>
              <a:ext cx="5890830" cy="58685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0000"/>
                </a:gs>
                <a:gs pos="92000">
                  <a:srgbClr val="FD710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>
                  <a:solidFill>
                    <a:srgbClr val="FFFFFF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defRPr>
              </a:pPr>
            </a:p>
          </p:txBody>
        </p:sp>
        <p:pic>
          <p:nvPicPr>
            <p:cNvPr id="264" name="PA-图片 32" descr="PA-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858851" flipH="1">
              <a:off x="4142390" y="29841"/>
              <a:ext cx="331459" cy="71723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65" name="PA-图片 34" descr="PA-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0741149">
              <a:off x="1401063" y="29842"/>
              <a:ext cx="331459" cy="71723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267" name="文本框 10"/>
          <p:cNvSpPr txBox="1"/>
          <p:nvPr/>
        </p:nvSpPr>
        <p:spPr>
          <a:xfrm>
            <a:off x="15429839" y="3665765"/>
            <a:ext cx="3783704" cy="558801"/>
          </a:xfrm>
          <a:prstGeom prst="rect">
            <a:avLst/>
          </a:prstGeom>
          <a:ln w="12700">
            <a:miter lim="400000"/>
          </a:ln>
        </p:spPr>
        <p:txBody>
          <a:bodyPr lIns="12700" tIns="12700" rIns="12700" bIns="12700">
            <a:spAutoFit/>
          </a:bodyPr>
          <a:lstStyle>
            <a:lvl1pPr defTabSz="12700">
              <a:lnSpc>
                <a:spcPct val="30000"/>
              </a:lnSpc>
              <a:defRPr sz="3000" spc="518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坚决执行</a:t>
            </a:r>
          </a:p>
        </p:txBody>
      </p:sp>
      <p:sp>
        <p:nvSpPr>
          <p:cNvPr id="268" name="矩形 3"/>
          <p:cNvSpPr txBox="1"/>
          <p:nvPr/>
        </p:nvSpPr>
        <p:spPr>
          <a:xfrm>
            <a:off x="2517587" y="7958143"/>
            <a:ext cx="9046754" cy="1729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l" defTabSz="914400">
              <a:lnSpc>
                <a:spcPct val="110000"/>
              </a:lnSpc>
              <a:defRPr sz="22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        红二十五军遵照党中央指示撤离鄂豫皖根据地后就与之失去联系。1935年7月，当他们从《大公报》及省委交通员处得知红一、四方面军正由川西北上的消息后，决定红二十五军应迅速西征，迎接党中央和红军主力。</a:t>
            </a:r>
          </a:p>
        </p:txBody>
      </p:sp>
      <p:sp>
        <p:nvSpPr>
          <p:cNvPr id="269" name="PA-102260"/>
          <p:cNvSpPr/>
          <p:nvPr/>
        </p:nvSpPr>
        <p:spPr>
          <a:xfrm rot="16200000">
            <a:off x="5827790" y="3830158"/>
            <a:ext cx="2453641" cy="9417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84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116"/>
                </a:lnTo>
              </a:path>
            </a:pathLst>
          </a:custGeom>
          <a:ln w="19050">
            <a:solidFill>
              <a:srgbClr val="FE3907"/>
            </a:solidFill>
            <a:prstDash val="sysDash"/>
            <a:miter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grpSp>
        <p:nvGrpSpPr>
          <p:cNvPr id="273" name="组合 7"/>
          <p:cNvGrpSpPr/>
          <p:nvPr/>
        </p:nvGrpSpPr>
        <p:grpSpPr>
          <a:xfrm>
            <a:off x="4095549" y="6790467"/>
            <a:ext cx="5890830" cy="788405"/>
            <a:chOff x="0" y="0"/>
            <a:chExt cx="5890829" cy="788404"/>
          </a:xfrm>
        </p:grpSpPr>
        <p:sp>
          <p:nvSpPr>
            <p:cNvPr id="270" name="矩形: 圆角 3"/>
            <p:cNvSpPr/>
            <p:nvPr/>
          </p:nvSpPr>
          <p:spPr>
            <a:xfrm>
              <a:off x="0" y="201550"/>
              <a:ext cx="5890830" cy="58685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0000"/>
                </a:gs>
                <a:gs pos="92000">
                  <a:srgbClr val="FD710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>
                  <a:solidFill>
                    <a:srgbClr val="FFFFFF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defRPr>
              </a:pPr>
            </a:p>
          </p:txBody>
        </p:sp>
        <p:pic>
          <p:nvPicPr>
            <p:cNvPr id="271" name="PA-图片 32" descr="PA-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858851" flipH="1">
              <a:off x="4142390" y="29841"/>
              <a:ext cx="331459" cy="71723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72" name="PA-图片 34" descr="PA-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0741149">
              <a:off x="1401063" y="29842"/>
              <a:ext cx="331459" cy="71723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274" name="文本框 10"/>
          <p:cNvSpPr txBox="1"/>
          <p:nvPr/>
        </p:nvSpPr>
        <p:spPr>
          <a:xfrm>
            <a:off x="5162758" y="6971875"/>
            <a:ext cx="378370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defRPr sz="3200" spc="10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勇于担当</a:t>
            </a:r>
          </a:p>
        </p:txBody>
      </p:sp>
      <p:sp>
        <p:nvSpPr>
          <p:cNvPr id="275" name="矩形 3"/>
          <p:cNvSpPr txBox="1"/>
          <p:nvPr/>
        </p:nvSpPr>
        <p:spPr>
          <a:xfrm>
            <a:off x="12682899" y="7685093"/>
            <a:ext cx="9250292" cy="21488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l" defTabSz="914400">
              <a:lnSpc>
                <a:spcPct val="110000"/>
              </a:lnSpc>
              <a:defRPr sz="22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        1935年7月离开鄂豫陕，西进甘肃，继续长征，以神速行动攻占甘肃两当县城和胡宗南后方基地天水，继克秦安县城，威逼静宁，切断横贯陕甘两省的交通大动脉西兰公路达18天之久，犹如一把尖刀，直捣敌后方，钳制和吸引了大批敌军，减轻了中央红军的压力，有力地配合了党中央和中央红军北上。</a:t>
            </a:r>
          </a:p>
        </p:txBody>
      </p:sp>
      <p:sp>
        <p:nvSpPr>
          <p:cNvPr id="276" name="PA-102260"/>
          <p:cNvSpPr/>
          <p:nvPr/>
        </p:nvSpPr>
        <p:spPr>
          <a:xfrm rot="16200000">
            <a:off x="16087169" y="3830157"/>
            <a:ext cx="2453641" cy="9417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84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116"/>
                </a:lnTo>
              </a:path>
            </a:pathLst>
          </a:custGeom>
          <a:ln w="19050">
            <a:solidFill>
              <a:srgbClr val="FE3907"/>
            </a:solidFill>
            <a:prstDash val="sysDash"/>
            <a:miter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grpSp>
        <p:nvGrpSpPr>
          <p:cNvPr id="280" name="组合 7"/>
          <p:cNvGrpSpPr/>
          <p:nvPr/>
        </p:nvGrpSpPr>
        <p:grpSpPr>
          <a:xfrm>
            <a:off x="14354929" y="6790467"/>
            <a:ext cx="5890831" cy="788405"/>
            <a:chOff x="0" y="0"/>
            <a:chExt cx="5890829" cy="788404"/>
          </a:xfrm>
        </p:grpSpPr>
        <p:sp>
          <p:nvSpPr>
            <p:cNvPr id="277" name="矩形: 圆角 3"/>
            <p:cNvSpPr/>
            <p:nvPr/>
          </p:nvSpPr>
          <p:spPr>
            <a:xfrm>
              <a:off x="0" y="201550"/>
              <a:ext cx="5890830" cy="58685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FF0000"/>
                </a:gs>
                <a:gs pos="92000">
                  <a:srgbClr val="FD710D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defTabSz="914400">
                <a:defRPr sz="1800">
                  <a:solidFill>
                    <a:srgbClr val="FFFFFF"/>
                  </a:solidFill>
                  <a:latin typeface="Arial" panose="020B0604020202090204"/>
                  <a:ea typeface="Arial" panose="020B0604020202090204"/>
                  <a:cs typeface="Arial" panose="020B0604020202090204"/>
                  <a:sym typeface="Arial" panose="020B0604020202090204"/>
                </a:defRPr>
              </a:pPr>
            </a:p>
          </p:txBody>
        </p:sp>
        <p:pic>
          <p:nvPicPr>
            <p:cNvPr id="278" name="PA-图片 32" descr="PA-图片 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858851" flipH="1">
              <a:off x="4142390" y="29841"/>
              <a:ext cx="331459" cy="71723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pic>
          <p:nvPicPr>
            <p:cNvPr id="279" name="PA-图片 34" descr="PA-图片 3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0741149">
              <a:off x="1401063" y="29842"/>
              <a:ext cx="331459" cy="717238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</p:grpSp>
      <p:sp>
        <p:nvSpPr>
          <p:cNvPr id="281" name="文本框 10"/>
          <p:cNvSpPr txBox="1"/>
          <p:nvPr/>
        </p:nvSpPr>
        <p:spPr>
          <a:xfrm>
            <a:off x="15422139" y="7020072"/>
            <a:ext cx="3783704" cy="558801"/>
          </a:xfrm>
          <a:prstGeom prst="rect">
            <a:avLst/>
          </a:prstGeom>
          <a:ln w="12700">
            <a:miter lim="400000"/>
          </a:ln>
        </p:spPr>
        <p:txBody>
          <a:bodyPr lIns="12700" tIns="12700" rIns="12700" bIns="12700">
            <a:spAutoFit/>
          </a:bodyPr>
          <a:lstStyle>
            <a:lvl1pPr defTabSz="12700">
              <a:lnSpc>
                <a:spcPct val="30000"/>
              </a:lnSpc>
              <a:defRPr sz="3000" spc="9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大局观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文本框 37"/>
          <p:cNvSpPr txBox="1"/>
          <p:nvPr/>
        </p:nvSpPr>
        <p:spPr>
          <a:xfrm>
            <a:off x="2664459" y="1451610"/>
            <a:ext cx="16295064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沙盘课程体验重点：领导力的启示</a:t>
            </a:r>
          </a:p>
        </p:txBody>
      </p:sp>
      <p:sp>
        <p:nvSpPr>
          <p:cNvPr id="284" name="愿景力"/>
          <p:cNvSpPr txBox="1"/>
          <p:nvPr/>
        </p:nvSpPr>
        <p:spPr>
          <a:xfrm>
            <a:off x="10924500" y="4603763"/>
            <a:ext cx="2527301" cy="1257301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50800">
            <a:solidFill>
              <a:schemeClr val="accent5">
                <a:hueOff val="-82419"/>
                <a:satOff val="-9512"/>
                <a:lumOff val="-16342"/>
              </a:schemeClr>
            </a:solidFill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825500">
              <a:defRPr sz="6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lvl1pPr>
          </a:lstStyle>
          <a:p>
            <a:r>
              <a:t>愿景力</a:t>
            </a:r>
          </a:p>
        </p:txBody>
      </p:sp>
      <p:sp>
        <p:nvSpPr>
          <p:cNvPr id="285" name="组织力"/>
          <p:cNvSpPr txBox="1"/>
          <p:nvPr/>
        </p:nvSpPr>
        <p:spPr>
          <a:xfrm>
            <a:off x="8686972" y="7160491"/>
            <a:ext cx="2527301" cy="1257301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50800">
            <a:solidFill>
              <a:schemeClr val="accent5">
                <a:hueOff val="-82419"/>
                <a:satOff val="-9512"/>
                <a:lumOff val="-16342"/>
              </a:schemeClr>
            </a:solidFill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825500">
              <a:defRPr sz="6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lvl1pPr>
          </a:lstStyle>
          <a:p>
            <a:r>
              <a:t>组织力</a:t>
            </a:r>
          </a:p>
        </p:txBody>
      </p:sp>
      <p:sp>
        <p:nvSpPr>
          <p:cNvPr id="286" name="团结力"/>
          <p:cNvSpPr txBox="1"/>
          <p:nvPr/>
        </p:nvSpPr>
        <p:spPr>
          <a:xfrm>
            <a:off x="13146630" y="7160491"/>
            <a:ext cx="2527301" cy="1257301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50800">
            <a:solidFill>
              <a:schemeClr val="accent5">
                <a:hueOff val="-82419"/>
                <a:satOff val="-9512"/>
                <a:lumOff val="-16342"/>
              </a:schemeClr>
            </a:solidFill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825500">
              <a:defRPr sz="6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lvl1pPr>
          </a:lstStyle>
          <a:p>
            <a:r>
              <a:t>团结力</a:t>
            </a:r>
          </a:p>
        </p:txBody>
      </p:sp>
      <p:sp>
        <p:nvSpPr>
          <p:cNvPr id="287" name="自省力"/>
          <p:cNvSpPr txBox="1"/>
          <p:nvPr/>
        </p:nvSpPr>
        <p:spPr>
          <a:xfrm>
            <a:off x="8694671" y="9717219"/>
            <a:ext cx="2527301" cy="1257301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50800">
            <a:solidFill>
              <a:schemeClr val="accent5">
                <a:hueOff val="-82419"/>
                <a:satOff val="-9512"/>
                <a:lumOff val="-16342"/>
              </a:schemeClr>
            </a:solidFill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825500">
              <a:defRPr sz="6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lvl1pPr>
          </a:lstStyle>
          <a:p>
            <a:r>
              <a:t>自省力</a:t>
            </a:r>
          </a:p>
        </p:txBody>
      </p:sp>
      <p:sp>
        <p:nvSpPr>
          <p:cNvPr id="288" name="思想力"/>
          <p:cNvSpPr txBox="1"/>
          <p:nvPr/>
        </p:nvSpPr>
        <p:spPr>
          <a:xfrm>
            <a:off x="13154328" y="9717219"/>
            <a:ext cx="2527301" cy="1257301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50800">
            <a:solidFill>
              <a:schemeClr val="accent5">
                <a:hueOff val="-82419"/>
                <a:satOff val="-9512"/>
                <a:lumOff val="-16342"/>
              </a:schemeClr>
            </a:solidFill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defTabSz="825500">
              <a:defRPr sz="6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lvl1pPr>
          </a:lstStyle>
          <a:p>
            <a:r>
              <a:t>思想力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文本框 37"/>
          <p:cNvSpPr txBox="1"/>
          <p:nvPr/>
        </p:nvSpPr>
        <p:spPr>
          <a:xfrm>
            <a:off x="2664459" y="1451610"/>
            <a:ext cx="12785091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使命感与愿景力</a:t>
            </a:r>
          </a:p>
        </p:txBody>
      </p:sp>
      <p:sp>
        <p:nvSpPr>
          <p:cNvPr id="291" name="PA-102260"/>
          <p:cNvSpPr/>
          <p:nvPr/>
        </p:nvSpPr>
        <p:spPr>
          <a:xfrm rot="16200000">
            <a:off x="5835489" y="458567"/>
            <a:ext cx="2453641" cy="9417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84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116"/>
                </a:lnTo>
              </a:path>
            </a:pathLst>
          </a:custGeom>
          <a:ln w="19050">
            <a:solidFill>
              <a:srgbClr val="FE3907"/>
            </a:solidFill>
            <a:prstDash val="sysDash"/>
            <a:miter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sp>
        <p:nvSpPr>
          <p:cNvPr id="292" name="矩形: 圆角 3"/>
          <p:cNvSpPr/>
          <p:nvPr/>
        </p:nvSpPr>
        <p:spPr>
          <a:xfrm>
            <a:off x="4103248" y="3620427"/>
            <a:ext cx="5890830" cy="58685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0000"/>
              </a:gs>
              <a:gs pos="92000">
                <a:srgbClr val="FD710D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sp>
        <p:nvSpPr>
          <p:cNvPr id="293" name="文本框 10"/>
          <p:cNvSpPr txBox="1"/>
          <p:nvPr/>
        </p:nvSpPr>
        <p:spPr>
          <a:xfrm>
            <a:off x="5170458" y="3617569"/>
            <a:ext cx="378370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defRPr sz="3200" spc="10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使命感</a:t>
            </a:r>
          </a:p>
        </p:txBody>
      </p:sp>
      <p:sp>
        <p:nvSpPr>
          <p:cNvPr id="294" name="矩形 3"/>
          <p:cNvSpPr txBox="1"/>
          <p:nvPr/>
        </p:nvSpPr>
        <p:spPr>
          <a:xfrm>
            <a:off x="2470548" y="4411442"/>
            <a:ext cx="9183525" cy="6121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lnSpc>
                <a:spcPct val="110000"/>
              </a:lnSpc>
              <a:defRPr sz="29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对人生使命的认识</a:t>
            </a:r>
          </a:p>
        </p:txBody>
      </p:sp>
      <p:sp>
        <p:nvSpPr>
          <p:cNvPr id="295" name="人对一定社会一定时代，社会和国家赋予的使命的一种感知和认同"/>
          <p:cNvSpPr txBox="1"/>
          <p:nvPr/>
        </p:nvSpPr>
        <p:spPr>
          <a:xfrm>
            <a:off x="3113502" y="5171799"/>
            <a:ext cx="7870322" cy="118491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lnSpc>
                <a:spcPct val="110000"/>
              </a:lnSpc>
              <a:defRPr sz="29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人对一定社会一定时代，社会和国家赋予的使命的一种感知和认同</a:t>
            </a:r>
          </a:p>
        </p:txBody>
      </p:sp>
      <p:sp>
        <p:nvSpPr>
          <p:cNvPr id="296" name="PA-102260"/>
          <p:cNvSpPr/>
          <p:nvPr/>
        </p:nvSpPr>
        <p:spPr>
          <a:xfrm rot="16200000">
            <a:off x="16158560" y="458567"/>
            <a:ext cx="2453641" cy="9417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84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116"/>
                </a:lnTo>
              </a:path>
            </a:pathLst>
          </a:custGeom>
          <a:ln w="19050">
            <a:solidFill>
              <a:srgbClr val="FE3907"/>
            </a:solidFill>
            <a:prstDash val="sysDash"/>
            <a:miter/>
          </a:ln>
        </p:spPr>
        <p:txBody>
          <a:bodyPr lIns="45719" rIns="45719"/>
          <a:lstStyle/>
          <a:p>
            <a:pPr algn="l"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sp>
        <p:nvSpPr>
          <p:cNvPr id="297" name="矩形: 圆角 3"/>
          <p:cNvSpPr/>
          <p:nvPr/>
        </p:nvSpPr>
        <p:spPr>
          <a:xfrm>
            <a:off x="14426319" y="3620427"/>
            <a:ext cx="5890830" cy="586855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0000"/>
              </a:gs>
              <a:gs pos="92000">
                <a:srgbClr val="FD710D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pPr>
          </a:p>
        </p:txBody>
      </p:sp>
      <p:sp>
        <p:nvSpPr>
          <p:cNvPr id="298" name="文本框 10"/>
          <p:cNvSpPr txBox="1"/>
          <p:nvPr/>
        </p:nvSpPr>
        <p:spPr>
          <a:xfrm>
            <a:off x="15493528" y="3600285"/>
            <a:ext cx="3783704" cy="662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defRPr sz="3200" spc="10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愿景力</a:t>
            </a:r>
          </a:p>
        </p:txBody>
      </p:sp>
      <p:sp>
        <p:nvSpPr>
          <p:cNvPr id="299" name="矩形 3"/>
          <p:cNvSpPr txBox="1"/>
          <p:nvPr/>
        </p:nvSpPr>
        <p:spPr>
          <a:xfrm>
            <a:off x="12793619" y="4411442"/>
            <a:ext cx="9183525" cy="6121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lnSpc>
                <a:spcPct val="110000"/>
              </a:lnSpc>
              <a:defRPr sz="29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清晰的愿景+刻意地学习+持续地行动</a:t>
            </a:r>
          </a:p>
        </p:txBody>
      </p:sp>
      <p:sp>
        <p:nvSpPr>
          <p:cNvPr id="300" name="驱动个人或组织前进的内在力量，面对挑战和困难时，保持坚定的方向和持续的努力，最终实现目标"/>
          <p:cNvSpPr txBox="1"/>
          <p:nvPr/>
        </p:nvSpPr>
        <p:spPr>
          <a:xfrm>
            <a:off x="12948487" y="5171799"/>
            <a:ext cx="8846494" cy="118491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914400">
              <a:lnSpc>
                <a:spcPct val="110000"/>
              </a:lnSpc>
              <a:defRPr sz="29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lvl1pPr>
          </a:lstStyle>
          <a:p>
            <a:r>
              <a:t>驱动个人或组织前进的内在力量，面对挑战和困难时，保持坚定的方向和持续的努力，最终实现目标</a:t>
            </a:r>
          </a:p>
        </p:txBody>
      </p:sp>
      <p:sp>
        <p:nvSpPr>
          <p:cNvPr id="301" name="“作为一个确定的人，现实中的人，你就有规定，就有使命，就有任务，至于你是否意识到这点，那是无所谓的。这个任务是由于你的需要及其与现存世界的真实联系而产生的。”…"/>
          <p:cNvSpPr txBox="1"/>
          <p:nvPr/>
        </p:nvSpPr>
        <p:spPr>
          <a:xfrm>
            <a:off x="4325672" y="7321372"/>
            <a:ext cx="15732656" cy="342265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indent="539750" algn="l" defTabSz="914400">
              <a:lnSpc>
                <a:spcPct val="110000"/>
              </a:lnSpc>
              <a:defRPr sz="43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  <a:r>
              <a:t>    “作为一个确定的人，现实中的人，你就有规定，就有使命，就有任务，至于你是否意识到这点，那是无所谓的。这个任务是由于你的需要及其与现存世界的真实联系而产生的。”</a:t>
            </a:r>
          </a:p>
          <a:p>
            <a:pPr indent="539750" algn="r" defTabSz="914400">
              <a:lnSpc>
                <a:spcPct val="110000"/>
              </a:lnSpc>
              <a:defRPr sz="4300" b="1">
                <a:gradFill flip="none" rotWithShape="1">
                  <a:gsLst>
                    <a:gs pos="0">
                      <a:srgbClr val="FD710D"/>
                    </a:gs>
                    <a:gs pos="79000">
                      <a:srgbClr val="FF0000"/>
                    </a:gs>
                  </a:gsLst>
                  <a:lin ang="5400000" scaled="0"/>
                </a:gra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  <a:r>
              <a:t>——马克思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文本框 37"/>
          <p:cNvSpPr txBox="1"/>
          <p:nvPr/>
        </p:nvSpPr>
        <p:spPr>
          <a:xfrm>
            <a:off x="2664459" y="1451610"/>
            <a:ext cx="14819722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组织力与团结力</a:t>
            </a:r>
          </a:p>
        </p:txBody>
      </p:sp>
      <p:sp>
        <p:nvSpPr>
          <p:cNvPr id="304" name="目标明确"/>
          <p:cNvSpPr txBox="1"/>
          <p:nvPr/>
        </p:nvSpPr>
        <p:spPr>
          <a:xfrm>
            <a:off x="2629623" y="10233290"/>
            <a:ext cx="3675857" cy="1351758"/>
          </a:xfrm>
          <a:prstGeom prst="rect">
            <a:avLst/>
          </a:prstGeom>
          <a:ln w="12700">
            <a:miter lim="400000"/>
          </a:ln>
        </p:spPr>
        <p:txBody>
          <a:bodyPr wrap="none" lIns="53578" tIns="53578" rIns="53578" bIns="53578" anchor="ctr">
            <a:spAutoFit/>
          </a:bodyPr>
          <a:lstStyle>
            <a:lvl1pPr defTabSz="821690">
              <a:defRPr sz="7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目标明确</a:t>
            </a:r>
          </a:p>
        </p:txBody>
      </p:sp>
      <p:sp>
        <p:nvSpPr>
          <p:cNvPr id="305" name="角色清晰"/>
          <p:cNvSpPr txBox="1"/>
          <p:nvPr/>
        </p:nvSpPr>
        <p:spPr>
          <a:xfrm>
            <a:off x="6653699" y="8439133"/>
            <a:ext cx="3675857" cy="1351757"/>
          </a:xfrm>
          <a:prstGeom prst="rect">
            <a:avLst/>
          </a:prstGeom>
          <a:ln w="12700">
            <a:miter lim="400000"/>
          </a:ln>
        </p:spPr>
        <p:txBody>
          <a:bodyPr wrap="none" lIns="53578" tIns="53578" rIns="53578" bIns="53578" anchor="ctr">
            <a:spAutoFit/>
          </a:bodyPr>
          <a:lstStyle>
            <a:lvl1pPr defTabSz="821690">
              <a:defRPr sz="7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角色清晰</a:t>
            </a:r>
          </a:p>
        </p:txBody>
      </p:sp>
      <p:sp>
        <p:nvSpPr>
          <p:cNvPr id="306" name="认知同频"/>
          <p:cNvSpPr txBox="1"/>
          <p:nvPr/>
        </p:nvSpPr>
        <p:spPr>
          <a:xfrm>
            <a:off x="10677774" y="6644977"/>
            <a:ext cx="3675857" cy="1351757"/>
          </a:xfrm>
          <a:prstGeom prst="rect">
            <a:avLst/>
          </a:prstGeom>
          <a:ln w="12700">
            <a:miter lim="400000"/>
          </a:ln>
        </p:spPr>
        <p:txBody>
          <a:bodyPr wrap="none" lIns="53578" tIns="53578" rIns="53578" bIns="53578" anchor="ctr">
            <a:spAutoFit/>
          </a:bodyPr>
          <a:lstStyle>
            <a:lvl1pPr defTabSz="821690">
              <a:defRPr sz="7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认知同频</a:t>
            </a:r>
          </a:p>
        </p:txBody>
      </p:sp>
      <p:sp>
        <p:nvSpPr>
          <p:cNvPr id="307" name="轻重合理"/>
          <p:cNvSpPr txBox="1"/>
          <p:nvPr/>
        </p:nvSpPr>
        <p:spPr>
          <a:xfrm>
            <a:off x="14701849" y="4850820"/>
            <a:ext cx="3675858" cy="1351757"/>
          </a:xfrm>
          <a:prstGeom prst="rect">
            <a:avLst/>
          </a:prstGeom>
          <a:ln w="12700">
            <a:miter lim="400000"/>
          </a:ln>
        </p:spPr>
        <p:txBody>
          <a:bodyPr wrap="none" lIns="53578" tIns="53578" rIns="53578" bIns="53578" anchor="ctr">
            <a:spAutoFit/>
          </a:bodyPr>
          <a:lstStyle>
            <a:lvl1pPr defTabSz="821690">
              <a:defRPr sz="7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轻重合理</a:t>
            </a:r>
          </a:p>
        </p:txBody>
      </p:sp>
      <p:sp>
        <p:nvSpPr>
          <p:cNvPr id="308" name="团队合作"/>
          <p:cNvSpPr txBox="1"/>
          <p:nvPr/>
        </p:nvSpPr>
        <p:spPr>
          <a:xfrm>
            <a:off x="18725925" y="3056663"/>
            <a:ext cx="3675857" cy="1351757"/>
          </a:xfrm>
          <a:prstGeom prst="rect">
            <a:avLst/>
          </a:prstGeom>
          <a:ln w="12700">
            <a:miter lim="400000"/>
          </a:ln>
        </p:spPr>
        <p:txBody>
          <a:bodyPr wrap="none" lIns="53578" tIns="53578" rIns="53578" bIns="53578" anchor="ctr">
            <a:spAutoFit/>
          </a:bodyPr>
          <a:lstStyle>
            <a:lvl1pPr defTabSz="821690">
              <a:defRPr sz="7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团队合作</a:t>
            </a:r>
          </a:p>
        </p:txBody>
      </p:sp>
      <p:sp>
        <p:nvSpPr>
          <p:cNvPr id="309" name="矩形"/>
          <p:cNvSpPr/>
          <p:nvPr/>
        </p:nvSpPr>
        <p:spPr>
          <a:xfrm>
            <a:off x="2779721" y="11441272"/>
            <a:ext cx="3949201" cy="1270001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sp>
        <p:nvSpPr>
          <p:cNvPr id="310" name="矩形"/>
          <p:cNvSpPr/>
          <p:nvPr/>
        </p:nvSpPr>
        <p:spPr>
          <a:xfrm>
            <a:off x="18606023" y="4316215"/>
            <a:ext cx="3949202" cy="8395058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sp>
        <p:nvSpPr>
          <p:cNvPr id="311" name="矩形"/>
          <p:cNvSpPr/>
          <p:nvPr/>
        </p:nvSpPr>
        <p:spPr>
          <a:xfrm>
            <a:off x="6736297" y="9798163"/>
            <a:ext cx="3949201" cy="2913110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sp>
        <p:nvSpPr>
          <p:cNvPr id="312" name="矩形"/>
          <p:cNvSpPr/>
          <p:nvPr/>
        </p:nvSpPr>
        <p:spPr>
          <a:xfrm>
            <a:off x="10692872" y="8061776"/>
            <a:ext cx="3949201" cy="4649497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  <p:sp>
        <p:nvSpPr>
          <p:cNvPr id="313" name="矩形"/>
          <p:cNvSpPr/>
          <p:nvPr/>
        </p:nvSpPr>
        <p:spPr>
          <a:xfrm>
            <a:off x="14649448" y="6194256"/>
            <a:ext cx="3949201" cy="6517017"/>
          </a:xfrm>
          <a:prstGeom prst="rect">
            <a:avLst/>
          </a:prstGeom>
          <a:solidFill>
            <a:schemeClr val="accent5">
              <a:hueOff val="-82419"/>
              <a:satOff val="-9512"/>
              <a:lumOff val="-16342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文本框 37"/>
          <p:cNvSpPr txBox="1"/>
          <p:nvPr/>
        </p:nvSpPr>
        <p:spPr>
          <a:xfrm>
            <a:off x="2664459" y="1451610"/>
            <a:ext cx="19900942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自省力与思想力</a:t>
            </a:r>
          </a:p>
        </p:txBody>
      </p:sp>
      <p:grpSp>
        <p:nvGrpSpPr>
          <p:cNvPr id="382" name="组合 7"/>
          <p:cNvGrpSpPr/>
          <p:nvPr/>
        </p:nvGrpSpPr>
        <p:grpSpPr>
          <a:xfrm>
            <a:off x="4850886" y="2588591"/>
            <a:ext cx="16829300" cy="10566344"/>
            <a:chOff x="0" y="0"/>
            <a:chExt cx="16829299" cy="10566343"/>
          </a:xfrm>
        </p:grpSpPr>
        <p:sp>
          <p:nvSpPr>
            <p:cNvPr id="316" name="任意多边形 39937"/>
            <p:cNvSpPr/>
            <p:nvPr/>
          </p:nvSpPr>
          <p:spPr>
            <a:xfrm>
              <a:off x="4257766" y="5109243"/>
              <a:ext cx="11125201" cy="5320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6" extrusionOk="0">
                  <a:moveTo>
                    <a:pt x="0" y="21546"/>
                  </a:moveTo>
                  <a:cubicBezTo>
                    <a:pt x="677" y="21474"/>
                    <a:pt x="1401" y="21474"/>
                    <a:pt x="2513" y="19082"/>
                  </a:cubicBezTo>
                  <a:cubicBezTo>
                    <a:pt x="3624" y="16690"/>
                    <a:pt x="5895" y="9369"/>
                    <a:pt x="6668" y="7122"/>
                  </a:cubicBezTo>
                  <a:cubicBezTo>
                    <a:pt x="7442" y="4875"/>
                    <a:pt x="6862" y="6469"/>
                    <a:pt x="7152" y="5600"/>
                  </a:cubicBezTo>
                  <a:cubicBezTo>
                    <a:pt x="7442" y="4730"/>
                    <a:pt x="8118" y="2700"/>
                    <a:pt x="8456" y="1903"/>
                  </a:cubicBezTo>
                  <a:cubicBezTo>
                    <a:pt x="8795" y="1106"/>
                    <a:pt x="8891" y="1033"/>
                    <a:pt x="9133" y="743"/>
                  </a:cubicBezTo>
                  <a:cubicBezTo>
                    <a:pt x="9374" y="453"/>
                    <a:pt x="9761" y="236"/>
                    <a:pt x="9954" y="91"/>
                  </a:cubicBezTo>
                  <a:cubicBezTo>
                    <a:pt x="10148" y="-54"/>
                    <a:pt x="10099" y="18"/>
                    <a:pt x="10293" y="18"/>
                  </a:cubicBezTo>
                  <a:cubicBezTo>
                    <a:pt x="10486" y="18"/>
                    <a:pt x="10824" y="-54"/>
                    <a:pt x="11162" y="91"/>
                  </a:cubicBezTo>
                  <a:cubicBezTo>
                    <a:pt x="11501" y="236"/>
                    <a:pt x="11791" y="91"/>
                    <a:pt x="12226" y="816"/>
                  </a:cubicBezTo>
                  <a:cubicBezTo>
                    <a:pt x="12660" y="1541"/>
                    <a:pt x="13047" y="2120"/>
                    <a:pt x="13772" y="4295"/>
                  </a:cubicBezTo>
                  <a:cubicBezTo>
                    <a:pt x="14497" y="6469"/>
                    <a:pt x="16043" y="11978"/>
                    <a:pt x="16623" y="13863"/>
                  </a:cubicBezTo>
                  <a:cubicBezTo>
                    <a:pt x="17203" y="15747"/>
                    <a:pt x="16961" y="14950"/>
                    <a:pt x="17251" y="15530"/>
                  </a:cubicBezTo>
                  <a:cubicBezTo>
                    <a:pt x="17541" y="16110"/>
                    <a:pt x="17879" y="16762"/>
                    <a:pt x="18362" y="17559"/>
                  </a:cubicBezTo>
                  <a:cubicBezTo>
                    <a:pt x="18846" y="18357"/>
                    <a:pt x="19522" y="19589"/>
                    <a:pt x="20054" y="20169"/>
                  </a:cubicBezTo>
                  <a:cubicBezTo>
                    <a:pt x="20585" y="20749"/>
                    <a:pt x="21310" y="20894"/>
                    <a:pt x="21600" y="2103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17" name="任意多边形 39938"/>
            <p:cNvSpPr/>
            <p:nvPr/>
          </p:nvSpPr>
          <p:spPr>
            <a:xfrm>
              <a:off x="1657441" y="1407351"/>
              <a:ext cx="9906001" cy="9158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6" extrusionOk="0">
                  <a:moveTo>
                    <a:pt x="0" y="21546"/>
                  </a:moveTo>
                  <a:cubicBezTo>
                    <a:pt x="677" y="21474"/>
                    <a:pt x="1401" y="21474"/>
                    <a:pt x="2513" y="19082"/>
                  </a:cubicBezTo>
                  <a:cubicBezTo>
                    <a:pt x="3624" y="16690"/>
                    <a:pt x="5895" y="9369"/>
                    <a:pt x="6668" y="7122"/>
                  </a:cubicBezTo>
                  <a:cubicBezTo>
                    <a:pt x="7442" y="4875"/>
                    <a:pt x="6862" y="6469"/>
                    <a:pt x="7152" y="5600"/>
                  </a:cubicBezTo>
                  <a:cubicBezTo>
                    <a:pt x="7442" y="4730"/>
                    <a:pt x="8118" y="2700"/>
                    <a:pt x="8456" y="1903"/>
                  </a:cubicBezTo>
                  <a:cubicBezTo>
                    <a:pt x="8795" y="1106"/>
                    <a:pt x="8891" y="1033"/>
                    <a:pt x="9133" y="743"/>
                  </a:cubicBezTo>
                  <a:cubicBezTo>
                    <a:pt x="9374" y="453"/>
                    <a:pt x="9761" y="236"/>
                    <a:pt x="9954" y="91"/>
                  </a:cubicBezTo>
                  <a:cubicBezTo>
                    <a:pt x="10148" y="-54"/>
                    <a:pt x="10099" y="18"/>
                    <a:pt x="10293" y="18"/>
                  </a:cubicBezTo>
                  <a:cubicBezTo>
                    <a:pt x="10486" y="18"/>
                    <a:pt x="10824" y="-54"/>
                    <a:pt x="11162" y="91"/>
                  </a:cubicBezTo>
                  <a:cubicBezTo>
                    <a:pt x="11501" y="236"/>
                    <a:pt x="11791" y="91"/>
                    <a:pt x="12226" y="816"/>
                  </a:cubicBezTo>
                  <a:cubicBezTo>
                    <a:pt x="12660" y="1541"/>
                    <a:pt x="13047" y="2120"/>
                    <a:pt x="13772" y="4295"/>
                  </a:cubicBezTo>
                  <a:cubicBezTo>
                    <a:pt x="14497" y="6469"/>
                    <a:pt x="16043" y="11978"/>
                    <a:pt x="16623" y="13863"/>
                  </a:cubicBezTo>
                  <a:cubicBezTo>
                    <a:pt x="17203" y="15747"/>
                    <a:pt x="16961" y="14950"/>
                    <a:pt x="17251" y="15530"/>
                  </a:cubicBezTo>
                  <a:cubicBezTo>
                    <a:pt x="17541" y="16110"/>
                    <a:pt x="17879" y="16762"/>
                    <a:pt x="18362" y="17559"/>
                  </a:cubicBezTo>
                  <a:cubicBezTo>
                    <a:pt x="18846" y="18357"/>
                    <a:pt x="19522" y="19589"/>
                    <a:pt x="20054" y="20169"/>
                  </a:cubicBezTo>
                  <a:cubicBezTo>
                    <a:pt x="20585" y="20749"/>
                    <a:pt x="21310" y="20894"/>
                    <a:pt x="21600" y="21039"/>
                  </a:cubicBezTo>
                </a:path>
              </a:pathLst>
            </a:custGeom>
            <a:solidFill>
              <a:srgbClr val="FFFFFF"/>
            </a:solidFill>
            <a:ln w="12700" cap="flat">
              <a:solidFill>
                <a:srgbClr val="604A7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18" name="文本框 11"/>
            <p:cNvSpPr/>
            <p:nvPr/>
          </p:nvSpPr>
          <p:spPr>
            <a:xfrm>
              <a:off x="1317674" y="1250892"/>
              <a:ext cx="209042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>
              <a:lvl1pPr defTabSz="1828800">
                <a:defRPr sz="4000">
                  <a:solidFill>
                    <a:srgbClr val="558ED5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lvl1pPr>
            </a:lstStyle>
            <a:p>
              <a:r>
                <a:t>显现的</a:t>
              </a:r>
            </a:p>
          </p:txBody>
        </p:sp>
        <p:sp>
          <p:nvSpPr>
            <p:cNvPr id="319" name="直接连接符 12"/>
            <p:cNvSpPr/>
            <p:nvPr/>
          </p:nvSpPr>
          <p:spPr>
            <a:xfrm flipV="1">
              <a:off x="6839041" y="965142"/>
              <a:ext cx="2286001" cy="762001"/>
            </a:xfrm>
            <a:prstGeom prst="line">
              <a:avLst/>
            </a:prstGeom>
            <a:noFill/>
            <a:ln w="50800" cap="flat">
              <a:solidFill>
                <a:srgbClr val="558ED5"/>
              </a:solidFill>
              <a:prstDash val="sysDot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20" name="直接连接符 13"/>
            <p:cNvSpPr/>
            <p:nvPr/>
          </p:nvSpPr>
          <p:spPr>
            <a:xfrm flipV="1">
              <a:off x="7448640" y="2165292"/>
              <a:ext cx="2168527" cy="19051"/>
            </a:xfrm>
            <a:prstGeom prst="line">
              <a:avLst/>
            </a:prstGeom>
            <a:noFill/>
            <a:ln w="50800" cap="flat">
              <a:solidFill>
                <a:srgbClr val="558ED5"/>
              </a:solidFill>
              <a:prstDash val="sysDot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21" name="直接连接符 14"/>
            <p:cNvSpPr/>
            <p:nvPr/>
          </p:nvSpPr>
          <p:spPr>
            <a:xfrm>
              <a:off x="7905840" y="3403542"/>
              <a:ext cx="1524001" cy="1"/>
            </a:xfrm>
            <a:prstGeom prst="line">
              <a:avLst/>
            </a:prstGeom>
            <a:noFill/>
            <a:ln w="50800" cap="flat">
              <a:solidFill>
                <a:srgbClr val="558ED5"/>
              </a:solidFill>
              <a:prstDash val="sysDot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22" name="文本框 15"/>
            <p:cNvSpPr/>
            <p:nvPr/>
          </p:nvSpPr>
          <p:spPr>
            <a:xfrm>
              <a:off x="9647126" y="1830318"/>
              <a:ext cx="128714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>
              <a:lvl1pPr defTabSz="1828800">
                <a:defRPr sz="2800">
                  <a:solidFill>
                    <a:srgbClr val="404040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lvl1pPr>
            </a:lstStyle>
            <a:p>
              <a:r>
                <a:t>问 题</a:t>
              </a:r>
            </a:p>
          </p:txBody>
        </p:sp>
        <p:sp>
          <p:nvSpPr>
            <p:cNvPr id="323" name="直接连接符 16"/>
            <p:cNvSpPr/>
            <p:nvPr/>
          </p:nvSpPr>
          <p:spPr>
            <a:xfrm>
              <a:off x="10893517" y="2152592"/>
              <a:ext cx="1863725" cy="1"/>
            </a:xfrm>
            <a:prstGeom prst="line">
              <a:avLst/>
            </a:prstGeom>
            <a:noFill/>
            <a:ln w="50800" cap="flat">
              <a:solidFill>
                <a:srgbClr val="558ED5"/>
              </a:solidFill>
              <a:prstDash val="sysDot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24" name="文本框 17"/>
            <p:cNvSpPr/>
            <p:nvPr/>
          </p:nvSpPr>
          <p:spPr>
            <a:xfrm>
              <a:off x="12992710" y="1819176"/>
              <a:ext cx="194437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>
              <a:lvl1pPr algn="l" defTabSz="1828800">
                <a:defRPr sz="2800">
                  <a:solidFill>
                    <a:srgbClr val="404040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lvl1pPr>
            </a:lstStyle>
            <a:p>
              <a:r>
                <a:t>紧急对策</a:t>
              </a:r>
            </a:p>
          </p:txBody>
        </p:sp>
        <p:sp>
          <p:nvSpPr>
            <p:cNvPr id="325" name="文本框 18"/>
            <p:cNvSpPr/>
            <p:nvPr/>
          </p:nvSpPr>
          <p:spPr>
            <a:xfrm>
              <a:off x="9559378" y="3082866"/>
              <a:ext cx="232537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/>
            <a:p>
              <a:pPr algn="l" defTabSz="1828800">
                <a:defRPr sz="2800">
                  <a:solidFill>
                    <a:srgbClr val="404040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pPr>
              <a:r>
                <a:t>N</a:t>
              </a:r>
              <a:r>
                <a:t>次因</a:t>
              </a:r>
              <a:r>
                <a:t>(</a:t>
              </a:r>
              <a:r>
                <a:t>近因</a:t>
              </a:r>
              <a:r>
                <a:t>)</a:t>
              </a:r>
            </a:p>
          </p:txBody>
        </p:sp>
        <p:sp>
          <p:nvSpPr>
            <p:cNvPr id="326" name="直接连接符 19"/>
            <p:cNvSpPr/>
            <p:nvPr/>
          </p:nvSpPr>
          <p:spPr>
            <a:xfrm>
              <a:off x="11825378" y="3424810"/>
              <a:ext cx="1597027" cy="1"/>
            </a:xfrm>
            <a:prstGeom prst="line">
              <a:avLst/>
            </a:prstGeom>
            <a:noFill/>
            <a:ln w="50800" cap="flat">
              <a:solidFill>
                <a:srgbClr val="558ED5"/>
              </a:solidFill>
              <a:prstDash val="sysDot"/>
              <a:round/>
              <a:tailEnd type="triangle" w="med" len="med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27" name="文本框 20"/>
            <p:cNvSpPr/>
            <p:nvPr/>
          </p:nvSpPr>
          <p:spPr>
            <a:xfrm>
              <a:off x="13655217" y="3086044"/>
              <a:ext cx="317408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/>
            <a:p>
              <a:pPr algn="l" defTabSz="1828800">
                <a:defRPr sz="2800">
                  <a:solidFill>
                    <a:srgbClr val="404040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pPr>
              <a:r>
                <a:t>对策</a:t>
              </a:r>
              <a:r>
                <a:t>(</a:t>
              </a:r>
              <a:r>
                <a:t>治标</a:t>
              </a:r>
              <a:r>
                <a:t>, </a:t>
              </a:r>
              <a:r>
                <a:t>治本</a:t>
              </a:r>
              <a:r>
                <a:t>)</a:t>
              </a:r>
            </a:p>
          </p:txBody>
        </p:sp>
        <p:grpSp>
          <p:nvGrpSpPr>
            <p:cNvPr id="332" name="组合 21"/>
            <p:cNvGrpSpPr/>
            <p:nvPr/>
          </p:nvGrpSpPr>
          <p:grpSpPr>
            <a:xfrm>
              <a:off x="5429341" y="2073220"/>
              <a:ext cx="2200277" cy="1616072"/>
              <a:chOff x="0" y="0"/>
              <a:chExt cx="2200275" cy="1616071"/>
            </a:xfrm>
          </p:grpSpPr>
          <p:sp>
            <p:nvSpPr>
              <p:cNvPr id="328" name="椭圆 71"/>
              <p:cNvSpPr/>
              <p:nvPr/>
            </p:nvSpPr>
            <p:spPr>
              <a:xfrm>
                <a:off x="0" y="1060447"/>
                <a:ext cx="2200276" cy="555625"/>
              </a:xfrm>
              <a:prstGeom prst="ellips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29" name="直接连接符 72"/>
              <p:cNvSpPr/>
              <p:nvPr/>
            </p:nvSpPr>
            <p:spPr>
              <a:xfrm flipV="1">
                <a:off x="657225" y="0"/>
                <a:ext cx="1" cy="520699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30" name="直接连接符 73"/>
              <p:cNvSpPr/>
              <p:nvPr/>
            </p:nvSpPr>
            <p:spPr>
              <a:xfrm flipV="1">
                <a:off x="1543050" y="0"/>
                <a:ext cx="1" cy="520699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31" name="文本框 74"/>
              <p:cNvSpPr/>
              <p:nvPr/>
            </p:nvSpPr>
            <p:spPr>
              <a:xfrm>
                <a:off x="666115" y="1041397"/>
                <a:ext cx="883921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40404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要 因</a:t>
                </a:r>
              </a:p>
            </p:txBody>
          </p:sp>
        </p:grpSp>
        <p:grpSp>
          <p:nvGrpSpPr>
            <p:cNvPr id="338" name="组合 22"/>
            <p:cNvGrpSpPr/>
            <p:nvPr/>
          </p:nvGrpSpPr>
          <p:grpSpPr>
            <a:xfrm>
              <a:off x="5146766" y="3721042"/>
              <a:ext cx="2854325" cy="1362078"/>
              <a:chOff x="0" y="0"/>
              <a:chExt cx="2854324" cy="1362076"/>
            </a:xfrm>
          </p:grpSpPr>
          <p:sp>
            <p:nvSpPr>
              <p:cNvPr id="333" name="椭圆 66"/>
              <p:cNvSpPr/>
              <p:nvPr/>
            </p:nvSpPr>
            <p:spPr>
              <a:xfrm>
                <a:off x="0" y="758825"/>
                <a:ext cx="2854325" cy="603252"/>
              </a:xfrm>
              <a:prstGeom prst="ellips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34" name="直接连接符 67"/>
              <p:cNvSpPr/>
              <p:nvPr/>
            </p:nvSpPr>
            <p:spPr>
              <a:xfrm flipV="1">
                <a:off x="1400174" y="85725"/>
                <a:ext cx="1" cy="520700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35" name="直接连接符 68"/>
              <p:cNvSpPr/>
              <p:nvPr/>
            </p:nvSpPr>
            <p:spPr>
              <a:xfrm flipV="1">
                <a:off x="479424" y="0"/>
                <a:ext cx="1" cy="673100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36" name="直接连接符 69"/>
              <p:cNvSpPr/>
              <p:nvPr/>
            </p:nvSpPr>
            <p:spPr>
              <a:xfrm flipV="1">
                <a:off x="2111374" y="50800"/>
                <a:ext cx="1" cy="622300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37" name="文本框 70"/>
              <p:cNvSpPr/>
              <p:nvPr/>
            </p:nvSpPr>
            <p:spPr>
              <a:xfrm>
                <a:off x="955039" y="771525"/>
                <a:ext cx="883919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40404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要 因</a:t>
                </a:r>
              </a:p>
            </p:txBody>
          </p:sp>
        </p:grpSp>
        <p:grpSp>
          <p:nvGrpSpPr>
            <p:cNvPr id="344" name="组合 23"/>
            <p:cNvGrpSpPr/>
            <p:nvPr/>
          </p:nvGrpSpPr>
          <p:grpSpPr>
            <a:xfrm>
              <a:off x="4683216" y="5235519"/>
              <a:ext cx="3727453" cy="1597024"/>
              <a:chOff x="0" y="0"/>
              <a:chExt cx="3727451" cy="1597022"/>
            </a:xfrm>
          </p:grpSpPr>
          <p:sp>
            <p:nvSpPr>
              <p:cNvPr id="339" name="椭圆 61"/>
              <p:cNvSpPr/>
              <p:nvPr/>
            </p:nvSpPr>
            <p:spPr>
              <a:xfrm>
                <a:off x="0" y="825499"/>
                <a:ext cx="3727452" cy="771525"/>
              </a:xfrm>
              <a:prstGeom prst="ellips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0" name="直接连接符 62"/>
              <p:cNvSpPr/>
              <p:nvPr/>
            </p:nvSpPr>
            <p:spPr>
              <a:xfrm flipV="1">
                <a:off x="869950" y="15875"/>
                <a:ext cx="0" cy="708025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1" name="直接连接符 63"/>
              <p:cNvSpPr/>
              <p:nvPr/>
            </p:nvSpPr>
            <p:spPr>
              <a:xfrm flipV="1">
                <a:off x="2841624" y="66676"/>
                <a:ext cx="1" cy="692149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2" name="直接连接符 64"/>
              <p:cNvSpPr/>
              <p:nvPr/>
            </p:nvSpPr>
            <p:spPr>
              <a:xfrm flipV="1">
                <a:off x="1863725" y="0"/>
                <a:ext cx="0" cy="708025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3" name="文本框 65"/>
              <p:cNvSpPr/>
              <p:nvPr/>
            </p:nvSpPr>
            <p:spPr>
              <a:xfrm>
                <a:off x="1418589" y="923924"/>
                <a:ext cx="883921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40404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要 因</a:t>
                </a:r>
              </a:p>
            </p:txBody>
          </p:sp>
        </p:grpSp>
        <p:grpSp>
          <p:nvGrpSpPr>
            <p:cNvPr id="351" name="组合 24"/>
            <p:cNvGrpSpPr/>
            <p:nvPr/>
          </p:nvGrpSpPr>
          <p:grpSpPr>
            <a:xfrm>
              <a:off x="4257766" y="6984943"/>
              <a:ext cx="4810126" cy="1428751"/>
              <a:chOff x="0" y="0"/>
              <a:chExt cx="4810124" cy="1428750"/>
            </a:xfrm>
          </p:grpSpPr>
          <p:sp>
            <p:nvSpPr>
              <p:cNvPr id="345" name="椭圆 55"/>
              <p:cNvSpPr/>
              <p:nvPr/>
            </p:nvSpPr>
            <p:spPr>
              <a:xfrm>
                <a:off x="0" y="892174"/>
                <a:ext cx="4810125" cy="536577"/>
              </a:xfrm>
              <a:prstGeom prst="ellips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6" name="直接连接符 56"/>
              <p:cNvSpPr/>
              <p:nvPr/>
            </p:nvSpPr>
            <p:spPr>
              <a:xfrm flipV="1">
                <a:off x="1828799" y="0"/>
                <a:ext cx="1" cy="708025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7" name="直接连接符 57"/>
              <p:cNvSpPr/>
              <p:nvPr/>
            </p:nvSpPr>
            <p:spPr>
              <a:xfrm flipV="1">
                <a:off x="815975" y="0"/>
                <a:ext cx="0" cy="708025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8" name="直接连接符 58"/>
              <p:cNvSpPr/>
              <p:nvPr/>
            </p:nvSpPr>
            <p:spPr>
              <a:xfrm flipV="1">
                <a:off x="3762374" y="0"/>
                <a:ext cx="1" cy="708025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49" name="直接连接符 59"/>
              <p:cNvSpPr/>
              <p:nvPr/>
            </p:nvSpPr>
            <p:spPr>
              <a:xfrm flipV="1">
                <a:off x="2698749" y="0"/>
                <a:ext cx="1" cy="708025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0" name="文本框 60"/>
              <p:cNvSpPr/>
              <p:nvPr/>
            </p:nvSpPr>
            <p:spPr>
              <a:xfrm>
                <a:off x="1828164" y="873123"/>
                <a:ext cx="883919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40404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要 因</a:t>
                </a:r>
              </a:p>
            </p:txBody>
          </p:sp>
        </p:grpSp>
        <p:grpSp>
          <p:nvGrpSpPr>
            <p:cNvPr id="359" name="组合 25"/>
            <p:cNvGrpSpPr/>
            <p:nvPr/>
          </p:nvGrpSpPr>
          <p:grpSpPr>
            <a:xfrm>
              <a:off x="3371940" y="8648642"/>
              <a:ext cx="6635754" cy="1397000"/>
              <a:chOff x="0" y="0"/>
              <a:chExt cx="6635752" cy="1396999"/>
            </a:xfrm>
          </p:grpSpPr>
          <p:sp>
            <p:nvSpPr>
              <p:cNvPr id="352" name="椭圆 48"/>
              <p:cNvSpPr/>
              <p:nvPr/>
            </p:nvSpPr>
            <p:spPr>
              <a:xfrm>
                <a:off x="0" y="841375"/>
                <a:ext cx="6635753" cy="555625"/>
              </a:xfrm>
              <a:prstGeom prst="ellips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3" name="直接连接符 49"/>
              <p:cNvSpPr/>
              <p:nvPr/>
            </p:nvSpPr>
            <p:spPr>
              <a:xfrm flipV="1">
                <a:off x="974725" y="34925"/>
                <a:ext cx="1" cy="708026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4" name="直接连接符 50"/>
              <p:cNvSpPr/>
              <p:nvPr/>
            </p:nvSpPr>
            <p:spPr>
              <a:xfrm flipV="1">
                <a:off x="1968500" y="0"/>
                <a:ext cx="1" cy="692150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5" name="直接连接符 51"/>
              <p:cNvSpPr/>
              <p:nvPr/>
            </p:nvSpPr>
            <p:spPr>
              <a:xfrm flipV="1">
                <a:off x="3121025" y="0"/>
                <a:ext cx="1" cy="692150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6" name="直接连接符 52"/>
              <p:cNvSpPr/>
              <p:nvPr/>
            </p:nvSpPr>
            <p:spPr>
              <a:xfrm flipV="1">
                <a:off x="4292600" y="0"/>
                <a:ext cx="0" cy="692150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7" name="直接连接符 53"/>
              <p:cNvSpPr/>
              <p:nvPr/>
            </p:nvSpPr>
            <p:spPr>
              <a:xfrm flipV="1">
                <a:off x="5251450" y="34925"/>
                <a:ext cx="1" cy="708026"/>
              </a:xfrm>
              <a:prstGeom prst="line">
                <a:avLst/>
              </a:prstGeom>
              <a:noFill/>
              <a:ln w="12700" cap="flat">
                <a:solidFill>
                  <a:srgbClr val="604A7B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58" name="文本框 54"/>
              <p:cNvSpPr/>
              <p:nvPr/>
            </p:nvSpPr>
            <p:spPr>
              <a:xfrm>
                <a:off x="2590165" y="860425"/>
                <a:ext cx="1176021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40404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 要 因</a:t>
                </a:r>
              </a:p>
            </p:txBody>
          </p:sp>
        </p:grpSp>
        <p:grpSp>
          <p:nvGrpSpPr>
            <p:cNvPr id="362" name="组合 26"/>
            <p:cNvGrpSpPr/>
            <p:nvPr/>
          </p:nvGrpSpPr>
          <p:grpSpPr>
            <a:xfrm>
              <a:off x="6152607" y="1460440"/>
              <a:ext cx="858520" cy="1790699"/>
              <a:chOff x="0" y="0"/>
              <a:chExt cx="858519" cy="1790697"/>
            </a:xfrm>
          </p:grpSpPr>
          <p:sp>
            <p:nvSpPr>
              <p:cNvPr id="360" name="直接连接符 46"/>
              <p:cNvSpPr/>
              <p:nvPr/>
            </p:nvSpPr>
            <p:spPr>
              <a:xfrm flipH="1">
                <a:off x="381634" y="582357"/>
                <a:ext cx="1" cy="1208341"/>
              </a:xfrm>
              <a:prstGeom prst="line">
                <a:avLst/>
              </a:prstGeom>
              <a:noFill/>
              <a:ln w="38100" cap="flat">
                <a:solidFill>
                  <a:srgbClr val="C00000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61" name="文本框 47"/>
              <p:cNvSpPr/>
              <p:nvPr/>
            </p:nvSpPr>
            <p:spPr>
              <a:xfrm>
                <a:off x="0" y="0"/>
                <a:ext cx="858520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C0000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why</a:t>
                </a:r>
              </a:p>
            </p:txBody>
          </p:sp>
        </p:grpSp>
        <p:grpSp>
          <p:nvGrpSpPr>
            <p:cNvPr id="365" name="组合 27"/>
            <p:cNvGrpSpPr/>
            <p:nvPr/>
          </p:nvGrpSpPr>
          <p:grpSpPr>
            <a:xfrm>
              <a:off x="5352514" y="2949512"/>
              <a:ext cx="950597" cy="1978023"/>
              <a:chOff x="0" y="0"/>
              <a:chExt cx="950595" cy="1978022"/>
            </a:xfrm>
          </p:grpSpPr>
          <p:sp>
            <p:nvSpPr>
              <p:cNvPr id="363" name="直接连接符 44"/>
              <p:cNvSpPr/>
              <p:nvPr/>
            </p:nvSpPr>
            <p:spPr>
              <a:xfrm flipH="1">
                <a:off x="724535" y="617282"/>
                <a:ext cx="1" cy="1360741"/>
              </a:xfrm>
              <a:prstGeom prst="line">
                <a:avLst/>
              </a:prstGeom>
              <a:noFill/>
              <a:ln w="38100" cap="flat">
                <a:solidFill>
                  <a:srgbClr val="C00000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64" name="文本框 45"/>
              <p:cNvSpPr/>
              <p:nvPr/>
            </p:nvSpPr>
            <p:spPr>
              <a:xfrm>
                <a:off x="0" y="0"/>
                <a:ext cx="950596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C0000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why</a:t>
                </a:r>
              </a:p>
            </p:txBody>
          </p:sp>
        </p:grpSp>
        <p:grpSp>
          <p:nvGrpSpPr>
            <p:cNvPr id="368" name="组合 28"/>
            <p:cNvGrpSpPr/>
            <p:nvPr/>
          </p:nvGrpSpPr>
          <p:grpSpPr>
            <a:xfrm>
              <a:off x="7143843" y="4324292"/>
              <a:ext cx="921386" cy="2127251"/>
              <a:chOff x="0" y="0"/>
              <a:chExt cx="921384" cy="2127250"/>
            </a:xfrm>
          </p:grpSpPr>
          <p:sp>
            <p:nvSpPr>
              <p:cNvPr id="366" name="直接连接符 42"/>
              <p:cNvSpPr/>
              <p:nvPr/>
            </p:nvSpPr>
            <p:spPr>
              <a:xfrm flipH="1">
                <a:off x="-1" y="461708"/>
                <a:ext cx="2" cy="1665542"/>
              </a:xfrm>
              <a:prstGeom prst="line">
                <a:avLst/>
              </a:prstGeom>
              <a:noFill/>
              <a:ln w="38100" cap="flat">
                <a:solidFill>
                  <a:srgbClr val="C00000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67" name="文本框 43"/>
              <p:cNvSpPr/>
              <p:nvPr/>
            </p:nvSpPr>
            <p:spPr>
              <a:xfrm>
                <a:off x="37464" y="0"/>
                <a:ext cx="883921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C0000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why</a:t>
                </a:r>
              </a:p>
            </p:txBody>
          </p:sp>
        </p:grpSp>
        <p:grpSp>
          <p:nvGrpSpPr>
            <p:cNvPr id="371" name="组合 29"/>
            <p:cNvGrpSpPr/>
            <p:nvPr/>
          </p:nvGrpSpPr>
          <p:grpSpPr>
            <a:xfrm>
              <a:off x="4908007" y="5905442"/>
              <a:ext cx="1061720" cy="2374901"/>
              <a:chOff x="0" y="0"/>
              <a:chExt cx="1061719" cy="2374900"/>
            </a:xfrm>
          </p:grpSpPr>
          <p:sp>
            <p:nvSpPr>
              <p:cNvPr id="369" name="直接连接符 40"/>
              <p:cNvSpPr/>
              <p:nvPr/>
            </p:nvSpPr>
            <p:spPr>
              <a:xfrm flipH="1">
                <a:off x="711834" y="556958"/>
                <a:ext cx="1" cy="1817942"/>
              </a:xfrm>
              <a:prstGeom prst="line">
                <a:avLst/>
              </a:prstGeom>
              <a:noFill/>
              <a:ln w="38100" cap="flat">
                <a:solidFill>
                  <a:srgbClr val="C00000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70" name="文本框 41"/>
              <p:cNvSpPr/>
              <p:nvPr/>
            </p:nvSpPr>
            <p:spPr>
              <a:xfrm>
                <a:off x="0" y="0"/>
                <a:ext cx="1061720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C0000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why</a:t>
                </a:r>
              </a:p>
            </p:txBody>
          </p:sp>
        </p:grpSp>
        <p:grpSp>
          <p:nvGrpSpPr>
            <p:cNvPr id="374" name="组合 30"/>
            <p:cNvGrpSpPr/>
            <p:nvPr/>
          </p:nvGrpSpPr>
          <p:grpSpPr>
            <a:xfrm>
              <a:off x="7296243" y="7619942"/>
              <a:ext cx="848360" cy="2184400"/>
              <a:chOff x="0" y="0"/>
              <a:chExt cx="848359" cy="2184399"/>
            </a:xfrm>
          </p:grpSpPr>
          <p:sp>
            <p:nvSpPr>
              <p:cNvPr id="372" name="直接连接符 38"/>
              <p:cNvSpPr/>
              <p:nvPr/>
            </p:nvSpPr>
            <p:spPr>
              <a:xfrm flipH="1">
                <a:off x="-1" y="566483"/>
                <a:ext cx="2" cy="1617917"/>
              </a:xfrm>
              <a:prstGeom prst="line">
                <a:avLst/>
              </a:prstGeom>
              <a:noFill/>
              <a:ln w="38100" cap="flat">
                <a:solidFill>
                  <a:srgbClr val="C00000"/>
                </a:solidFill>
                <a:prstDash val="solid"/>
                <a:round/>
                <a:headEnd type="oval" w="med" len="med"/>
                <a:tailEnd type="triangle" w="med" len="med"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73" name="文本框 39"/>
              <p:cNvSpPr/>
              <p:nvPr/>
            </p:nvSpPr>
            <p:spPr>
              <a:xfrm>
                <a:off x="2539" y="0"/>
                <a:ext cx="845821" cy="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t">
                <a:spAutoFit/>
              </a:bodyPr>
              <a:lstStyle>
                <a:lvl1pPr algn="l" defTabSz="1828800">
                  <a:defRPr>
                    <a:solidFill>
                      <a:srgbClr val="C0000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lvl1pPr>
              </a:lstStyle>
              <a:p>
                <a:r>
                  <a:t>why</a:t>
                </a:r>
              </a:p>
            </p:txBody>
          </p:sp>
        </p:grpSp>
        <p:sp>
          <p:nvSpPr>
            <p:cNvPr id="375" name="文本框 31"/>
            <p:cNvSpPr/>
            <p:nvPr/>
          </p:nvSpPr>
          <p:spPr>
            <a:xfrm>
              <a:off x="885874" y="5429192"/>
              <a:ext cx="226504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>
              <a:lvl1pPr defTabSz="1828800">
                <a:defRPr sz="4000">
                  <a:solidFill>
                    <a:srgbClr val="558ED5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lvl1pPr>
            </a:lstStyle>
            <a:p>
              <a:r>
                <a:t>隐藏的</a:t>
              </a:r>
            </a:p>
          </p:txBody>
        </p:sp>
        <p:grpSp>
          <p:nvGrpSpPr>
            <p:cNvPr id="378" name="组合 32"/>
            <p:cNvGrpSpPr/>
            <p:nvPr/>
          </p:nvGrpSpPr>
          <p:grpSpPr>
            <a:xfrm>
              <a:off x="4949914" y="0"/>
              <a:ext cx="3194053" cy="2863796"/>
              <a:chOff x="0" y="0"/>
              <a:chExt cx="3194052" cy="2863795"/>
            </a:xfrm>
          </p:grpSpPr>
          <p:sp>
            <p:nvSpPr>
              <p:cNvPr id="376" name="椭圆 36"/>
              <p:cNvSpPr/>
              <p:nvPr/>
            </p:nvSpPr>
            <p:spPr>
              <a:xfrm>
                <a:off x="0" y="812744"/>
                <a:ext cx="3194053" cy="2051052"/>
              </a:xfrm>
              <a:prstGeom prst="ellipse">
                <a:avLst/>
              </a:prstGeom>
              <a:noFill/>
              <a:ln w="50800" cap="flat">
                <a:solidFill>
                  <a:srgbClr val="C00000"/>
                </a:solidFill>
                <a:prstDash val="solid"/>
                <a:round/>
              </a:ln>
              <a:effectLst/>
            </p:spPr>
            <p:txBody>
              <a:bodyPr wrap="square" lIns="91439" tIns="91439" rIns="91439" bIns="91439" numCol="1" anchor="t">
                <a:noAutofit/>
              </a:bodyPr>
              <a:lstStyle/>
              <a:p>
                <a:pPr algn="l" defTabSz="1828800">
                  <a:defRPr sz="3600">
                    <a:solidFill>
                      <a:srgbClr val="000000"/>
                    </a:solidFill>
                    <a:latin typeface="等线"/>
                    <a:ea typeface="等线"/>
                    <a:cs typeface="等线"/>
                    <a:sym typeface="等线"/>
                  </a:defRPr>
                </a:pPr>
              </a:p>
            </p:txBody>
          </p:sp>
          <p:sp>
            <p:nvSpPr>
              <p:cNvPr id="377" name="文本框 37"/>
              <p:cNvSpPr/>
              <p:nvPr/>
            </p:nvSpPr>
            <p:spPr>
              <a:xfrm>
                <a:off x="1036380" y="0"/>
                <a:ext cx="1270001" cy="1270000"/>
              </a:xfrm>
              <a:prstGeom prst="line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91439" tIns="91439" rIns="91439" bIns="91439" numCol="1" anchor="t">
                <a:spAutoFit/>
              </a:bodyPr>
              <a:lstStyle/>
              <a:p>
                <a:pPr algn="l" defTabSz="1828800">
                  <a:defRPr sz="3200">
                    <a:solidFill>
                      <a:srgbClr val="C00000"/>
                    </a:solidFill>
                    <a:latin typeface="阿里巴巴普惠体 Medium" panose="00020600040101010101" charset="-122"/>
                    <a:ea typeface="阿里巴巴普惠体 Medium" panose="00020600040101010101" charset="-122"/>
                    <a:cs typeface="阿里巴巴普惠体 Medium" panose="00020600040101010101" charset="-122"/>
                    <a:sym typeface="阿里巴巴普惠体 Medium" panose="00020600040101010101" charset="-122"/>
                  </a:defRPr>
                </a:pPr>
                <a:r>
                  <a:t>现 </a:t>
                </a:r>
                <a:r>
                  <a:t>象</a:t>
                </a:r>
              </a:p>
            </p:txBody>
          </p:sp>
        </p:grpSp>
        <p:sp>
          <p:nvSpPr>
            <p:cNvPr id="379" name="文本框 33"/>
            <p:cNvSpPr/>
            <p:nvPr/>
          </p:nvSpPr>
          <p:spPr>
            <a:xfrm>
              <a:off x="9521280" y="6995134"/>
              <a:ext cx="226504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t">
              <a:spAutoFit/>
            </a:bodyPr>
            <a:lstStyle>
              <a:lvl1pPr defTabSz="1828800">
                <a:defRPr sz="4000">
                  <a:solidFill>
                    <a:srgbClr val="FFFFFF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lvl1pPr>
            </a:lstStyle>
            <a:p>
              <a:r>
                <a:t>潜在的</a:t>
              </a:r>
            </a:p>
          </p:txBody>
        </p:sp>
        <p:sp>
          <p:nvSpPr>
            <p:cNvPr id="380" name="直接连接符 34"/>
            <p:cNvSpPr/>
            <p:nvPr/>
          </p:nvSpPr>
          <p:spPr>
            <a:xfrm>
              <a:off x="0" y="2828846"/>
              <a:ext cx="15259233" cy="1"/>
            </a:xfrm>
            <a:prstGeom prst="line">
              <a:avLst/>
            </a:prstGeom>
            <a:noFill/>
            <a:ln w="63500" cap="rnd">
              <a:solidFill>
                <a:srgbClr val="604A7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3600">
                  <a:solidFill>
                    <a:srgbClr val="000000"/>
                  </a:solidFill>
                  <a:latin typeface="等线"/>
                  <a:ea typeface="等线"/>
                  <a:cs typeface="等线"/>
                  <a:sym typeface="等线"/>
                </a:defRPr>
              </a:pPr>
            </a:p>
          </p:txBody>
        </p:sp>
        <p:sp>
          <p:nvSpPr>
            <p:cNvPr id="381" name="文本框 35"/>
            <p:cNvSpPr/>
            <p:nvPr/>
          </p:nvSpPr>
          <p:spPr>
            <a:xfrm>
              <a:off x="9216480" y="60897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91439" tIns="91439" rIns="91439" bIns="91439" numCol="1" anchor="t">
              <a:spAutoFit/>
            </a:bodyPr>
            <a:lstStyle>
              <a:lvl1pPr algn="l" defTabSz="1828800">
                <a:defRPr sz="2800">
                  <a:solidFill>
                    <a:srgbClr val="404040"/>
                  </a:solidFill>
                  <a:latin typeface="阿里巴巴普惠体 Medium" panose="00020600040101010101" charset="-122"/>
                  <a:ea typeface="阿里巴巴普惠体 Medium" panose="00020600040101010101" charset="-122"/>
                  <a:cs typeface="阿里巴巴普惠体 Medium" panose="00020600040101010101" charset="-122"/>
                  <a:sym typeface="阿里巴巴普惠体 Medium" panose="00020600040101010101" charset="-122"/>
                </a:defRPr>
              </a:lvl1pPr>
            </a:lstStyle>
            <a:p>
              <a:r>
                <a:t>看色到的，可感觉，可测量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el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" grpId="1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文本框 35"/>
          <p:cNvSpPr txBox="1"/>
          <p:nvPr/>
        </p:nvSpPr>
        <p:spPr>
          <a:xfrm>
            <a:off x="3310254" y="4602422"/>
            <a:ext cx="17748251" cy="2532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20000"/>
              </a:lnSpc>
              <a:defRPr sz="132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印品雅宋简 Bold（非商用）"/>
                <a:ea typeface="印品雅宋简 Bold（非商用）"/>
                <a:cs typeface="印品雅宋简 Bold（非商用）"/>
                <a:sym typeface="印品雅宋简 Bold（非商用）"/>
              </a:defRPr>
            </a:lvl1pPr>
          </a:lstStyle>
          <a:p>
            <a:r>
              <a:t>沙盘设计内容元素</a:t>
            </a:r>
          </a:p>
        </p:txBody>
      </p:sp>
      <p:sp>
        <p:nvSpPr>
          <p:cNvPr id="385" name="文本框 18"/>
          <p:cNvSpPr txBox="1"/>
          <p:nvPr/>
        </p:nvSpPr>
        <p:spPr>
          <a:xfrm>
            <a:off x="4456391" y="7795895"/>
            <a:ext cx="15491459" cy="754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50000"/>
              </a:lnSpc>
              <a:defRPr sz="3200" b="1" spc="4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字魂95号-手刻宋"/>
                <a:ea typeface="字魂95号-手刻宋"/>
                <a:cs typeface="字魂95号-手刻宋"/>
                <a:sym typeface="字魂95号-手刻宋"/>
              </a:defRPr>
            </a:lvl1pPr>
          </a:lstStyle>
          <a:p>
            <a:r>
              <a:t>红25军长征模拟沙盘推演</a:t>
            </a:r>
          </a:p>
        </p:txBody>
      </p:sp>
      <p:sp>
        <p:nvSpPr>
          <p:cNvPr id="386" name="形状"/>
          <p:cNvSpPr/>
          <p:nvPr/>
        </p:nvSpPr>
        <p:spPr>
          <a:xfrm>
            <a:off x="9880600" y="2952000"/>
            <a:ext cx="4622800" cy="989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0" y="0"/>
                </a:moveTo>
                <a:lnTo>
                  <a:pt x="21600" y="0"/>
                </a:lnTo>
                <a:lnTo>
                  <a:pt x="21600" y="18000"/>
                </a:lnTo>
                <a:cubicBezTo>
                  <a:pt x="21600" y="19988"/>
                  <a:pt x="21255" y="21600"/>
                  <a:pt x="20830" y="21600"/>
                </a:cubicBezTo>
                <a:lnTo>
                  <a:pt x="0" y="21600"/>
                </a:lnTo>
                <a:lnTo>
                  <a:pt x="0" y="3600"/>
                </a:lnTo>
                <a:cubicBezTo>
                  <a:pt x="0" y="1612"/>
                  <a:pt x="345" y="0"/>
                  <a:pt x="770" y="0"/>
                </a:cubicBez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defTabSz="1828800">
              <a:defRPr sz="56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</a:p>
        </p:txBody>
      </p:sp>
      <p:sp>
        <p:nvSpPr>
          <p:cNvPr id="387" name="☆ 第三部分 ☆"/>
          <p:cNvSpPr txBox="1"/>
          <p:nvPr/>
        </p:nvSpPr>
        <p:spPr>
          <a:xfrm>
            <a:off x="9928896" y="3046614"/>
            <a:ext cx="4526209" cy="80010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/>
          <a:p>
            <a:pPr defTabSz="1828800">
              <a:defRPr sz="4500">
                <a:solidFill>
                  <a:srgbClr val="FFFFFF"/>
                </a:solidFill>
                <a:latin typeface="印品灵秀体（非商用）"/>
                <a:ea typeface="印品灵秀体（非商用）"/>
                <a:cs typeface="印品灵秀体（非商用）"/>
                <a:sym typeface="印品灵秀体（非商用）"/>
              </a:defRPr>
            </a:pPr>
            <a:r>
              <a:t>☆</a:t>
            </a:r>
            <a:r>
              <a:t> </a:t>
            </a:r>
            <a:r>
              <a:t>第三部分</a:t>
            </a:r>
            <a:r>
              <a:t> </a:t>
            </a:r>
            <a:r>
              <a:t>☆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截屏2021-02-08 09.43.20.png" descr="截屏2021-02-08 09.43.2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5924" y="4145657"/>
            <a:ext cx="7384818" cy="740046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90" name="文本框 37"/>
          <p:cNvSpPr txBox="1"/>
          <p:nvPr/>
        </p:nvSpPr>
        <p:spPr>
          <a:xfrm>
            <a:off x="2664459" y="1451610"/>
            <a:ext cx="14819722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沙盘大盘面</a:t>
            </a:r>
          </a:p>
        </p:txBody>
      </p:sp>
      <p:sp>
        <p:nvSpPr>
          <p:cNvPr id="391" name="仅有中央的命令，没有具体作战计划的情况下，各小组模拟当时的红25军开始长征…"/>
          <p:cNvSpPr txBox="1"/>
          <p:nvPr/>
        </p:nvSpPr>
        <p:spPr>
          <a:xfrm>
            <a:off x="9652694" y="5125311"/>
            <a:ext cx="13705778" cy="5441157"/>
          </a:xfrm>
          <a:prstGeom prst="rect">
            <a:avLst/>
          </a:prstGeom>
          <a:ln w="12700">
            <a:miter lim="400000"/>
          </a:ln>
        </p:spPr>
        <p:txBody>
          <a:bodyPr lIns="53578" tIns="53578" rIns="53578" bIns="53578">
            <a:spAutoFit/>
          </a:bodyPr>
          <a:lstStyle/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仅有中央的命令，没有具体作战计划的情况下，各小组模拟当时的红25军开始长征</a:t>
            </a:r>
          </a:p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敌人100多个团的围追堵截下，分析敌我态势，利用综合战术建立鄂豫陕根据地</a:t>
            </a:r>
          </a:p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仅通过报纸得知中央红军的行动，依然开往西兰公路，策应中央红军转移</a:t>
            </a:r>
          </a:p>
        </p:txBody>
      </p:sp>
      <p:sp>
        <p:nvSpPr>
          <p:cNvPr id="392" name="文本框 37"/>
          <p:cNvSpPr txBox="1"/>
          <p:nvPr/>
        </p:nvSpPr>
        <p:spPr>
          <a:xfrm>
            <a:off x="14350232" y="3466260"/>
            <a:ext cx="5780797" cy="12496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6000" b="1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推演任务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文本框 37"/>
          <p:cNvSpPr txBox="1"/>
          <p:nvPr/>
        </p:nvSpPr>
        <p:spPr>
          <a:xfrm>
            <a:off x="2664459" y="1451610"/>
            <a:ext cx="14819722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沙盘分组盘面</a:t>
            </a:r>
          </a:p>
        </p:txBody>
      </p:sp>
      <p:sp>
        <p:nvSpPr>
          <p:cNvPr id="395" name="冲出重围：在敌人的围剿下，收集必须的物资做长久规划，最终冲出重围…"/>
          <p:cNvSpPr txBox="1"/>
          <p:nvPr/>
        </p:nvSpPr>
        <p:spPr>
          <a:xfrm>
            <a:off x="9652694" y="5125311"/>
            <a:ext cx="13705778" cy="7219157"/>
          </a:xfrm>
          <a:prstGeom prst="rect">
            <a:avLst/>
          </a:prstGeom>
          <a:ln w="12700">
            <a:miter lim="400000"/>
          </a:ln>
        </p:spPr>
        <p:txBody>
          <a:bodyPr lIns="53578" tIns="53578" rIns="53578" bIns="53578">
            <a:spAutoFit/>
          </a:bodyPr>
          <a:lstStyle/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冲出重围：在敌人的围剿下，收集必须的物资做长久规划，最终冲出重围</a:t>
            </a:r>
          </a:p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革命宣传：时刻不忘革命宣传的任，完成长征宣传队的作用</a:t>
            </a:r>
          </a:p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扩充部队：通过宣传和不断的胜利，扩充部队，保障部队的战斗力</a:t>
            </a:r>
          </a:p>
          <a:p>
            <a:pPr algn="l" defTabSz="821690">
              <a:buSzPct val="123000"/>
              <a:buChar char="•"/>
              <a:defRPr sz="5000" b="1">
                <a:solidFill>
                  <a:schemeClr val="accent5">
                    <a:hueOff val="-82419"/>
                    <a:satOff val="-9512"/>
                    <a:lumOff val="-16342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策应主力：再西兰公路与敌人主力部队周旋，有效的策应中央红军</a:t>
            </a:r>
          </a:p>
        </p:txBody>
      </p:sp>
      <p:sp>
        <p:nvSpPr>
          <p:cNvPr id="396" name="文本框 37"/>
          <p:cNvSpPr txBox="1"/>
          <p:nvPr/>
        </p:nvSpPr>
        <p:spPr>
          <a:xfrm>
            <a:off x="14350232" y="3466260"/>
            <a:ext cx="5780797" cy="12496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6000" b="1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推演任务</a:t>
            </a:r>
          </a:p>
        </p:txBody>
      </p:sp>
      <p:pic>
        <p:nvPicPr>
          <p:cNvPr id="397" name="12张60cmX60cm，（分组盘面）先锋分组盘面.pdf" descr="12张60cmX60cm，（分组盘面）先锋分组盘面.pd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7869" y="4099210"/>
            <a:ext cx="7384819" cy="7384819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文本框 37"/>
          <p:cNvSpPr txBox="1"/>
          <p:nvPr/>
        </p:nvSpPr>
        <p:spPr>
          <a:xfrm>
            <a:off x="2664459" y="1451610"/>
            <a:ext cx="14819722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沙盘体验流程</a:t>
            </a:r>
          </a:p>
        </p:txBody>
      </p:sp>
      <p:graphicFrame>
        <p:nvGraphicFramePr>
          <p:cNvPr id="400" name="表格 1"/>
          <p:cNvGraphicFramePr/>
          <p:nvPr/>
        </p:nvGraphicFramePr>
        <p:xfrm>
          <a:off x="1397932" y="3231140"/>
          <a:ext cx="21598137" cy="9137597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93713"/>
                <a:gridCol w="6728867"/>
                <a:gridCol w="9933423"/>
                <a:gridCol w="2016731"/>
              </a:tblGrid>
              <a:tr h="129540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时间
（一天例）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项目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目标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形式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</a:tr>
              <a:tr h="16303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09:00-10:00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沙盘产品介绍，体验方式讲解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让学员迅速进入体验状态，转换传统学习模式到新颖的学习模式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讲授式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</a:tr>
              <a:tr h="16303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10:00-10:30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沙盘规则讲解，沙盘道具介绍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让各小组清楚的知道沙盘体验的规则及要求，做好实战演练的准备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互动式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</a:tr>
              <a:tr h="16303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10:45-12:00  14:00-15:30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沙盘体验：第1轮～第15轮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沙盘推演，让学员快乐学习、快乐体验、打开思维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体验式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</a:tr>
              <a:tr h="163034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15:30-16:10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学员分享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分享体验过程中的得失因异，为进一步联系党建工作打下基础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讨论式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16:10-17:00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引导师复盘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帮助学员复盘沙盘体验过程中的思维、情绪、认知等变化，帮助学员引申提升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讲授式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文本框 37"/>
          <p:cNvSpPr txBox="1"/>
          <p:nvPr/>
        </p:nvSpPr>
        <p:spPr>
          <a:xfrm>
            <a:off x="2664459" y="1451610"/>
            <a:ext cx="14819722" cy="16052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algn="just" defTabSz="1828800">
              <a:defRPr sz="8000">
                <a:gradFill flip="none" rotWithShape="1">
                  <a:gsLst>
                    <a:gs pos="0">
                      <a:srgbClr val="FD710D"/>
                    </a:gs>
                    <a:gs pos="83000">
                      <a:srgbClr val="FF0000"/>
                    </a:gs>
                  </a:gsLst>
                  <a:lin ang="5400000" scaled="0"/>
                </a:gradFill>
                <a:latin typeface="三极榜书"/>
                <a:ea typeface="三极榜书"/>
                <a:cs typeface="三极榜书"/>
                <a:sym typeface="三极榜书"/>
              </a:defRPr>
            </a:lvl1pPr>
          </a:lstStyle>
          <a:p>
            <a:r>
              <a:t>沙盘体验支持</a:t>
            </a:r>
          </a:p>
        </p:txBody>
      </p:sp>
      <p:graphicFrame>
        <p:nvGraphicFramePr>
          <p:cNvPr id="403" name="表格 1"/>
          <p:cNvGraphicFramePr/>
          <p:nvPr/>
        </p:nvGraphicFramePr>
        <p:xfrm>
          <a:off x="1405632" y="4433946"/>
          <a:ext cx="21598136" cy="6290853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893713"/>
                <a:gridCol w="18679021"/>
              </a:tblGrid>
              <a:tr h="972279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时间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3～6小时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</a:tr>
              <a:tr h="132329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场地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会议室（面积：参与人数*3平米），可岛屿状摆放，有音响话筒及投影设备；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</a:tr>
              <a:tr h="132329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参与者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60～100人，8～10人一组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</a:tr>
              <a:tr h="132329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应用场景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党员干部培训，入党积极分子培训，党建主题学习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4E6E6"/>
                    </a:solidFill>
                  </a:tcPr>
                </a:tc>
              </a:tr>
              <a:tr h="1323293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产品建议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3600">
                          <a:latin typeface="字魂59号-创粗黑"/>
                          <a:ea typeface="字魂59号-创粗黑"/>
                          <a:cs typeface="字魂59号-创粗黑"/>
                          <a:sym typeface="字魂59号-创粗黑"/>
                        </a:rPr>
                        <a:t>在系统学习中，穿插半天的沙盘推演，效果最佳</a:t>
                      </a:r>
                      <a:endParaRPr sz="3600">
                        <a:latin typeface="字魂59号-创粗黑"/>
                        <a:ea typeface="字魂59号-创粗黑"/>
                        <a:cs typeface="字魂59号-创粗黑"/>
                        <a:sym typeface="字魂59号-创粗黑"/>
                      </a:endParaRPr>
                    </a:p>
                  </a:txBody>
                  <a:tcPr marL="0" marR="0" marT="0" marB="0" anchor="ctr" anchorCtr="0" horzOverflow="overflow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E8CAC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文本框 35"/>
          <p:cNvSpPr txBox="1"/>
          <p:nvPr/>
        </p:nvSpPr>
        <p:spPr>
          <a:xfrm>
            <a:off x="3310254" y="4602422"/>
            <a:ext cx="17748251" cy="2532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20000"/>
              </a:lnSpc>
              <a:defRPr sz="132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印品雅宋简 Bold（非商用）"/>
                <a:ea typeface="印品雅宋简 Bold（非商用）"/>
                <a:cs typeface="印品雅宋简 Bold（非商用）"/>
                <a:sym typeface="印品雅宋简 Bold（非商用）"/>
              </a:defRPr>
            </a:lvl1pPr>
          </a:lstStyle>
          <a:p>
            <a:r>
              <a:t>感谢！</a:t>
            </a:r>
          </a:p>
        </p:txBody>
      </p:sp>
      <p:sp>
        <p:nvSpPr>
          <p:cNvPr id="406" name="文本框 18"/>
          <p:cNvSpPr txBox="1"/>
          <p:nvPr/>
        </p:nvSpPr>
        <p:spPr>
          <a:xfrm>
            <a:off x="4456391" y="7795895"/>
            <a:ext cx="15491459" cy="754381"/>
          </a:xfrm>
          <a:prstGeom prst="rect">
            <a:avLst/>
          </a:prstGeom>
          <a:ln w="12700">
            <a:miter lim="400000"/>
          </a:ln>
        </p:spPr>
        <p:txBody>
          <a:bodyPr tIns="91439" bIns="91439">
            <a:spAutoFit/>
          </a:bodyPr>
          <a:lstStyle>
            <a:lvl1pPr defTabSz="1828800">
              <a:lnSpc>
                <a:spcPct val="150000"/>
              </a:lnSpc>
              <a:defRPr sz="3200" b="1" spc="400">
                <a:gradFill flip="none" rotWithShape="1">
                  <a:gsLst>
                    <a:gs pos="0">
                      <a:srgbClr val="FF0000"/>
                    </a:gs>
                    <a:gs pos="100000">
                      <a:srgbClr val="C00000"/>
                    </a:gs>
                  </a:gsLst>
                  <a:lin ang="5400000" scaled="0"/>
                </a:gradFill>
                <a:latin typeface="字魂95号-手刻宋"/>
                <a:ea typeface="字魂95号-手刻宋"/>
                <a:cs typeface="字魂95号-手刻宋"/>
                <a:sym typeface="字魂95号-手刻宋"/>
              </a:defRPr>
            </a:lvl1pPr>
          </a:lstStyle>
          <a:p>
            <a:r>
              <a:t>萃取百年党组织建设经验 打造高效企业组织 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1682</Words>
  <Application>WPS 演示</Application>
  <PresentationFormat/>
  <Paragraphs>224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57" baseType="lpstr">
      <vt:lpstr>Arial</vt:lpstr>
      <vt:lpstr>宋体</vt:lpstr>
      <vt:lpstr>Wingdings</vt:lpstr>
      <vt:lpstr>Helvetica Neue</vt:lpstr>
      <vt:lpstr>Helvetica Neue Medium</vt:lpstr>
      <vt:lpstr>Arial</vt:lpstr>
      <vt:lpstr>三极榜书</vt:lpstr>
      <vt:lpstr>Thonburi</vt:lpstr>
      <vt:lpstr>字魂105号-简雅黑</vt:lpstr>
      <vt:lpstr>黑体</vt:lpstr>
      <vt:lpstr>Calibri</vt:lpstr>
      <vt:lpstr>STZhongsong</vt:lpstr>
      <vt:lpstr>等线</vt:lpstr>
      <vt:lpstr>汉仪中等线KW</vt:lpstr>
      <vt:lpstr>汉仪雅酷黑 75W</vt:lpstr>
      <vt:lpstr>Helvetica Neue Light</vt:lpstr>
      <vt:lpstr>字魂59号-创粗黑</vt:lpstr>
      <vt:lpstr>三极春联字体简</vt:lpstr>
      <vt:lpstr>思源宋體</vt:lpstr>
      <vt:lpstr>Aa角黑</vt:lpstr>
      <vt:lpstr>印品雅宋简 Bold（非商用）</vt:lpstr>
      <vt:lpstr>字魂95号-手刻宋</vt:lpstr>
      <vt:lpstr>印品灵秀体（非商用）</vt:lpstr>
      <vt:lpstr>Helvetica</vt:lpstr>
      <vt:lpstr>阿里巴巴普惠体 Medium</vt:lpstr>
      <vt:lpstr>微软雅黑</vt:lpstr>
      <vt:lpstr>Arial Unicode MS</vt:lpstr>
      <vt:lpstr>Aa角黑</vt:lpstr>
      <vt:lpstr>Helvetica</vt:lpstr>
      <vt:lpstr>Helvetica Neue</vt:lpstr>
      <vt:lpstr>Helvetica Neue Medium</vt:lpstr>
      <vt:lpstr>三极春联字体简</vt:lpstr>
      <vt:lpstr>三极榜书</vt:lpstr>
      <vt:lpstr>印品灵秀体（非商用）</vt:lpstr>
      <vt:lpstr>印品雅宋简 Bold（非商用）</vt:lpstr>
      <vt:lpstr>字魂105号-简雅黑</vt:lpstr>
      <vt:lpstr>字魂59号-创粗黑</vt:lpstr>
      <vt:lpstr>字魂95号-手刻宋</vt:lpstr>
      <vt:lpstr>思源宋體</vt:lpstr>
      <vt:lpstr>等线</vt:lpstr>
      <vt:lpstr>苹方-简</vt:lpstr>
      <vt:lpstr>21_BasicWhite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职场模拟器马亮</cp:lastModifiedBy>
  <cp:revision>1</cp:revision>
  <dcterms:created xsi:type="dcterms:W3CDTF">2025-03-18T02:34:05Z</dcterms:created>
  <dcterms:modified xsi:type="dcterms:W3CDTF">2025-03-18T02:34:05Z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3E52E8365AD847C79DDBD867573D1D83_42</vt:lpwstr>
  </property>
  <property fmtid="{D5CDD505-2E9C-101B-9397-08002B2CF9AE}" pid="3" name="KSOProductBuildVer">
    <vt:lpwstr>2052-7.2.2.8955</vt:lpwstr>
  </property>
</Properties>
</file>