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media/image1.jpeg" ContentType="image/jpeg"/>
  <Override PartName="/ppt/theme/theme2.xml" ContentType="application/vnd.openxmlformats-officedocument.theme+xml"/>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b="def" i="def"/>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b="def" i="def"/>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b="def" i="def"/>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b="def" i="def"/>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73" name="Shape 73"/>
          <p:cNvSpPr/>
          <p:nvPr>
            <p:ph type="sldImg"/>
          </p:nvPr>
        </p:nvSpPr>
        <p:spPr>
          <a:xfrm>
            <a:off x="1143000" y="685800"/>
            <a:ext cx="4572000" cy="3429000"/>
          </a:xfrm>
          <a:prstGeom prst="rect">
            <a:avLst/>
          </a:prstGeom>
        </p:spPr>
        <p:txBody>
          <a:bodyPr/>
          <a:lstStyle/>
          <a:p>
            <a:pPr/>
          </a:p>
        </p:txBody>
      </p:sp>
      <p:sp>
        <p:nvSpPr>
          <p:cNvPr id="74" name="Shape 7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标题">
    <p:spTree>
      <p:nvGrpSpPr>
        <p:cNvPr id="1" name=""/>
        <p:cNvGrpSpPr/>
        <p:nvPr/>
      </p:nvGrpSpPr>
      <p:grpSpPr>
        <a:xfrm>
          <a:off x="0" y="0"/>
          <a:ext cx="0" cy="0"/>
          <a:chOff x="0" y="0"/>
          <a:chExt cx="0" cy="0"/>
        </a:xfrm>
      </p:grpSpPr>
      <p:sp>
        <p:nvSpPr>
          <p:cNvPr id="11" name="作者和日期"/>
          <p:cNvSpPr txBox="1"/>
          <p:nvPr>
            <p:ph type="body" sz="quarter" idx="21" hasCustomPrompt="1"/>
          </p:nvPr>
        </p:nvSpPr>
        <p:spPr>
          <a:xfrm>
            <a:off x="1201340" y="11859862"/>
            <a:ext cx="21971003" cy="636979"/>
          </a:xfrm>
          <a:prstGeom prst="rect">
            <a:avLst/>
          </a:prstGeom>
        </p:spPr>
        <p:txBody>
          <a:bodyPr lIns="45719" tIns="45719" rIns="45719" bIns="45719"/>
          <a:lstStyle>
            <a:lvl1pPr marL="0" indent="0" defTabSz="701675">
              <a:lnSpc>
                <a:spcPct val="100000"/>
              </a:lnSpc>
              <a:spcBef>
                <a:spcPts val="0"/>
              </a:spcBef>
              <a:buSzTx/>
              <a:buNone/>
              <a:defRPr b="1" sz="3060"/>
            </a:lvl1pPr>
          </a:lstStyle>
          <a:p>
            <a:pPr/>
            <a:r>
              <a:t>作者和日期</a:t>
            </a:r>
          </a:p>
        </p:txBody>
      </p:sp>
      <p:sp>
        <p:nvSpPr>
          <p:cNvPr id="12" name="演示文稿标题"/>
          <p:cNvSpPr txBox="1"/>
          <p:nvPr>
            <p:ph type="title" hasCustomPrompt="1"/>
          </p:nvPr>
        </p:nvSpPr>
        <p:spPr>
          <a:xfrm>
            <a:off x="1206496" y="2574991"/>
            <a:ext cx="21971004" cy="4648201"/>
          </a:xfrm>
          <a:prstGeom prst="rect">
            <a:avLst/>
          </a:prstGeom>
        </p:spPr>
        <p:txBody>
          <a:bodyPr anchor="b"/>
          <a:lstStyle>
            <a:lvl1pPr>
              <a:defRPr spc="-232" sz="11600"/>
            </a:lvl1pPr>
          </a:lstStyle>
          <a:p>
            <a:pPr/>
            <a:r>
              <a:t>演示文稿标题</a:t>
            </a:r>
          </a:p>
        </p:txBody>
      </p:sp>
      <p:sp>
        <p:nvSpPr>
          <p:cNvPr id="13" name="正文级别 1…"/>
          <p:cNvSpPr txBox="1"/>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演示文稿副标题</a:t>
            </a:r>
          </a:p>
          <a:p>
            <a:pPr lvl="1"/>
            <a:r>
              <a:t/>
            </a:r>
          </a:p>
          <a:p>
            <a:pPr lvl="2"/>
            <a:r>
              <a:t/>
            </a:r>
          </a:p>
          <a:p>
            <a:pPr lvl="3"/>
            <a:r>
              <a:t/>
            </a:r>
          </a:p>
          <a:p>
            <a:pPr lvl="4"/>
            <a:r>
              <a:t/>
            </a:r>
          </a:p>
        </p:txBody>
      </p:sp>
      <p:sp>
        <p:nvSpPr>
          <p:cNvPr id="14"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标题与项目符号">
    <p:spTree>
      <p:nvGrpSpPr>
        <p:cNvPr id="1" name=""/>
        <p:cNvGrpSpPr/>
        <p:nvPr/>
      </p:nvGrpSpPr>
      <p:grpSpPr>
        <a:xfrm>
          <a:off x="0" y="0"/>
          <a:ext cx="0" cy="0"/>
          <a:chOff x="0" y="0"/>
          <a:chExt cx="0" cy="0"/>
        </a:xfrm>
      </p:grpSpPr>
      <p:sp>
        <p:nvSpPr>
          <p:cNvPr id="21" name="幻灯片标题"/>
          <p:cNvSpPr txBox="1"/>
          <p:nvPr>
            <p:ph type="title" hasCustomPrompt="1"/>
          </p:nvPr>
        </p:nvSpPr>
        <p:spPr>
          <a:prstGeom prst="rect">
            <a:avLst/>
          </a:prstGeom>
        </p:spPr>
        <p:txBody>
          <a:bodyPr/>
          <a:lstStyle/>
          <a:p>
            <a:pPr/>
            <a:r>
              <a:t>幻灯片标题</a:t>
            </a:r>
          </a:p>
        </p:txBody>
      </p:sp>
      <p:sp>
        <p:nvSpPr>
          <p:cNvPr id="22" name="幻灯片副标题"/>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726440">
              <a:lnSpc>
                <a:spcPct val="100000"/>
              </a:lnSpc>
              <a:spcBef>
                <a:spcPts val="0"/>
              </a:spcBef>
              <a:buSzTx/>
              <a:buNone/>
              <a:defRPr b="1" sz="4840"/>
            </a:lvl1pPr>
          </a:lstStyle>
          <a:p>
            <a:pPr/>
            <a:r>
              <a:t>幻灯片副标题</a:t>
            </a:r>
          </a:p>
        </p:txBody>
      </p:sp>
      <p:sp>
        <p:nvSpPr>
          <p:cNvPr id="23" name="正文级别 1…"/>
          <p:cNvSpPr txBox="1"/>
          <p:nvPr>
            <p:ph type="body" idx="1" hasCustomPrompt="1"/>
          </p:nvPr>
        </p:nvSpPr>
        <p:spPr>
          <a:prstGeom prst="rect">
            <a:avLst/>
          </a:prstGeom>
        </p:spPr>
        <p:txBody>
          <a:bodyPr/>
          <a:lstStyle/>
          <a:p>
            <a:pPr/>
            <a:r>
              <a:t>幻灯片项目符号文本</a:t>
            </a:r>
          </a:p>
          <a:p>
            <a:pPr lvl="1"/>
            <a:r>
              <a:t/>
            </a:r>
          </a:p>
          <a:p>
            <a:pPr lvl="2"/>
            <a:r>
              <a:t/>
            </a:r>
          </a:p>
          <a:p>
            <a:pPr lvl="3"/>
            <a:r>
              <a:t/>
            </a:r>
          </a:p>
          <a:p>
            <a:pPr lvl="4"/>
            <a:r>
              <a:t/>
            </a:r>
          </a:p>
        </p:txBody>
      </p:sp>
      <p:sp>
        <p:nvSpPr>
          <p:cNvPr id="24"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标题与项目符号">
    <p:spTree>
      <p:nvGrpSpPr>
        <p:cNvPr id="1" name=""/>
        <p:cNvGrpSpPr/>
        <p:nvPr/>
      </p:nvGrpSpPr>
      <p:grpSpPr>
        <a:xfrm>
          <a:off x="0" y="0"/>
          <a:ext cx="0" cy="0"/>
          <a:chOff x="0" y="0"/>
          <a:chExt cx="0" cy="0"/>
        </a:xfrm>
      </p:grpSpPr>
      <p:sp>
        <p:nvSpPr>
          <p:cNvPr id="31" name="矩形"/>
          <p:cNvSpPr/>
          <p:nvPr/>
        </p:nvSpPr>
        <p:spPr>
          <a:xfrm>
            <a:off x="-6237" y="13127077"/>
            <a:ext cx="24396475" cy="596380"/>
          </a:xfrm>
          <a:prstGeom prst="rect">
            <a:avLst/>
          </a:prstGeom>
          <a:solidFill>
            <a:schemeClr val="accent1">
              <a:hueOff val="114395"/>
              <a:lumOff val="-24975"/>
            </a:schemeClr>
          </a:solidFill>
          <a:ln w="12700">
            <a:miter lim="400000"/>
          </a:ln>
        </p:spPr>
        <p:txBody>
          <a:bodyPr lIns="0" tIns="0" rIns="0" bIns="0" anchor="ct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2" name="形状"/>
          <p:cNvSpPr/>
          <p:nvPr/>
        </p:nvSpPr>
        <p:spPr>
          <a:xfrm>
            <a:off x="9921" y="-29668"/>
            <a:ext cx="2092326" cy="14100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21600"/>
                </a:lnTo>
                <a:lnTo>
                  <a:pt x="21600" y="21600"/>
                </a:lnTo>
                <a:lnTo>
                  <a:pt x="14197" y="0"/>
                </a:lnTo>
                <a:lnTo>
                  <a:pt x="0" y="0"/>
                </a:lnTo>
                <a:close/>
              </a:path>
            </a:pathLst>
          </a:custGeom>
          <a:solidFill>
            <a:schemeClr val="accent1">
              <a:hueOff val="114395"/>
              <a:lumOff val="-24975"/>
            </a:schemeClr>
          </a:solidFill>
          <a:ln w="12700">
            <a:miter lim="400000"/>
          </a:ln>
        </p:spPr>
        <p:txBody>
          <a:bodyPr lIns="0" tIns="0" rIns="0" bIns="0" anchor="ct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3" name="形状"/>
          <p:cNvSpPr/>
          <p:nvPr/>
        </p:nvSpPr>
        <p:spPr>
          <a:xfrm>
            <a:off x="7373937" y="-29766"/>
            <a:ext cx="17037845" cy="14100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00" y="0"/>
                </a:moveTo>
                <a:lnTo>
                  <a:pt x="0" y="21387"/>
                </a:lnTo>
                <a:lnTo>
                  <a:pt x="8" y="21600"/>
                </a:lnTo>
                <a:lnTo>
                  <a:pt x="21600" y="21600"/>
                </a:lnTo>
                <a:lnTo>
                  <a:pt x="21600" y="0"/>
                </a:lnTo>
                <a:lnTo>
                  <a:pt x="900" y="0"/>
                </a:lnTo>
                <a:close/>
              </a:path>
            </a:pathLst>
          </a:custGeom>
          <a:solidFill>
            <a:schemeClr val="accent1">
              <a:hueOff val="114395"/>
              <a:lumOff val="-24975"/>
            </a:schemeClr>
          </a:solidFill>
          <a:ln w="12700">
            <a:miter lim="400000"/>
          </a:ln>
        </p:spPr>
        <p:txBody>
          <a:bodyPr lIns="0" tIns="0" rIns="0" bIns="0" anchor="ct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4" name="幻灯片编号"/>
          <p:cNvSpPr txBox="1"/>
          <p:nvPr>
            <p:ph type="sldNum" sz="quarter" idx="2"/>
          </p:nvPr>
        </p:nvSpPr>
        <p:spPr>
          <a:xfrm>
            <a:off x="11959031" y="13081000"/>
            <a:ext cx="453238" cy="461059"/>
          </a:xfrm>
          <a:prstGeom prst="rect">
            <a:avLst/>
          </a:prstGeom>
        </p:spPr>
        <p:txBody>
          <a:bodyPr anchor="t"/>
          <a:lstStyle>
            <a:lvl1pPr defTabSz="825500">
              <a:defRPr sz="2400">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标题与项目符号">
    <p:spTree>
      <p:nvGrpSpPr>
        <p:cNvPr id="1" name=""/>
        <p:cNvGrpSpPr/>
        <p:nvPr/>
      </p:nvGrpSpPr>
      <p:grpSpPr>
        <a:xfrm>
          <a:off x="0" y="0"/>
          <a:ext cx="0" cy="0"/>
          <a:chOff x="0" y="0"/>
          <a:chExt cx="0" cy="0"/>
        </a:xfrm>
      </p:grpSpPr>
      <p:sp>
        <p:nvSpPr>
          <p:cNvPr id="41" name="矩形"/>
          <p:cNvSpPr/>
          <p:nvPr/>
        </p:nvSpPr>
        <p:spPr>
          <a:xfrm>
            <a:off x="-6237" y="13434992"/>
            <a:ext cx="24396475" cy="288465"/>
          </a:xfrm>
          <a:prstGeom prst="rect">
            <a:avLst/>
          </a:prstGeom>
          <a:solidFill>
            <a:srgbClr val="404270"/>
          </a:solidFill>
          <a:ln w="25400">
            <a:solidFill>
              <a:srgbClr val="2F3052"/>
            </a:solidFill>
            <a:miter/>
          </a:ln>
        </p:spPr>
        <p:txBody>
          <a:bodyPr lIns="0" tIns="0" rIns="0" bIns="0" anchor="ctr"/>
          <a:lstStyle/>
          <a:p>
            <a:pPr algn="l" defTabSz="1828800">
              <a:defRPr sz="3600">
                <a:solidFill>
                  <a:srgbClr val="FFFFFF"/>
                </a:solidFill>
                <a:latin typeface="等线"/>
                <a:ea typeface="等线"/>
                <a:cs typeface="等线"/>
                <a:sym typeface="等线"/>
              </a:defRPr>
            </a:pPr>
          </a:p>
        </p:txBody>
      </p:sp>
      <p:sp>
        <p:nvSpPr>
          <p:cNvPr id="42" name="形状"/>
          <p:cNvSpPr/>
          <p:nvPr/>
        </p:nvSpPr>
        <p:spPr>
          <a:xfrm>
            <a:off x="9921" y="-29668"/>
            <a:ext cx="2092326" cy="14100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21600"/>
                </a:lnTo>
                <a:lnTo>
                  <a:pt x="21600" y="21600"/>
                </a:lnTo>
                <a:lnTo>
                  <a:pt x="14197" y="0"/>
                </a:lnTo>
                <a:lnTo>
                  <a:pt x="0" y="0"/>
                </a:lnTo>
                <a:close/>
              </a:path>
            </a:pathLst>
          </a:custGeom>
          <a:solidFill>
            <a:srgbClr val="404270"/>
          </a:solidFill>
          <a:ln w="25400">
            <a:solidFill>
              <a:srgbClr val="2F3052"/>
            </a:solidFill>
            <a:miter/>
          </a:ln>
        </p:spPr>
        <p:txBody>
          <a:bodyPr lIns="0" tIns="0" rIns="0" bIns="0" anchor="ctr"/>
          <a:lstStyle/>
          <a:p>
            <a:pPr algn="l" defTabSz="1828800">
              <a:defRPr sz="3600">
                <a:solidFill>
                  <a:srgbClr val="FFFFFF"/>
                </a:solidFill>
                <a:latin typeface="等线"/>
                <a:ea typeface="等线"/>
                <a:cs typeface="等线"/>
                <a:sym typeface="等线"/>
              </a:defRPr>
            </a:pPr>
          </a:p>
        </p:txBody>
      </p:sp>
      <p:sp>
        <p:nvSpPr>
          <p:cNvPr id="43" name="形状"/>
          <p:cNvSpPr/>
          <p:nvPr/>
        </p:nvSpPr>
        <p:spPr>
          <a:xfrm>
            <a:off x="7373937" y="-29766"/>
            <a:ext cx="17037845" cy="14100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00" y="0"/>
                </a:moveTo>
                <a:lnTo>
                  <a:pt x="0" y="21387"/>
                </a:lnTo>
                <a:lnTo>
                  <a:pt x="8" y="21600"/>
                </a:lnTo>
                <a:lnTo>
                  <a:pt x="21600" y="21600"/>
                </a:lnTo>
                <a:lnTo>
                  <a:pt x="21600" y="0"/>
                </a:lnTo>
                <a:lnTo>
                  <a:pt x="900" y="0"/>
                </a:lnTo>
                <a:close/>
              </a:path>
            </a:pathLst>
          </a:custGeom>
          <a:solidFill>
            <a:srgbClr val="404270"/>
          </a:solidFill>
          <a:ln w="25400">
            <a:solidFill>
              <a:srgbClr val="2F3052"/>
            </a:solidFill>
            <a:miter/>
          </a:ln>
        </p:spPr>
        <p:txBody>
          <a:bodyPr lIns="0" tIns="0" rIns="0" bIns="0" anchor="ctr"/>
          <a:lstStyle/>
          <a:p>
            <a:pPr algn="l" defTabSz="1828800">
              <a:defRPr sz="3600">
                <a:solidFill>
                  <a:srgbClr val="FFFFFF"/>
                </a:solidFill>
                <a:latin typeface="等线"/>
                <a:ea typeface="等线"/>
                <a:cs typeface="等线"/>
                <a:sym typeface="等线"/>
              </a:defRPr>
            </a:pPr>
          </a:p>
        </p:txBody>
      </p:sp>
      <p:sp>
        <p:nvSpPr>
          <p:cNvPr id="44" name="幻灯片编号"/>
          <p:cNvSpPr txBox="1"/>
          <p:nvPr>
            <p:ph type="sldNum" sz="quarter" idx="2"/>
          </p:nvPr>
        </p:nvSpPr>
        <p:spPr>
          <a:xfrm>
            <a:off x="11959031" y="13081000"/>
            <a:ext cx="453238" cy="461059"/>
          </a:xfrm>
          <a:prstGeom prst="rect">
            <a:avLst/>
          </a:prstGeom>
        </p:spPr>
        <p:txBody>
          <a:bodyPr anchor="t"/>
          <a:lstStyle>
            <a:lvl1pPr defTabSz="825500">
              <a:defRPr sz="2400">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标题与副标题">
    <p:spTree>
      <p:nvGrpSpPr>
        <p:cNvPr id="1" name=""/>
        <p:cNvGrpSpPr/>
        <p:nvPr/>
      </p:nvGrpSpPr>
      <p:grpSpPr>
        <a:xfrm>
          <a:off x="0" y="0"/>
          <a:ext cx="0" cy="0"/>
          <a:chOff x="0" y="0"/>
          <a:chExt cx="0" cy="0"/>
        </a:xfrm>
      </p:grpSpPr>
      <p:sp>
        <p:nvSpPr>
          <p:cNvPr id="51" name="标题文本"/>
          <p:cNvSpPr txBox="1"/>
          <p:nvPr>
            <p:ph type="title"/>
          </p:nvPr>
        </p:nvSpPr>
        <p:spPr>
          <a:xfrm>
            <a:off x="1778000" y="2298700"/>
            <a:ext cx="20828000" cy="4648200"/>
          </a:xfrm>
          <a:prstGeom prst="rect">
            <a:avLst/>
          </a:prstGeom>
        </p:spPr>
        <p:txBody>
          <a:bodyPr anchor="b"/>
          <a:lstStyle>
            <a:lvl1pPr algn="ctr" defTabSz="825500">
              <a:lnSpc>
                <a:spcPct val="100000"/>
              </a:lnSpc>
              <a:defRPr b="0" spc="0" sz="11200">
                <a:latin typeface="Helvetica Neue Medium"/>
                <a:ea typeface="Helvetica Neue Medium"/>
                <a:cs typeface="Helvetica Neue Medium"/>
                <a:sym typeface="Helvetica Neue Medium"/>
              </a:defRPr>
            </a:lvl1pPr>
          </a:lstStyle>
          <a:p>
            <a:pPr/>
            <a:r>
              <a:t>标题文本</a:t>
            </a:r>
          </a:p>
        </p:txBody>
      </p:sp>
      <p:sp>
        <p:nvSpPr>
          <p:cNvPr id="52" name="正文级别 1…"/>
          <p:cNvSpPr txBox="1"/>
          <p:nvPr>
            <p:ph type="body" sz="quarter" idx="1"/>
          </p:nvPr>
        </p:nvSpPr>
        <p:spPr>
          <a:xfrm>
            <a:off x="1778000" y="7073900"/>
            <a:ext cx="20828000" cy="1587500"/>
          </a:xfrm>
          <a:prstGeom prst="rect">
            <a:avLst/>
          </a:prstGeom>
        </p:spPr>
        <p:txBody>
          <a:bodyPr/>
          <a:lstStyle>
            <a:lvl1pPr marL="0" indent="0" algn="ctr" defTabSz="825500">
              <a:lnSpc>
                <a:spcPct val="100000"/>
              </a:lnSpc>
              <a:spcBef>
                <a:spcPts val="0"/>
              </a:spcBef>
              <a:buSzTx/>
              <a:buNone/>
              <a:defRPr sz="5400"/>
            </a:lvl1pPr>
            <a:lvl2pPr marL="0" indent="0" algn="ctr" defTabSz="825500">
              <a:lnSpc>
                <a:spcPct val="100000"/>
              </a:lnSpc>
              <a:spcBef>
                <a:spcPts val="0"/>
              </a:spcBef>
              <a:buSzTx/>
              <a:buNone/>
              <a:defRPr sz="5400"/>
            </a:lvl2pPr>
            <a:lvl3pPr marL="0" indent="0" algn="ctr" defTabSz="825500">
              <a:lnSpc>
                <a:spcPct val="100000"/>
              </a:lnSpc>
              <a:spcBef>
                <a:spcPts val="0"/>
              </a:spcBef>
              <a:buSzTx/>
              <a:buNone/>
              <a:defRPr sz="5400"/>
            </a:lvl3pPr>
            <a:lvl4pPr marL="0" indent="0" algn="ctr" defTabSz="825500">
              <a:lnSpc>
                <a:spcPct val="100000"/>
              </a:lnSpc>
              <a:spcBef>
                <a:spcPts val="0"/>
              </a:spcBef>
              <a:buSzTx/>
              <a:buNone/>
              <a:defRPr sz="5400"/>
            </a:lvl4pPr>
            <a:lvl5pPr marL="0" indent="0" algn="ctr" defTabSz="825500">
              <a:lnSpc>
                <a:spcPct val="100000"/>
              </a:lnSpc>
              <a:spcBef>
                <a:spcPts val="0"/>
              </a:spcBef>
              <a:buSzTx/>
              <a:buNone/>
              <a:defRPr sz="5400"/>
            </a:lvl5pPr>
          </a:lstStyle>
          <a:p>
            <a:pPr/>
            <a:r>
              <a:t>正文级别 1</a:t>
            </a:r>
          </a:p>
          <a:p>
            <a:pPr lvl="1"/>
            <a:r>
              <a:t>正文级别 2</a:t>
            </a:r>
          </a:p>
          <a:p>
            <a:pPr lvl="2"/>
            <a:r>
              <a:t>正文级别 3</a:t>
            </a:r>
          </a:p>
          <a:p>
            <a:pPr lvl="3"/>
            <a:r>
              <a:t>正文级别 4</a:t>
            </a:r>
          </a:p>
          <a:p>
            <a:pPr lvl="4"/>
            <a:r>
              <a:t>正文级别 5</a:t>
            </a:r>
          </a:p>
        </p:txBody>
      </p:sp>
      <p:sp>
        <p:nvSpPr>
          <p:cNvPr id="53" name="幻灯片编号"/>
          <p:cNvSpPr txBox="1"/>
          <p:nvPr>
            <p:ph type="sldNum" sz="quarter" idx="2"/>
          </p:nvPr>
        </p:nvSpPr>
        <p:spPr>
          <a:xfrm>
            <a:off x="11959031" y="13081000"/>
            <a:ext cx="453238" cy="461059"/>
          </a:xfrm>
          <a:prstGeom prst="rect">
            <a:avLst/>
          </a:prstGeom>
        </p:spPr>
        <p:txBody>
          <a:bodyPr anchor="t"/>
          <a:lstStyle>
            <a:lvl1pPr defTabSz="825500">
              <a:defRPr sz="2400">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标题与副标题">
    <p:spTree>
      <p:nvGrpSpPr>
        <p:cNvPr id="1" name=""/>
        <p:cNvGrpSpPr/>
        <p:nvPr/>
      </p:nvGrpSpPr>
      <p:grpSpPr>
        <a:xfrm>
          <a:off x="0" y="0"/>
          <a:ext cx="0" cy="0"/>
          <a:chOff x="0" y="0"/>
          <a:chExt cx="0" cy="0"/>
        </a:xfrm>
      </p:grpSpPr>
      <p:pic>
        <p:nvPicPr>
          <p:cNvPr id="60" name="9fccb5b625cc2e65a914982311e99e09.jpeg" descr="9fccb5b625cc2e65a914982311e99e09.jpeg"/>
          <p:cNvPicPr>
            <a:picLocks noChangeAspect="1"/>
          </p:cNvPicPr>
          <p:nvPr/>
        </p:nvPicPr>
        <p:blipFill>
          <a:blip r:embed="rId2">
            <a:extLst/>
          </a:blip>
          <a:srcRect l="20775" t="0" r="20775" b="0"/>
          <a:stretch>
            <a:fillRect/>
          </a:stretch>
        </p:blipFill>
        <p:spPr>
          <a:xfrm>
            <a:off x="2492828" y="-56449"/>
            <a:ext cx="19398344" cy="13828684"/>
          </a:xfrm>
          <a:prstGeom prst="rect">
            <a:avLst/>
          </a:prstGeom>
          <a:ln w="12700">
            <a:miter lim="400000"/>
          </a:ln>
        </p:spPr>
      </p:pic>
      <p:sp>
        <p:nvSpPr>
          <p:cNvPr id="61" name="圆角矩形"/>
          <p:cNvSpPr/>
          <p:nvPr/>
        </p:nvSpPr>
        <p:spPr>
          <a:xfrm>
            <a:off x="2879314" y="382628"/>
            <a:ext cx="18625371" cy="12950744"/>
          </a:xfrm>
          <a:prstGeom prst="roundRect">
            <a:avLst>
              <a:gd name="adj" fmla="val 2386"/>
            </a:avLst>
          </a:prstGeom>
          <a:solidFill>
            <a:srgbClr val="FFFFFF"/>
          </a:solidFill>
          <a:ln w="12700">
            <a:miter lim="400000"/>
          </a:ln>
        </p:spPr>
        <p:txBody>
          <a:bodyPr lIns="0" tIns="0" rIns="0" bIns="0" anchor="ctr"/>
          <a:lstStyle/>
          <a:p>
            <a:pPr defTabSz="825499">
              <a:defRPr sz="2800">
                <a:solidFill>
                  <a:srgbClr val="000000"/>
                </a:solidFill>
                <a:latin typeface="Helvetica Neue Medium"/>
                <a:ea typeface="Helvetica Neue Medium"/>
                <a:cs typeface="Helvetica Neue Medium"/>
                <a:sym typeface="Helvetica Neue Medium"/>
              </a:defRPr>
            </a:pPr>
          </a:p>
        </p:txBody>
      </p:sp>
      <p:sp>
        <p:nvSpPr>
          <p:cNvPr id="62" name="沙盘规则卡"/>
          <p:cNvSpPr txBox="1"/>
          <p:nvPr/>
        </p:nvSpPr>
        <p:spPr>
          <a:xfrm>
            <a:off x="11276443" y="475200"/>
            <a:ext cx="1831114" cy="548413"/>
          </a:xfrm>
          <a:prstGeom prst="rect">
            <a:avLst/>
          </a:prstGeom>
          <a:ln w="12700">
            <a:miter lim="400000"/>
          </a:ln>
          <a:extLst>
            <a:ext uri="{C572A759-6A51-4108-AA02-DFA0A04FC94B}">
              <ma14:wrappingTextBoxFlag xmlns:ma14="http://schemas.microsoft.com/office/mac/drawingml/2011/main" val="1"/>
            </a:ext>
          </a:extLst>
        </p:spPr>
        <p:txBody>
          <a:bodyPr wrap="none" lIns="20206" tIns="20206" rIns="20206" bIns="20206" anchor="ctr">
            <a:spAutoFit/>
          </a:bodyPr>
          <a:lstStyle>
            <a:lvl1pPr defTabSz="825499">
              <a:defRPr sz="2800">
                <a:solidFill>
                  <a:srgbClr val="153782"/>
                </a:solidFill>
                <a:latin typeface="Helvetica Neue Medium"/>
                <a:ea typeface="Helvetica Neue Medium"/>
                <a:cs typeface="Helvetica Neue Medium"/>
                <a:sym typeface="Helvetica Neue Medium"/>
              </a:defRPr>
            </a:lvl1pPr>
          </a:lstStyle>
          <a:p>
            <a:pPr/>
            <a:r>
              <a:t>沙盘规则卡</a:t>
            </a:r>
          </a:p>
        </p:txBody>
      </p:sp>
      <p:sp>
        <p:nvSpPr>
          <p:cNvPr id="63" name="线条"/>
          <p:cNvSpPr/>
          <p:nvPr/>
        </p:nvSpPr>
        <p:spPr>
          <a:xfrm>
            <a:off x="9036073" y="1063408"/>
            <a:ext cx="6311853" cy="1"/>
          </a:xfrm>
          <a:prstGeom prst="line">
            <a:avLst/>
          </a:prstGeom>
          <a:ln w="25400">
            <a:solidFill>
              <a:srgbClr val="163783"/>
            </a:solidFill>
          </a:ln>
        </p:spPr>
        <p:txBody>
          <a:bodyPr lIns="58781" tIns="58781" rIns="58781" bIns="58781"/>
          <a:lstStyle/>
          <a:p>
            <a:pPr defTabSz="825499">
              <a:defRPr sz="2800">
                <a:solidFill>
                  <a:srgbClr val="000000"/>
                </a:solidFill>
                <a:latin typeface="Helvetica Neue Medium"/>
                <a:ea typeface="Helvetica Neue Medium"/>
                <a:cs typeface="Helvetica Neue Medium"/>
                <a:sym typeface="Helvetica Neue Medium"/>
              </a:defRPr>
            </a:pPr>
          </a:p>
        </p:txBody>
      </p:sp>
      <p:sp>
        <p:nvSpPr>
          <p:cNvPr id="64" name="线条"/>
          <p:cNvSpPr/>
          <p:nvPr/>
        </p:nvSpPr>
        <p:spPr>
          <a:xfrm>
            <a:off x="9036073" y="1112076"/>
            <a:ext cx="6311854" cy="1"/>
          </a:xfrm>
          <a:prstGeom prst="line">
            <a:avLst/>
          </a:prstGeom>
          <a:ln w="25400">
            <a:solidFill>
              <a:srgbClr val="163783"/>
            </a:solidFill>
          </a:ln>
        </p:spPr>
        <p:txBody>
          <a:bodyPr lIns="58781" tIns="58781" rIns="58781" bIns="58781"/>
          <a:lstStyle/>
          <a:p>
            <a:pPr defTabSz="825499">
              <a:defRPr sz="2800">
                <a:solidFill>
                  <a:srgbClr val="000000"/>
                </a:solidFill>
                <a:latin typeface="Helvetica Neue Medium"/>
                <a:ea typeface="Helvetica Neue Medium"/>
                <a:cs typeface="Helvetica Neue Medium"/>
                <a:sym typeface="Helvetica Neue Medium"/>
              </a:defRPr>
            </a:pPr>
          </a:p>
        </p:txBody>
      </p:sp>
      <p:sp>
        <p:nvSpPr>
          <p:cNvPr id="65" name="职场模拟器原创沙盘"/>
          <p:cNvSpPr txBox="1"/>
          <p:nvPr/>
        </p:nvSpPr>
        <p:spPr>
          <a:xfrm>
            <a:off x="10617138" y="12541132"/>
            <a:ext cx="3868184" cy="769258"/>
          </a:xfrm>
          <a:prstGeom prst="rect">
            <a:avLst/>
          </a:prstGeom>
          <a:ln w="12700">
            <a:miter lim="400000"/>
          </a:ln>
          <a:extLst>
            <a:ext uri="{C572A759-6A51-4108-AA02-DFA0A04FC94B}">
              <ma14:wrappingTextBoxFlag xmlns:ma14="http://schemas.microsoft.com/office/mac/drawingml/2011/main" val="1"/>
            </a:ext>
          </a:extLst>
        </p:spPr>
        <p:txBody>
          <a:bodyPr lIns="130628" tIns="130628" rIns="130628" bIns="130628" anchor="ctr">
            <a:spAutoFit/>
          </a:bodyPr>
          <a:lstStyle>
            <a:lvl1pPr defTabSz="2122714">
              <a:defRPr b="1" sz="2800">
                <a:solidFill>
                  <a:srgbClr val="163783"/>
                </a:solidFill>
              </a:defRPr>
            </a:lvl1pPr>
          </a:lstStyle>
          <a:p>
            <a:pPr/>
            <a:r>
              <a:t> 职场模拟器原创沙盘</a:t>
            </a:r>
          </a:p>
        </p:txBody>
      </p:sp>
      <p:pic>
        <p:nvPicPr>
          <p:cNvPr id="66" name="屏幕快照 2020-03-07 20.18.22.png" descr="屏幕快照 2020-03-07 20.18.22.png"/>
          <p:cNvPicPr>
            <a:picLocks noChangeAspect="1"/>
          </p:cNvPicPr>
          <p:nvPr/>
        </p:nvPicPr>
        <p:blipFill>
          <a:blip r:embed="rId3">
            <a:extLst/>
          </a:blip>
          <a:srcRect l="19412" t="5449" r="17777" b="28074"/>
          <a:stretch>
            <a:fillRect/>
          </a:stretch>
        </p:blipFill>
        <p:spPr>
          <a:xfrm>
            <a:off x="10376856" y="12652571"/>
            <a:ext cx="546148" cy="546323"/>
          </a:xfrm>
          <a:custGeom>
            <a:avLst/>
            <a:gdLst/>
            <a:ahLst/>
            <a:cxnLst>
              <a:cxn ang="0">
                <a:pos x="wd2" y="hd2"/>
              </a:cxn>
              <a:cxn ang="5400000">
                <a:pos x="wd2" y="hd2"/>
              </a:cxn>
              <a:cxn ang="10800000">
                <a:pos x="wd2" y="hd2"/>
              </a:cxn>
              <a:cxn ang="16200000">
                <a:pos x="wd2" y="hd2"/>
              </a:cxn>
            </a:cxnLst>
            <a:rect l="0" t="0" r="r" b="b"/>
            <a:pathLst>
              <a:path w="19678" h="20595" fill="norm" stroke="1" extrusionOk="0">
                <a:moveTo>
                  <a:pt x="9832" y="0"/>
                </a:moveTo>
                <a:cubicBezTo>
                  <a:pt x="7313" y="0"/>
                  <a:pt x="4804" y="1012"/>
                  <a:pt x="2882" y="3022"/>
                </a:cubicBezTo>
                <a:cubicBezTo>
                  <a:pt x="-961" y="7043"/>
                  <a:pt x="-961" y="13559"/>
                  <a:pt x="2882" y="17579"/>
                </a:cubicBezTo>
                <a:cubicBezTo>
                  <a:pt x="6725" y="21600"/>
                  <a:pt x="12953" y="21600"/>
                  <a:pt x="16796" y="17579"/>
                </a:cubicBezTo>
                <a:cubicBezTo>
                  <a:pt x="20639" y="13559"/>
                  <a:pt x="20639" y="7043"/>
                  <a:pt x="16796" y="3022"/>
                </a:cubicBezTo>
                <a:cubicBezTo>
                  <a:pt x="14874" y="1012"/>
                  <a:pt x="12350" y="0"/>
                  <a:pt x="9832" y="0"/>
                </a:cubicBezTo>
                <a:close/>
              </a:path>
            </a:pathLst>
          </a:custGeom>
          <a:ln w="12700">
            <a:solidFill>
              <a:srgbClr val="000000"/>
            </a:solidFill>
            <a:miter lim="400000"/>
          </a:ln>
        </p:spPr>
      </p:pic>
      <p:sp>
        <p:nvSpPr>
          <p:cNvPr id="67" name="幻灯片编号"/>
          <p:cNvSpPr txBox="1"/>
          <p:nvPr>
            <p:ph type="sldNum" sz="quarter" idx="2"/>
          </p:nvPr>
        </p:nvSpPr>
        <p:spPr>
          <a:xfrm>
            <a:off x="12007571" y="9333308"/>
            <a:ext cx="363807" cy="375209"/>
          </a:xfrm>
          <a:prstGeom prst="rect">
            <a:avLst/>
          </a:prstGeom>
        </p:spPr>
        <p:txBody>
          <a:bodyPr lIns="20206" tIns="20206" rIns="20206" bIns="20206" anchor="t"/>
          <a:lstStyle>
            <a:lvl1pPr defTabSz="825499">
              <a:defRPr sz="2200">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幻灯片标题"/>
          <p:cNvSpPr txBox="1"/>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幻灯片标题</a:t>
            </a:r>
          </a:p>
        </p:txBody>
      </p:sp>
      <p:sp>
        <p:nvSpPr>
          <p:cNvPr id="3" name="正文级别 1…"/>
          <p:cNvSpPr txBox="1"/>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幻灯片项目符号文本</a:t>
            </a:r>
          </a:p>
          <a:p>
            <a:pPr lvl="1"/>
            <a:r>
              <a:t/>
            </a:r>
          </a:p>
          <a:p>
            <a:pPr lvl="2"/>
            <a:r>
              <a:t/>
            </a:r>
          </a:p>
          <a:p>
            <a:pPr lvl="3"/>
            <a:r>
              <a:t/>
            </a:r>
          </a:p>
          <a:p>
            <a:pPr lvl="4"/>
            <a:r>
              <a:t/>
            </a:r>
          </a:p>
        </p:txBody>
      </p:sp>
      <p:sp>
        <p:nvSpPr>
          <p:cNvPr id="4" name="幻灯片编号"/>
          <p:cNvSpPr txBox="1"/>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Lst>
  <p:transition xmlns:p14="http://schemas.microsoft.com/office/powerpoint/2010/main" spd="med" advClick="1"/>
  <p:txStyles>
    <p:titleStyle>
      <a:lvl1pPr marL="0" marR="0" indent="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jpeg"/><Relationship Id="rId3" Type="http://schemas.openxmlformats.org/officeDocument/2006/relationships/image" Target="../media/image4.jpeg"/><Relationship Id="rId4" Type="http://schemas.openxmlformats.org/officeDocument/2006/relationships/image" Target="../media/image5.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jpeg"/><Relationship Id="rId3" Type="http://schemas.openxmlformats.org/officeDocument/2006/relationships/image" Target="../media/image4.png"/><Relationship Id="rId4" Type="http://schemas.openxmlformats.org/officeDocument/2006/relationships/image" Target="../media/image7.jpe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jpeg"/><Relationship Id="rId3" Type="http://schemas.openxmlformats.org/officeDocument/2006/relationships/image" Target="../media/image8.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png"/><Relationship Id="rId3" Type="http://schemas.openxmlformats.org/officeDocument/2006/relationships/image" Target="../media/image10.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1.png"/><Relationship Id="rId3" Type="http://schemas.openxmlformats.org/officeDocument/2006/relationships/image" Target="../media/image2.jpeg"/><Relationship Id="rId4" Type="http://schemas.openxmlformats.org/officeDocument/2006/relationships/image" Target="../media/image12.png"/><Relationship Id="rId5"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6" name="图片 6" descr="图片 6"/>
          <p:cNvPicPr>
            <a:picLocks noChangeAspect="1"/>
          </p:cNvPicPr>
          <p:nvPr/>
        </p:nvPicPr>
        <p:blipFill>
          <a:blip r:embed="rId2">
            <a:extLst/>
          </a:blip>
          <a:stretch>
            <a:fillRect/>
          </a:stretch>
        </p:blipFill>
        <p:spPr>
          <a:xfrm>
            <a:off x="11637935" y="3402075"/>
            <a:ext cx="12904105" cy="10889160"/>
          </a:xfrm>
          <a:prstGeom prst="rect">
            <a:avLst/>
          </a:prstGeom>
          <a:ln w="12700">
            <a:miter lim="400000"/>
          </a:ln>
        </p:spPr>
      </p:pic>
      <p:sp>
        <p:nvSpPr>
          <p:cNvPr id="77" name="门店管理"/>
          <p:cNvSpPr txBox="1"/>
          <p:nvPr/>
        </p:nvSpPr>
        <p:spPr>
          <a:xfrm>
            <a:off x="976143" y="2918915"/>
            <a:ext cx="9461501" cy="2438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8400">
                <a:solidFill>
                  <a:schemeClr val="accent5">
                    <a:lumOff val="-29866"/>
                  </a:schemeClr>
                </a:solidFill>
                <a:latin typeface="DFPLiJinHeiW8-GB"/>
                <a:ea typeface="DFPLiJinHeiW8-GB"/>
                <a:cs typeface="DFPLiJinHeiW8-GB"/>
                <a:sym typeface="DFPLiJinHeiW8-GB"/>
              </a:defRPr>
            </a:lvl1pPr>
          </a:lstStyle>
          <a:p>
            <a:pPr/>
            <a:r>
              <a:t>门店管理</a:t>
            </a:r>
          </a:p>
        </p:txBody>
      </p:sp>
      <p:sp>
        <p:nvSpPr>
          <p:cNvPr id="78" name="™"/>
          <p:cNvSpPr txBox="1"/>
          <p:nvPr/>
        </p:nvSpPr>
        <p:spPr>
          <a:xfrm>
            <a:off x="10578303" y="2769768"/>
            <a:ext cx="918973" cy="105674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400">
                <a:solidFill>
                  <a:schemeClr val="accent5">
                    <a:lumOff val="-29866"/>
                  </a:schemeClr>
                </a:solidFill>
              </a:defRPr>
            </a:lvl1pPr>
          </a:lstStyle>
          <a:p>
            <a:pPr/>
            <a:r>
              <a:t>™</a:t>
            </a:r>
          </a:p>
        </p:txBody>
      </p:sp>
      <p:sp>
        <p:nvSpPr>
          <p:cNvPr id="79" name="新消费时代营销服务管理人员…"/>
          <p:cNvSpPr/>
          <p:nvPr/>
        </p:nvSpPr>
        <p:spPr>
          <a:xfrm>
            <a:off x="896720" y="5504234"/>
            <a:ext cx="10839586" cy="1270001"/>
          </a:xfrm>
          <a:prstGeom prst="rect">
            <a:avLst/>
          </a:prstGeom>
          <a:solidFill>
            <a:srgbClr val="ED220D"/>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r>
              <a:t>新消费时代营销服务管理人员</a:t>
            </a:r>
          </a:p>
          <a:p>
            <a:pPr defTabSz="825500">
              <a:defRPr sz="3200">
                <a:solidFill>
                  <a:srgbClr val="FFFFFF"/>
                </a:solidFill>
                <a:latin typeface="Helvetica Neue Medium"/>
                <a:ea typeface="Helvetica Neue Medium"/>
                <a:cs typeface="Helvetica Neue Medium"/>
                <a:sym typeface="Helvetica Neue Medium"/>
              </a:defRPr>
            </a:pPr>
            <a:r>
              <a:t>素质提升模拟推演沙盘课程</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4" presetID="2" grpId="1" fill="hold">
                                  <p:stCondLst>
                                    <p:cond delay="0"/>
                                  </p:stCondLst>
                                  <p:iterate type="el" backwards="0">
                                    <p:tmAbs val="0"/>
                                  </p:iterate>
                                  <p:childTnLst>
                                    <p:set>
                                      <p:cBhvr>
                                        <p:cTn id="6" fill="hold"/>
                                        <p:tgtEl>
                                          <p:spTgt spid="76"/>
                                        </p:tgtEl>
                                        <p:attrNameLst>
                                          <p:attrName>style.visibility</p:attrName>
                                        </p:attrNameLst>
                                      </p:cBhvr>
                                      <p:to>
                                        <p:strVal val="visible"/>
                                      </p:to>
                                    </p:set>
                                    <p:anim calcmode="lin" valueType="num">
                                      <p:cBhvr>
                                        <p:cTn id="7" dur="700" fill="hold"/>
                                        <p:tgtEl>
                                          <p:spTgt spid="76"/>
                                        </p:tgtEl>
                                        <p:attrNameLst>
                                          <p:attrName>ppt_x</p:attrName>
                                        </p:attrNameLst>
                                      </p:cBhvr>
                                      <p:tavLst>
                                        <p:tav tm="0">
                                          <p:val>
                                            <p:strVal val="#ppt_x"/>
                                          </p:val>
                                        </p:tav>
                                        <p:tav tm="100000">
                                          <p:val>
                                            <p:strVal val="#ppt_x"/>
                                          </p:val>
                                        </p:tav>
                                      </p:tavLst>
                                    </p:anim>
                                    <p:anim calcmode="lin" valueType="num">
                                      <p:cBhvr>
                                        <p:cTn id="8" dur="70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6" grpId="1"/>
    </p:bldLst>
  </p:timing>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1" name="课程大纲"/>
          <p:cNvSpPr txBox="1"/>
          <p:nvPr/>
        </p:nvSpPr>
        <p:spPr>
          <a:xfrm>
            <a:off x="3973341" y="91180"/>
            <a:ext cx="1638301" cy="1168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500">
              <a:defRPr b="1" sz="6000">
                <a:solidFill>
                  <a:schemeClr val="accent1">
                    <a:hueOff val="114395"/>
                    <a:lumOff val="-24975"/>
                  </a:schemeClr>
                </a:solidFill>
              </a:defRPr>
            </a:lvl1pPr>
          </a:lstStyle>
          <a:p>
            <a:pPr/>
            <a:r>
              <a:t>目录</a:t>
            </a:r>
          </a:p>
        </p:txBody>
      </p:sp>
      <p:sp>
        <p:nvSpPr>
          <p:cNvPr id="82" name="第一部分：针对企业生命周期的认知"/>
          <p:cNvSpPr txBox="1"/>
          <p:nvPr/>
        </p:nvSpPr>
        <p:spPr>
          <a:xfrm>
            <a:off x="8705850" y="3455084"/>
            <a:ext cx="6972300" cy="1168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825500">
              <a:defRPr b="1" sz="6000">
                <a:solidFill>
                  <a:schemeClr val="accent1">
                    <a:hueOff val="114395"/>
                    <a:lumOff val="-24975"/>
                  </a:schemeClr>
                </a:solidFill>
              </a:defRPr>
            </a:lvl1pPr>
          </a:lstStyle>
          <a:p>
            <a:pPr/>
            <a:r>
              <a:t>第一部分：开发背景</a:t>
            </a:r>
          </a:p>
        </p:txBody>
      </p:sp>
      <p:sp>
        <p:nvSpPr>
          <p:cNvPr id="83" name="第二部分：《企业生命周期》沙盘演练"/>
          <p:cNvSpPr txBox="1"/>
          <p:nvPr/>
        </p:nvSpPr>
        <p:spPr>
          <a:xfrm>
            <a:off x="8705850" y="5334228"/>
            <a:ext cx="6972300" cy="1168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825500">
              <a:defRPr b="1" sz="6000">
                <a:solidFill>
                  <a:schemeClr val="accent1">
                    <a:hueOff val="114395"/>
                    <a:lumOff val="-24975"/>
                  </a:schemeClr>
                </a:solidFill>
              </a:defRPr>
            </a:lvl1pPr>
          </a:lstStyle>
          <a:p>
            <a:pPr/>
            <a:r>
              <a:t>第二部分：内容概况</a:t>
            </a:r>
          </a:p>
        </p:txBody>
      </p:sp>
      <p:sp>
        <p:nvSpPr>
          <p:cNvPr id="84" name="第三部分：复盘讨论：“我现在多大年龄”"/>
          <p:cNvSpPr txBox="1"/>
          <p:nvPr/>
        </p:nvSpPr>
        <p:spPr>
          <a:xfrm>
            <a:off x="8705850" y="7213372"/>
            <a:ext cx="6972300" cy="1168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825500">
              <a:defRPr b="1" sz="6000">
                <a:solidFill>
                  <a:schemeClr val="accent1">
                    <a:hueOff val="114395"/>
                    <a:lumOff val="-24975"/>
                  </a:schemeClr>
                </a:solidFill>
              </a:defRPr>
            </a:lvl1pPr>
          </a:lstStyle>
          <a:p>
            <a:pPr/>
            <a:r>
              <a:t>第三部分：产品亮点</a:t>
            </a:r>
          </a:p>
        </p:txBody>
      </p:sp>
      <p:sp>
        <p:nvSpPr>
          <p:cNvPr id="85" name="第四部分：企业的免疫力和抵抗力"/>
          <p:cNvSpPr txBox="1"/>
          <p:nvPr/>
        </p:nvSpPr>
        <p:spPr>
          <a:xfrm>
            <a:off x="8705850" y="9092515"/>
            <a:ext cx="6972300" cy="1168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825500">
              <a:defRPr b="1" sz="6000">
                <a:solidFill>
                  <a:schemeClr val="accent1">
                    <a:hueOff val="114395"/>
                    <a:lumOff val="-24975"/>
                  </a:schemeClr>
                </a:solidFill>
              </a:defRPr>
            </a:lvl1pPr>
          </a:lstStyle>
          <a:p>
            <a:pPr/>
            <a:r>
              <a:t>第四部分：交付现场</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7" name="连按此项以编辑"/>
          <p:cNvSpPr txBox="1"/>
          <p:nvPr>
            <p:ph type="body" sz="quarter" idx="1"/>
          </p:nvPr>
        </p:nvSpPr>
        <p:spPr>
          <a:prstGeom prst="rect">
            <a:avLst/>
          </a:prstGeom>
        </p:spPr>
        <p:txBody>
          <a:bodyPr/>
          <a:lstStyle/>
          <a:p>
            <a:pPr/>
          </a:p>
        </p:txBody>
      </p:sp>
      <p:sp>
        <p:nvSpPr>
          <p:cNvPr id="88" name="矩形"/>
          <p:cNvSpPr/>
          <p:nvPr/>
        </p:nvSpPr>
        <p:spPr>
          <a:xfrm>
            <a:off x="-1" y="4811979"/>
            <a:ext cx="24384004" cy="4092042"/>
          </a:xfrm>
          <a:prstGeom prst="rect">
            <a:avLst/>
          </a:prstGeom>
          <a:solidFill>
            <a:schemeClr val="accent1">
              <a:hueOff val="114395"/>
              <a:lumOff val="-24975"/>
            </a:schemeClr>
          </a:solidFill>
          <a:ln w="12700">
            <a:miter lim="400000"/>
          </a:ln>
        </p:spPr>
        <p:txBody>
          <a:bodyPr lIns="0" tIns="0" rIns="0" bIns="0" anchor="ct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9" name="第一部分：企业有生命"/>
          <p:cNvSpPr txBox="1"/>
          <p:nvPr/>
        </p:nvSpPr>
        <p:spPr>
          <a:xfrm>
            <a:off x="6248400" y="5892799"/>
            <a:ext cx="11887201" cy="1930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500">
              <a:defRPr b="1" sz="10300">
                <a:solidFill>
                  <a:srgbClr val="FFFFFF"/>
                </a:solidFill>
              </a:defRPr>
            </a:lvl1pPr>
          </a:lstStyle>
          <a:p>
            <a:pPr/>
            <a:r>
              <a:t>第一部分：开发背景</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1" name="课程目录"/>
          <p:cNvSpPr txBox="1"/>
          <p:nvPr/>
        </p:nvSpPr>
        <p:spPr>
          <a:xfrm>
            <a:off x="2830341" y="-48520"/>
            <a:ext cx="3924301" cy="144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500">
              <a:defRPr b="1" sz="7500">
                <a:solidFill>
                  <a:schemeClr val="accent1">
                    <a:hueOff val="114395"/>
                    <a:lumOff val="-24975"/>
                  </a:schemeClr>
                </a:solidFill>
              </a:defRPr>
            </a:lvl1pPr>
          </a:lstStyle>
          <a:p>
            <a:pPr/>
            <a:r>
              <a:t>课程目录</a:t>
            </a:r>
          </a:p>
        </p:txBody>
      </p:sp>
      <p:sp>
        <p:nvSpPr>
          <p:cNvPr id="92" name="课程研发背景：新消费时代营销与服务管理"/>
          <p:cNvSpPr txBox="1"/>
          <p:nvPr/>
        </p:nvSpPr>
        <p:spPr>
          <a:xfrm>
            <a:off x="3086099" y="1955342"/>
            <a:ext cx="18211801" cy="144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500">
              <a:defRPr b="1" sz="7500">
                <a:solidFill>
                  <a:schemeClr val="accent1">
                    <a:hueOff val="114395"/>
                    <a:lumOff val="-24975"/>
                  </a:schemeClr>
                </a:solidFill>
              </a:defRPr>
            </a:lvl1pPr>
          </a:lstStyle>
          <a:p>
            <a:pPr/>
            <a:r>
              <a:t>课程研发背景：新消费时代营销与服务管理</a:t>
            </a:r>
          </a:p>
        </p:txBody>
      </p:sp>
      <p:sp>
        <p:nvSpPr>
          <p:cNvPr id="93" name="服务消费正在成为中国消费市场的核心驱动力。未来服务经济将更加注重激发消费者的需求，而不仅仅是满足现有需求。这要求企业通过创新服务模式和提升服务质量来吸引和留住客户。…"/>
          <p:cNvSpPr txBox="1"/>
          <p:nvPr/>
        </p:nvSpPr>
        <p:spPr>
          <a:xfrm>
            <a:off x="2073552" y="4213808"/>
            <a:ext cx="20236896" cy="810260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indent="1259999" algn="just" defTabSz="457200">
              <a:defRPr sz="5000">
                <a:solidFill>
                  <a:schemeClr val="accent1">
                    <a:hueOff val="114395"/>
                    <a:lumOff val="-24975"/>
                  </a:schemeClr>
                </a:solidFill>
                <a:latin typeface="PingFang SC Regular"/>
                <a:ea typeface="PingFang SC Regular"/>
                <a:cs typeface="PingFang SC Regular"/>
                <a:sym typeface="PingFang SC Regular"/>
              </a:defRPr>
            </a:pPr>
            <a:r>
              <a:t>服务消费正在成为中国消费市场的核心驱动力。未来服务经济将更加注重激发消费者的需求，而不仅仅是满足现有需求。这要求企业通过创新服务模式和提升服务质量来吸引和留住客户‌。</a:t>
            </a:r>
          </a:p>
          <a:p>
            <a:pPr indent="1259999" algn="just" defTabSz="457200">
              <a:defRPr sz="5000">
                <a:solidFill>
                  <a:schemeClr val="accent1">
                    <a:hueOff val="114395"/>
                    <a:lumOff val="-24975"/>
                  </a:schemeClr>
                </a:solidFill>
                <a:latin typeface="PingFang SC Regular"/>
                <a:ea typeface="PingFang SC Regular"/>
                <a:cs typeface="PingFang SC Regular"/>
                <a:sym typeface="PingFang SC Regular"/>
              </a:defRPr>
            </a:pPr>
            <a:r>
              <a:t>我国服务型消费呈现较快增长态势，未来仍有巨大增长潜力和升级空间。人口老龄化、数字经济发展等因素推动服务型消费的增长。通过结构性改革和数字消费的牵引，可以释放更多的服务型消费潜力‌。</a:t>
            </a:r>
          </a:p>
          <a:p>
            <a:pPr indent="1259999" algn="just" defTabSz="457200">
              <a:defRPr sz="5000">
                <a:solidFill>
                  <a:schemeClr val="accent1">
                    <a:hueOff val="114395"/>
                    <a:lumOff val="-24975"/>
                  </a:schemeClr>
                </a:solidFill>
                <a:latin typeface="PingFang SC Regular"/>
                <a:ea typeface="PingFang SC Regular"/>
                <a:cs typeface="PingFang SC Regular"/>
                <a:sym typeface="PingFang SC Regular"/>
              </a:defRPr>
            </a:pPr>
            <a:r>
              <a:t>消费者在购物决策上变得更加理性，注重性价比和实用性。精神消费成为新趋势，品牌需要通过提供高品质且耐用的商品和氛围感好的服务来满足消费者的内心舒适度</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5" name="image.png" descr="image.png"/>
          <p:cNvPicPr>
            <a:picLocks noChangeAspect="1"/>
          </p:cNvPicPr>
          <p:nvPr/>
        </p:nvPicPr>
        <p:blipFill>
          <a:blip r:embed="rId2">
            <a:extLst/>
          </a:blip>
          <a:srcRect l="4921" t="10649" r="0" b="17970"/>
          <a:stretch>
            <a:fillRect/>
          </a:stretch>
        </p:blipFill>
        <p:spPr>
          <a:xfrm>
            <a:off x="401579" y="4487065"/>
            <a:ext cx="12859827" cy="8343901"/>
          </a:xfrm>
          <a:custGeom>
            <a:avLst/>
            <a:gdLst/>
            <a:ahLst/>
            <a:cxnLst>
              <a:cxn ang="0">
                <a:pos x="wd2" y="hd2"/>
              </a:cxn>
              <a:cxn ang="5400000">
                <a:pos x="wd2" y="hd2"/>
              </a:cxn>
              <a:cxn ang="10800000">
                <a:pos x="wd2" y="hd2"/>
              </a:cxn>
              <a:cxn ang="16200000">
                <a:pos x="wd2" y="hd2"/>
              </a:cxn>
            </a:cxnLst>
            <a:rect l="0" t="0" r="r" b="b"/>
            <a:pathLst>
              <a:path w="21585" h="21600" fill="norm" stroke="1" extrusionOk="0">
                <a:moveTo>
                  <a:pt x="21340" y="0"/>
                </a:moveTo>
                <a:lnTo>
                  <a:pt x="21340" y="11908"/>
                </a:lnTo>
                <a:lnTo>
                  <a:pt x="21340" y="21600"/>
                </a:lnTo>
                <a:lnTo>
                  <a:pt x="21585" y="21600"/>
                </a:lnTo>
                <a:lnTo>
                  <a:pt x="21585" y="11908"/>
                </a:lnTo>
                <a:lnTo>
                  <a:pt x="21585" y="0"/>
                </a:lnTo>
                <a:lnTo>
                  <a:pt x="21340" y="0"/>
                </a:lnTo>
                <a:close/>
                <a:moveTo>
                  <a:pt x="8814" y="787"/>
                </a:moveTo>
                <a:cubicBezTo>
                  <a:pt x="8363" y="787"/>
                  <a:pt x="7317" y="952"/>
                  <a:pt x="6654" y="1127"/>
                </a:cubicBezTo>
                <a:cubicBezTo>
                  <a:pt x="4705" y="1643"/>
                  <a:pt x="2966" y="2865"/>
                  <a:pt x="2009" y="4392"/>
                </a:cubicBezTo>
                <a:lnTo>
                  <a:pt x="1776" y="4763"/>
                </a:lnTo>
                <a:lnTo>
                  <a:pt x="1824" y="5741"/>
                </a:lnTo>
                <a:cubicBezTo>
                  <a:pt x="1851" y="6283"/>
                  <a:pt x="1854" y="6748"/>
                  <a:pt x="1831" y="6784"/>
                </a:cubicBezTo>
                <a:cubicBezTo>
                  <a:pt x="1807" y="6820"/>
                  <a:pt x="1567" y="6784"/>
                  <a:pt x="1290" y="6704"/>
                </a:cubicBezTo>
                <a:lnTo>
                  <a:pt x="792" y="6559"/>
                </a:lnTo>
                <a:lnTo>
                  <a:pt x="628" y="6907"/>
                </a:lnTo>
                <a:cubicBezTo>
                  <a:pt x="407" y="7373"/>
                  <a:pt x="184" y="8072"/>
                  <a:pt x="82" y="8615"/>
                </a:cubicBezTo>
                <a:cubicBezTo>
                  <a:pt x="-10" y="9103"/>
                  <a:pt x="-15" y="9366"/>
                  <a:pt x="19" y="12022"/>
                </a:cubicBezTo>
                <a:cubicBezTo>
                  <a:pt x="40" y="13736"/>
                  <a:pt x="49" y="13868"/>
                  <a:pt x="169" y="14390"/>
                </a:cubicBezTo>
                <a:cubicBezTo>
                  <a:pt x="536" y="15979"/>
                  <a:pt x="1535" y="17619"/>
                  <a:pt x="2579" y="18343"/>
                </a:cubicBezTo>
                <a:cubicBezTo>
                  <a:pt x="2689" y="18419"/>
                  <a:pt x="2811" y="18453"/>
                  <a:pt x="2863" y="18423"/>
                </a:cubicBezTo>
                <a:cubicBezTo>
                  <a:pt x="2914" y="18394"/>
                  <a:pt x="3399" y="17827"/>
                  <a:pt x="3941" y="17163"/>
                </a:cubicBezTo>
                <a:cubicBezTo>
                  <a:pt x="6152" y="14455"/>
                  <a:pt x="8177" y="11964"/>
                  <a:pt x="8220" y="11901"/>
                </a:cubicBezTo>
                <a:cubicBezTo>
                  <a:pt x="8248" y="11861"/>
                  <a:pt x="8242" y="11768"/>
                  <a:pt x="8206" y="11663"/>
                </a:cubicBezTo>
                <a:cubicBezTo>
                  <a:pt x="8166" y="11548"/>
                  <a:pt x="8151" y="11190"/>
                  <a:pt x="8161" y="10584"/>
                </a:cubicBezTo>
                <a:lnTo>
                  <a:pt x="8175" y="9676"/>
                </a:lnTo>
                <a:lnTo>
                  <a:pt x="8297" y="9686"/>
                </a:lnTo>
                <a:cubicBezTo>
                  <a:pt x="8365" y="9692"/>
                  <a:pt x="8554" y="9721"/>
                  <a:pt x="8719" y="9752"/>
                </a:cubicBezTo>
                <a:lnTo>
                  <a:pt x="9020" y="9809"/>
                </a:lnTo>
                <a:lnTo>
                  <a:pt x="9049" y="9175"/>
                </a:lnTo>
                <a:cubicBezTo>
                  <a:pt x="9115" y="7768"/>
                  <a:pt x="9144" y="3533"/>
                  <a:pt x="9088" y="3479"/>
                </a:cubicBezTo>
                <a:cubicBezTo>
                  <a:pt x="9050" y="3443"/>
                  <a:pt x="9033" y="3005"/>
                  <a:pt x="9033" y="2106"/>
                </a:cubicBezTo>
                <a:lnTo>
                  <a:pt x="9033" y="787"/>
                </a:lnTo>
                <a:lnTo>
                  <a:pt x="8814" y="787"/>
                </a:lnTo>
                <a:close/>
                <a:moveTo>
                  <a:pt x="11885" y="2338"/>
                </a:moveTo>
                <a:lnTo>
                  <a:pt x="11856" y="2602"/>
                </a:lnTo>
                <a:cubicBezTo>
                  <a:pt x="11841" y="2748"/>
                  <a:pt x="11828" y="3362"/>
                  <a:pt x="11828" y="3968"/>
                </a:cubicBezTo>
                <a:cubicBezTo>
                  <a:pt x="11827" y="4613"/>
                  <a:pt x="11806" y="5101"/>
                  <a:pt x="11777" y="5146"/>
                </a:cubicBezTo>
                <a:cubicBezTo>
                  <a:pt x="11743" y="5199"/>
                  <a:pt x="11743" y="5708"/>
                  <a:pt x="11776" y="6730"/>
                </a:cubicBezTo>
                <a:cubicBezTo>
                  <a:pt x="11804" y="7560"/>
                  <a:pt x="11826" y="8396"/>
                  <a:pt x="11826" y="8588"/>
                </a:cubicBezTo>
                <a:lnTo>
                  <a:pt x="11827" y="8937"/>
                </a:lnTo>
                <a:lnTo>
                  <a:pt x="9398" y="11987"/>
                </a:lnTo>
                <a:lnTo>
                  <a:pt x="6969" y="15036"/>
                </a:lnTo>
                <a:lnTo>
                  <a:pt x="7003" y="16600"/>
                </a:lnTo>
                <a:cubicBezTo>
                  <a:pt x="7028" y="17746"/>
                  <a:pt x="7021" y="18178"/>
                  <a:pt x="6980" y="18218"/>
                </a:cubicBezTo>
                <a:cubicBezTo>
                  <a:pt x="6857" y="18335"/>
                  <a:pt x="6938" y="18478"/>
                  <a:pt x="7255" y="18701"/>
                </a:cubicBezTo>
                <a:cubicBezTo>
                  <a:pt x="8318" y="19451"/>
                  <a:pt x="9777" y="20012"/>
                  <a:pt x="11018" y="20148"/>
                </a:cubicBezTo>
                <a:cubicBezTo>
                  <a:pt x="13909" y="20466"/>
                  <a:pt x="16379" y="19672"/>
                  <a:pt x="18177" y="17846"/>
                </a:cubicBezTo>
                <a:cubicBezTo>
                  <a:pt x="19413" y="16591"/>
                  <a:pt x="20170" y="14787"/>
                  <a:pt x="20175" y="13084"/>
                </a:cubicBezTo>
                <a:cubicBezTo>
                  <a:pt x="20176" y="12791"/>
                  <a:pt x="20178" y="12159"/>
                  <a:pt x="20181" y="11680"/>
                </a:cubicBezTo>
                <a:cubicBezTo>
                  <a:pt x="20194" y="8824"/>
                  <a:pt x="20194" y="8814"/>
                  <a:pt x="20030" y="8196"/>
                </a:cubicBezTo>
                <a:cubicBezTo>
                  <a:pt x="19750" y="7137"/>
                  <a:pt x="19322" y="6287"/>
                  <a:pt x="18659" y="5473"/>
                </a:cubicBezTo>
                <a:cubicBezTo>
                  <a:pt x="17212" y="3696"/>
                  <a:pt x="14985" y="2566"/>
                  <a:pt x="12579" y="2389"/>
                </a:cubicBezTo>
                <a:lnTo>
                  <a:pt x="11885" y="2338"/>
                </a:lnTo>
                <a:close/>
              </a:path>
            </a:pathLst>
          </a:custGeom>
          <a:ln w="12700">
            <a:miter lim="400000"/>
          </a:ln>
        </p:spPr>
      </p:pic>
      <p:sp>
        <p:nvSpPr>
          <p:cNvPr id="96" name="成人学习的规律"/>
          <p:cNvSpPr txBox="1"/>
          <p:nvPr/>
        </p:nvSpPr>
        <p:spPr>
          <a:xfrm>
            <a:off x="13339173" y="3304601"/>
            <a:ext cx="4687120" cy="844537"/>
          </a:xfrm>
          <a:prstGeom prst="rect">
            <a:avLst/>
          </a:prstGeom>
          <a:solidFill>
            <a:schemeClr val="accent1">
              <a:hueOff val="114395"/>
              <a:lumOff val="-24975"/>
            </a:schemeClr>
          </a:solidFill>
          <a:ln w="12700">
            <a:miter lim="400000"/>
          </a:ln>
          <a:extLst>
            <a:ext uri="{C572A759-6A51-4108-AA02-DFA0A04FC94B}">
              <ma14:wrappingTextBoxFlag xmlns:ma14="http://schemas.microsoft.com/office/mac/drawingml/2011/main" val="1"/>
            </a:ext>
          </a:extLst>
        </p:spPr>
        <p:txBody>
          <a:bodyPr lIns="92067" tIns="92067" rIns="92067" bIns="92067" anchor="ctr">
            <a:spAutoFit/>
          </a:bodyPr>
          <a:lstStyle>
            <a:lvl1pPr defTabSz="1828800">
              <a:defRPr sz="4000">
                <a:solidFill>
                  <a:srgbClr val="FFFFFF"/>
                </a:solidFill>
                <a:latin typeface="Microsoft YaHei"/>
                <a:ea typeface="Microsoft YaHei"/>
                <a:cs typeface="Microsoft YaHei"/>
                <a:sym typeface="Microsoft YaHei"/>
              </a:defRPr>
            </a:lvl1pPr>
          </a:lstStyle>
          <a:p>
            <a:pPr/>
            <a:r>
              <a:t>成人学习的规律　</a:t>
            </a:r>
          </a:p>
        </p:txBody>
      </p:sp>
      <p:sp>
        <p:nvSpPr>
          <p:cNvPr id="97" name="向他人学习…"/>
          <p:cNvSpPr txBox="1"/>
          <p:nvPr/>
        </p:nvSpPr>
        <p:spPr>
          <a:xfrm rot="20741371">
            <a:off x="2514814" y="5276063"/>
            <a:ext cx="3089276" cy="1320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defTabSz="1828800">
              <a:defRPr sz="4000">
                <a:solidFill>
                  <a:srgbClr val="FFFFFF"/>
                </a:solidFill>
                <a:effectLst>
                  <a:outerShdw sx="100000" sy="100000" kx="0" ky="0" algn="b" rotWithShape="0" blurRad="12700" dist="25400" dir="2700000">
                    <a:srgbClr val="DDDDDD"/>
                  </a:outerShdw>
                </a:effectLst>
                <a:latin typeface="Microsoft YaHei"/>
                <a:ea typeface="Microsoft YaHei"/>
                <a:cs typeface="Microsoft YaHei"/>
                <a:sym typeface="Microsoft YaHei"/>
              </a:defRPr>
            </a:pPr>
            <a:r>
              <a:t>向他人学习</a:t>
            </a:r>
          </a:p>
          <a:p>
            <a:pPr defTabSz="1828800">
              <a:defRPr sz="4000">
                <a:solidFill>
                  <a:srgbClr val="FFFFFF"/>
                </a:solidFill>
                <a:effectLst>
                  <a:outerShdw sx="100000" sy="100000" kx="0" ky="0" algn="b" rotWithShape="0" blurRad="12700" dist="25400" dir="2700000">
                    <a:srgbClr val="DDDDDD"/>
                  </a:outerShdw>
                </a:effectLst>
                <a:latin typeface="Microsoft YaHei"/>
                <a:ea typeface="Microsoft YaHei"/>
                <a:cs typeface="Microsoft YaHei"/>
                <a:sym typeface="Microsoft YaHei"/>
              </a:defRPr>
            </a:pPr>
            <a:r>
              <a:t>1</a:t>
            </a:r>
            <a:r>
              <a:t>0%</a:t>
            </a:r>
          </a:p>
        </p:txBody>
      </p:sp>
      <p:sp>
        <p:nvSpPr>
          <p:cNvPr id="98" name="尝试和犯错误…"/>
          <p:cNvSpPr txBox="1"/>
          <p:nvPr/>
        </p:nvSpPr>
        <p:spPr>
          <a:xfrm>
            <a:off x="7112358" y="7887489"/>
            <a:ext cx="4918076" cy="1879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defTabSz="1828800">
              <a:defRPr sz="5600">
                <a:solidFill>
                  <a:srgbClr val="FFFFFF"/>
                </a:solidFill>
                <a:effectLst>
                  <a:outerShdw sx="100000" sy="100000" kx="0" ky="0" algn="b" rotWithShape="0" blurRad="12700" dist="25400" dir="2700000">
                    <a:srgbClr val="DDDDDD"/>
                  </a:outerShdw>
                </a:effectLst>
                <a:latin typeface="Microsoft YaHei"/>
                <a:ea typeface="Microsoft YaHei"/>
                <a:cs typeface="Microsoft YaHei"/>
                <a:sym typeface="Microsoft YaHei"/>
              </a:defRPr>
            </a:pPr>
            <a:r>
              <a:t>尝试和犯错误</a:t>
            </a:r>
          </a:p>
          <a:p>
            <a:pPr defTabSz="1828800">
              <a:defRPr sz="5600">
                <a:solidFill>
                  <a:srgbClr val="FFFFFF"/>
                </a:solidFill>
                <a:effectLst>
                  <a:outerShdw sx="100000" sy="100000" kx="0" ky="0" algn="b" rotWithShape="0" blurRad="12700" dist="25400" dir="2700000">
                    <a:srgbClr val="DDDDDD"/>
                  </a:outerShdw>
                </a:effectLst>
                <a:latin typeface="Microsoft YaHei"/>
                <a:ea typeface="Microsoft YaHei"/>
                <a:cs typeface="Microsoft YaHei"/>
                <a:sym typeface="Microsoft YaHei"/>
              </a:defRPr>
            </a:pPr>
            <a:r>
              <a:t>7</a:t>
            </a:r>
            <a:r>
              <a:t>0%</a:t>
            </a:r>
          </a:p>
        </p:txBody>
      </p:sp>
      <p:sp>
        <p:nvSpPr>
          <p:cNvPr id="99" name="课程、练习…"/>
          <p:cNvSpPr txBox="1"/>
          <p:nvPr/>
        </p:nvSpPr>
        <p:spPr>
          <a:xfrm>
            <a:off x="155933" y="7998614"/>
            <a:ext cx="3089276" cy="1320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defTabSz="1828800">
              <a:defRPr sz="4000">
                <a:solidFill>
                  <a:srgbClr val="FFFFFF"/>
                </a:solidFill>
                <a:effectLst>
                  <a:outerShdw sx="100000" sy="100000" kx="0" ky="0" algn="b" rotWithShape="0" blurRad="12700" dist="25400" dir="2700000">
                    <a:srgbClr val="DDDDDD"/>
                  </a:outerShdw>
                </a:effectLst>
                <a:latin typeface="Microsoft YaHei"/>
                <a:ea typeface="Microsoft YaHei"/>
                <a:cs typeface="Microsoft YaHei"/>
                <a:sym typeface="Microsoft YaHei"/>
              </a:defRPr>
            </a:pPr>
            <a:r>
              <a:t>课程、练习</a:t>
            </a:r>
          </a:p>
          <a:p>
            <a:pPr defTabSz="1828800">
              <a:defRPr sz="4000">
                <a:solidFill>
                  <a:srgbClr val="FFFFFF"/>
                </a:solidFill>
                <a:effectLst>
                  <a:outerShdw sx="100000" sy="100000" kx="0" ky="0" algn="b" rotWithShape="0" blurRad="12700" dist="25400" dir="2700000">
                    <a:srgbClr val="DDDDDD"/>
                  </a:outerShdw>
                </a:effectLst>
                <a:latin typeface="Microsoft YaHei"/>
                <a:ea typeface="Microsoft YaHei"/>
                <a:cs typeface="Microsoft YaHei"/>
                <a:sym typeface="Microsoft YaHei"/>
              </a:defRPr>
            </a:pPr>
            <a:r>
              <a:t>20%</a:t>
            </a:r>
          </a:p>
        </p:txBody>
      </p:sp>
      <p:sp>
        <p:nvSpPr>
          <p:cNvPr id="100" name="尝试和犯错中学习：中国人有句俗话：“不撞南墙不回头”，在组织的实际发展中，我们需要强有力的执行者，也同时需要紧跟时代的变革者。沙盘模拟的过程，提供了低成本犯错的机会，让学员冲尝试和犯错中学习，又不会影响积极性和主动性。…"/>
          <p:cNvSpPr txBox="1"/>
          <p:nvPr/>
        </p:nvSpPr>
        <p:spPr>
          <a:xfrm>
            <a:off x="13187960" y="4550077"/>
            <a:ext cx="10456600" cy="736778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396874" indent="-396874" algn="l" defTabSz="825500">
              <a:spcBef>
                <a:spcPts val="2900"/>
              </a:spcBef>
              <a:buSzPct val="125000"/>
              <a:buChar char="•"/>
              <a:defRPr b="1" sz="3000">
                <a:solidFill>
                  <a:schemeClr val="accent1">
                    <a:hueOff val="114395"/>
                    <a:lumOff val="-24975"/>
                  </a:schemeClr>
                </a:solidFill>
              </a:defRPr>
            </a:pPr>
            <a:r>
              <a:t>尝试和犯错中学习：中国人有句俗话：“不撞南墙不回头”，在组织的实际发展中，我们需要强有力的执行者，也同时需要紧跟时代的变革者。</a:t>
            </a:r>
            <a:r>
              <a:rPr u="sng"/>
              <a:t>沙盘模拟的过程，提供了低成本犯错的机会，让学员冲尝试和犯错中学习，又不会影响积极性和主动性。</a:t>
            </a:r>
            <a:endParaRPr u="sng"/>
          </a:p>
          <a:p>
            <a:pPr marL="396874" indent="-396874" algn="l" defTabSz="825500">
              <a:spcBef>
                <a:spcPts val="2900"/>
              </a:spcBef>
              <a:buSzPct val="125000"/>
              <a:buChar char="•"/>
              <a:defRPr b="1" sz="3000">
                <a:solidFill>
                  <a:schemeClr val="accent1">
                    <a:hueOff val="114395"/>
                    <a:lumOff val="-24975"/>
                  </a:schemeClr>
                </a:solidFill>
              </a:defRPr>
            </a:pPr>
            <a:r>
              <a:t>课程和联系中学习：在沙盘模拟中，50%的时间用来体验，50%的时间用来授课和成果输出联系。</a:t>
            </a:r>
            <a:r>
              <a:rPr u="sng"/>
              <a:t>保证了课堂的经凑性，也提升了学员的主动学习动力和对接工作的链接性。</a:t>
            </a:r>
            <a:endParaRPr u="sng"/>
          </a:p>
          <a:p>
            <a:pPr marL="396874" indent="-396874" algn="l" defTabSz="825500">
              <a:spcBef>
                <a:spcPts val="2900"/>
              </a:spcBef>
              <a:buSzPct val="125000"/>
              <a:buChar char="•"/>
              <a:defRPr b="1" sz="3000">
                <a:solidFill>
                  <a:schemeClr val="accent1">
                    <a:hueOff val="114395"/>
                    <a:lumOff val="-24975"/>
                  </a:schemeClr>
                </a:solidFill>
              </a:defRPr>
            </a:pPr>
            <a:r>
              <a:t>向他人学习：在沙盘模拟培训中，每一位参与者都有充足的时间可以将自己的经验表达出来，并用于场景模拟，以验证其合理性，同时，</a:t>
            </a:r>
            <a:r>
              <a:rPr u="sng"/>
              <a:t>参与者之间的经验交流又促进了组织内部的知识传递。</a:t>
            </a:r>
          </a:p>
        </p:txBody>
      </p:sp>
      <p:sp>
        <p:nvSpPr>
          <p:cNvPr id="101" name="何为幸福力"/>
          <p:cNvSpPr txBox="1"/>
          <p:nvPr/>
        </p:nvSpPr>
        <p:spPr>
          <a:xfrm>
            <a:off x="2181475" y="-10421"/>
            <a:ext cx="5113235" cy="1371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825500">
              <a:defRPr b="1" sz="7200">
                <a:solidFill>
                  <a:srgbClr val="1E4C7C"/>
                </a:solidFill>
              </a:defRPr>
            </a:lvl1pPr>
          </a:lstStyle>
          <a:p>
            <a:pPr/>
            <a:r>
              <a:t>沙盘产品</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3" name="连按此项以编辑"/>
          <p:cNvSpPr txBox="1"/>
          <p:nvPr>
            <p:ph type="body" sz="quarter" idx="1"/>
          </p:nvPr>
        </p:nvSpPr>
        <p:spPr>
          <a:prstGeom prst="rect">
            <a:avLst/>
          </a:prstGeom>
        </p:spPr>
        <p:txBody>
          <a:bodyPr/>
          <a:lstStyle/>
          <a:p>
            <a:pPr/>
          </a:p>
        </p:txBody>
      </p:sp>
      <p:sp>
        <p:nvSpPr>
          <p:cNvPr id="104" name="矩形"/>
          <p:cNvSpPr/>
          <p:nvPr/>
        </p:nvSpPr>
        <p:spPr>
          <a:xfrm>
            <a:off x="-1" y="4811979"/>
            <a:ext cx="24384004" cy="4092042"/>
          </a:xfrm>
          <a:prstGeom prst="rect">
            <a:avLst/>
          </a:prstGeom>
          <a:solidFill>
            <a:schemeClr val="accent1">
              <a:hueOff val="114395"/>
              <a:lumOff val="-24975"/>
            </a:schemeClr>
          </a:solidFill>
          <a:ln w="12700">
            <a:miter lim="400000"/>
          </a:ln>
        </p:spPr>
        <p:txBody>
          <a:bodyPr lIns="0" tIns="0" rIns="0" bIns="0" anchor="ct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05" name="第一部分：企业有生命"/>
          <p:cNvSpPr txBox="1"/>
          <p:nvPr/>
        </p:nvSpPr>
        <p:spPr>
          <a:xfrm>
            <a:off x="6248400" y="5892799"/>
            <a:ext cx="11887201" cy="1930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500">
              <a:defRPr b="1" sz="10300">
                <a:solidFill>
                  <a:srgbClr val="FFFFFF"/>
                </a:solidFill>
              </a:defRPr>
            </a:lvl1pPr>
          </a:lstStyle>
          <a:p>
            <a:pPr/>
            <a:r>
              <a:t>第二部分：内容概况</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 name="沙盘内容"/>
          <p:cNvSpPr txBox="1"/>
          <p:nvPr/>
        </p:nvSpPr>
        <p:spPr>
          <a:xfrm>
            <a:off x="2830341" y="-48520"/>
            <a:ext cx="3924301" cy="144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500">
              <a:defRPr b="1" sz="7500">
                <a:solidFill>
                  <a:schemeClr val="accent1">
                    <a:hueOff val="114395"/>
                    <a:lumOff val="-24975"/>
                  </a:schemeClr>
                </a:solidFill>
              </a:defRPr>
            </a:lvl1pPr>
          </a:lstStyle>
          <a:p>
            <a:pPr/>
            <a:r>
              <a:t>沙盘内容</a:t>
            </a:r>
          </a:p>
        </p:txBody>
      </p:sp>
      <p:sp>
        <p:nvSpPr>
          <p:cNvPr id="108" name="管理活动"/>
          <p:cNvSpPr/>
          <p:nvPr/>
        </p:nvSpPr>
        <p:spPr>
          <a:xfrm>
            <a:off x="16353643" y="3178494"/>
            <a:ext cx="3626274" cy="1270001"/>
          </a:xfrm>
          <a:prstGeom prst="roundRect">
            <a:avLst>
              <a:gd name="adj" fmla="val 15000"/>
            </a:avLst>
          </a:prstGeom>
          <a:solidFill>
            <a:schemeClr val="accent1">
              <a:hueOff val="114395"/>
              <a:lumOff val="-24975"/>
            </a:scheme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defTabSz="825500">
              <a:defRPr sz="3200">
                <a:solidFill>
                  <a:srgbClr val="FFFFFF"/>
                </a:solidFill>
                <a:latin typeface="Helvetica Neue Medium"/>
                <a:ea typeface="Helvetica Neue Medium"/>
                <a:cs typeface="Helvetica Neue Medium"/>
                <a:sym typeface="Helvetica Neue Medium"/>
              </a:defRPr>
            </a:lvl1pPr>
          </a:lstStyle>
          <a:p>
            <a:pPr/>
            <a:r>
              <a:t>管理活动</a:t>
            </a:r>
          </a:p>
        </p:txBody>
      </p:sp>
      <p:sp>
        <p:nvSpPr>
          <p:cNvPr id="109" name="核心逻辑"/>
          <p:cNvSpPr txBox="1"/>
          <p:nvPr/>
        </p:nvSpPr>
        <p:spPr>
          <a:xfrm>
            <a:off x="16393779" y="1822212"/>
            <a:ext cx="2400301"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500">
              <a:defRPr b="1" sz="4500">
                <a:solidFill>
                  <a:schemeClr val="accent1">
                    <a:hueOff val="114395"/>
                    <a:lumOff val="-24975"/>
                  </a:schemeClr>
                </a:solidFill>
              </a:defRPr>
            </a:lvl1pPr>
          </a:lstStyle>
          <a:p>
            <a:pPr/>
            <a:r>
              <a:t>核心逻辑</a:t>
            </a:r>
          </a:p>
        </p:txBody>
      </p:sp>
      <p:sp>
        <p:nvSpPr>
          <p:cNvPr id="110" name="营销活动"/>
          <p:cNvSpPr/>
          <p:nvPr/>
        </p:nvSpPr>
        <p:spPr>
          <a:xfrm>
            <a:off x="20419096" y="3165794"/>
            <a:ext cx="3626274" cy="1270001"/>
          </a:xfrm>
          <a:prstGeom prst="roundRect">
            <a:avLst>
              <a:gd name="adj" fmla="val 15000"/>
            </a:avLst>
          </a:prstGeom>
          <a:solidFill>
            <a:schemeClr val="accent1">
              <a:hueOff val="114395"/>
              <a:lumOff val="-24975"/>
            </a:scheme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defTabSz="825500">
              <a:defRPr sz="3200">
                <a:solidFill>
                  <a:srgbClr val="FFFFFF"/>
                </a:solidFill>
                <a:latin typeface="Helvetica Neue Medium"/>
                <a:ea typeface="Helvetica Neue Medium"/>
                <a:cs typeface="Helvetica Neue Medium"/>
                <a:sym typeface="Helvetica Neue Medium"/>
              </a:defRPr>
            </a:lvl1pPr>
          </a:lstStyle>
          <a:p>
            <a:pPr/>
            <a:r>
              <a:t>营销活动</a:t>
            </a:r>
          </a:p>
        </p:txBody>
      </p:sp>
      <p:sp>
        <p:nvSpPr>
          <p:cNvPr id="111" name="经营管理+Roleplay"/>
          <p:cNvSpPr/>
          <p:nvPr/>
        </p:nvSpPr>
        <p:spPr>
          <a:xfrm>
            <a:off x="12583300" y="3178494"/>
            <a:ext cx="3626275" cy="1270001"/>
          </a:xfrm>
          <a:prstGeom prst="roundRect">
            <a:avLst>
              <a:gd name="adj" fmla="val 15000"/>
            </a:avLst>
          </a:prstGeom>
          <a:solidFill>
            <a:srgbClr val="FFFFFF"/>
          </a:solidFill>
          <a:ln w="25400">
            <a:solidFill>
              <a:schemeClr val="accent1">
                <a:hueOff val="114395"/>
                <a:lumOff val="-24975"/>
              </a:schemeClr>
            </a:solidFill>
            <a:miter lim="400000"/>
          </a:ln>
          <a:extLst>
            <a:ext uri="{C572A759-6A51-4108-AA02-DFA0A04FC94B}">
              <ma14:wrappingTextBoxFlag xmlns:ma14="http://schemas.microsoft.com/office/mac/drawingml/2011/main" val="1"/>
            </a:ext>
          </a:extLst>
        </p:spPr>
        <p:txBody>
          <a:bodyPr lIns="50800" tIns="50800" rIns="50800" bIns="50800" anchor="ctr"/>
          <a:lstStyle>
            <a:lvl1pPr defTabSz="825500">
              <a:defRPr sz="3100">
                <a:solidFill>
                  <a:schemeClr val="accent1">
                    <a:hueOff val="114395"/>
                    <a:lumOff val="-24975"/>
                  </a:schemeClr>
                </a:solidFill>
                <a:latin typeface="Helvetica Neue Medium"/>
                <a:ea typeface="Helvetica Neue Medium"/>
                <a:cs typeface="Helvetica Neue Medium"/>
                <a:sym typeface="Helvetica Neue Medium"/>
              </a:defRPr>
            </a:lvl1pPr>
          </a:lstStyle>
          <a:p>
            <a:pPr/>
            <a:r>
              <a:t>经营管理+Roleplay</a:t>
            </a:r>
          </a:p>
        </p:txBody>
      </p:sp>
      <p:sp>
        <p:nvSpPr>
          <p:cNvPr id="112" name="箭头"/>
          <p:cNvSpPr/>
          <p:nvPr/>
        </p:nvSpPr>
        <p:spPr>
          <a:xfrm rot="5400000">
            <a:off x="19926560" y="1003837"/>
            <a:ext cx="532661" cy="7740092"/>
          </a:xfrm>
          <a:prstGeom prst="rightArrow">
            <a:avLst>
              <a:gd name="adj1" fmla="val 100000"/>
              <a:gd name="adj2" fmla="val 238426"/>
            </a:avLst>
          </a:prstGeom>
          <a:solidFill>
            <a:schemeClr val="accent1">
              <a:hueOff val="114395"/>
              <a:lumOff val="-24975"/>
            </a:scheme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13" name="获得客户"/>
          <p:cNvSpPr/>
          <p:nvPr/>
        </p:nvSpPr>
        <p:spPr>
          <a:xfrm>
            <a:off x="12583300" y="5311971"/>
            <a:ext cx="3626275" cy="1270001"/>
          </a:xfrm>
          <a:prstGeom prst="roundRect">
            <a:avLst>
              <a:gd name="adj" fmla="val 15000"/>
            </a:avLst>
          </a:prstGeom>
          <a:solidFill>
            <a:srgbClr val="FFFFFF"/>
          </a:solidFill>
          <a:ln w="25400">
            <a:solidFill>
              <a:schemeClr val="accent1">
                <a:hueOff val="114395"/>
                <a:lumOff val="-24975"/>
              </a:schemeClr>
            </a:solidFill>
            <a:miter lim="400000"/>
          </a:ln>
          <a:extLst>
            <a:ext uri="{C572A759-6A51-4108-AA02-DFA0A04FC94B}">
              <ma14:wrappingTextBoxFlag xmlns:ma14="http://schemas.microsoft.com/office/mac/drawingml/2011/main" val="1"/>
            </a:ext>
          </a:extLst>
        </p:spPr>
        <p:txBody>
          <a:bodyPr lIns="50800" tIns="50800" rIns="50800" bIns="50800" anchor="ctr"/>
          <a:lstStyle>
            <a:lvl1pPr defTabSz="825500">
              <a:defRPr sz="3200">
                <a:solidFill>
                  <a:schemeClr val="accent1">
                    <a:hueOff val="114395"/>
                    <a:lumOff val="-24975"/>
                  </a:schemeClr>
                </a:solidFill>
                <a:latin typeface="Helvetica Neue Medium"/>
                <a:ea typeface="Helvetica Neue Medium"/>
                <a:cs typeface="Helvetica Neue Medium"/>
                <a:sym typeface="Helvetica Neue Medium"/>
              </a:defRPr>
            </a:lvl1pPr>
          </a:lstStyle>
          <a:p>
            <a:pPr/>
            <a:r>
              <a:t>获得客户</a:t>
            </a:r>
          </a:p>
        </p:txBody>
      </p:sp>
      <p:sp>
        <p:nvSpPr>
          <p:cNvPr id="114" name="客户池"/>
          <p:cNvSpPr/>
          <p:nvPr/>
        </p:nvSpPr>
        <p:spPr>
          <a:xfrm>
            <a:off x="16366876" y="5311971"/>
            <a:ext cx="7678494" cy="1270001"/>
          </a:xfrm>
          <a:prstGeom prst="roundRect">
            <a:avLst>
              <a:gd name="adj" fmla="val 15000"/>
            </a:avLst>
          </a:prstGeom>
          <a:solidFill>
            <a:schemeClr val="accent1">
              <a:hueOff val="114395"/>
              <a:lumOff val="-24975"/>
            </a:scheme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defTabSz="825500">
              <a:defRPr sz="3200">
                <a:solidFill>
                  <a:srgbClr val="FFFFFF"/>
                </a:solidFill>
                <a:latin typeface="Helvetica Neue Medium"/>
                <a:ea typeface="Helvetica Neue Medium"/>
                <a:cs typeface="Helvetica Neue Medium"/>
                <a:sym typeface="Helvetica Neue Medium"/>
              </a:defRPr>
            </a:lvl1pPr>
          </a:lstStyle>
          <a:p>
            <a:pPr/>
            <a:r>
              <a:t>客户池</a:t>
            </a:r>
          </a:p>
        </p:txBody>
      </p:sp>
      <p:sp>
        <p:nvSpPr>
          <p:cNvPr id="115" name="箭头"/>
          <p:cNvSpPr/>
          <p:nvPr/>
        </p:nvSpPr>
        <p:spPr>
          <a:xfrm rot="5400000">
            <a:off x="19894701" y="3181873"/>
            <a:ext cx="596380" cy="7740091"/>
          </a:xfrm>
          <a:prstGeom prst="rightArrow">
            <a:avLst>
              <a:gd name="adj1" fmla="val 100000"/>
              <a:gd name="adj2" fmla="val 212952"/>
            </a:avLst>
          </a:prstGeom>
          <a:solidFill>
            <a:schemeClr val="accent1">
              <a:hueOff val="114395"/>
              <a:lumOff val="-24975"/>
            </a:scheme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16" name="团队士气+Roleplay"/>
          <p:cNvSpPr/>
          <p:nvPr/>
        </p:nvSpPr>
        <p:spPr>
          <a:xfrm>
            <a:off x="12583300" y="7534565"/>
            <a:ext cx="3626275" cy="1270001"/>
          </a:xfrm>
          <a:prstGeom prst="roundRect">
            <a:avLst>
              <a:gd name="adj" fmla="val 15000"/>
            </a:avLst>
          </a:prstGeom>
          <a:solidFill>
            <a:srgbClr val="FFFFFF"/>
          </a:solidFill>
          <a:ln w="25400">
            <a:solidFill>
              <a:schemeClr val="accent1">
                <a:hueOff val="114395"/>
                <a:lumOff val="-24975"/>
              </a:schemeClr>
            </a:solidFill>
            <a:miter lim="400000"/>
          </a:ln>
          <a:extLst>
            <a:ext uri="{C572A759-6A51-4108-AA02-DFA0A04FC94B}">
              <ma14:wrappingTextBoxFlag xmlns:ma14="http://schemas.microsoft.com/office/mac/drawingml/2011/main" val="1"/>
            </a:ext>
          </a:extLst>
        </p:spPr>
        <p:txBody>
          <a:bodyPr lIns="50800" tIns="50800" rIns="50800" bIns="50800" anchor="ctr"/>
          <a:lstStyle>
            <a:lvl1pPr defTabSz="825500">
              <a:defRPr sz="3100">
                <a:solidFill>
                  <a:schemeClr val="accent1">
                    <a:hueOff val="114395"/>
                    <a:lumOff val="-24975"/>
                  </a:schemeClr>
                </a:solidFill>
                <a:latin typeface="Helvetica Neue Medium"/>
                <a:ea typeface="Helvetica Neue Medium"/>
                <a:cs typeface="Helvetica Neue Medium"/>
                <a:sym typeface="Helvetica Neue Medium"/>
              </a:defRPr>
            </a:lvl1pPr>
          </a:lstStyle>
          <a:p>
            <a:pPr/>
            <a:r>
              <a:t>团队士气+Roleplay</a:t>
            </a:r>
          </a:p>
        </p:txBody>
      </p:sp>
      <p:sp>
        <p:nvSpPr>
          <p:cNvPr id="117" name="客户转化"/>
          <p:cNvSpPr/>
          <p:nvPr/>
        </p:nvSpPr>
        <p:spPr>
          <a:xfrm>
            <a:off x="16353643" y="7534565"/>
            <a:ext cx="7678494" cy="1270001"/>
          </a:xfrm>
          <a:prstGeom prst="roundRect">
            <a:avLst>
              <a:gd name="adj" fmla="val 15000"/>
            </a:avLst>
          </a:prstGeom>
          <a:solidFill>
            <a:schemeClr val="accent1">
              <a:hueOff val="114395"/>
              <a:lumOff val="-24975"/>
            </a:scheme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defTabSz="825500">
              <a:defRPr sz="3200">
                <a:solidFill>
                  <a:srgbClr val="FFFFFF"/>
                </a:solidFill>
                <a:latin typeface="Helvetica Neue Medium"/>
                <a:ea typeface="Helvetica Neue Medium"/>
                <a:cs typeface="Helvetica Neue Medium"/>
                <a:sym typeface="Helvetica Neue Medium"/>
              </a:defRPr>
            </a:lvl1pPr>
          </a:lstStyle>
          <a:p>
            <a:pPr/>
            <a:r>
              <a:t>客户转化</a:t>
            </a:r>
          </a:p>
        </p:txBody>
      </p:sp>
      <p:sp>
        <p:nvSpPr>
          <p:cNvPr id="118" name="箭头"/>
          <p:cNvSpPr/>
          <p:nvPr/>
        </p:nvSpPr>
        <p:spPr>
          <a:xfrm rot="5400000">
            <a:off x="19894701" y="5417168"/>
            <a:ext cx="596380" cy="7740091"/>
          </a:xfrm>
          <a:prstGeom prst="rightArrow">
            <a:avLst>
              <a:gd name="adj1" fmla="val 100000"/>
              <a:gd name="adj2" fmla="val 212952"/>
            </a:avLst>
          </a:prstGeom>
          <a:solidFill>
            <a:schemeClr val="accent1">
              <a:hueOff val="114395"/>
              <a:lumOff val="-24975"/>
            </a:scheme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19" name="随机事件"/>
          <p:cNvSpPr/>
          <p:nvPr/>
        </p:nvSpPr>
        <p:spPr>
          <a:xfrm>
            <a:off x="12583300" y="9757160"/>
            <a:ext cx="3626275" cy="1270001"/>
          </a:xfrm>
          <a:prstGeom prst="roundRect">
            <a:avLst>
              <a:gd name="adj" fmla="val 15000"/>
            </a:avLst>
          </a:prstGeom>
          <a:solidFill>
            <a:srgbClr val="FFFFFF"/>
          </a:solidFill>
          <a:ln w="25400">
            <a:solidFill>
              <a:schemeClr val="accent1">
                <a:hueOff val="114395"/>
                <a:lumOff val="-24975"/>
              </a:schemeClr>
            </a:solidFill>
            <a:miter lim="400000"/>
          </a:ln>
          <a:extLst>
            <a:ext uri="{C572A759-6A51-4108-AA02-DFA0A04FC94B}">
              <ma14:wrappingTextBoxFlag xmlns:ma14="http://schemas.microsoft.com/office/mac/drawingml/2011/main" val="1"/>
            </a:ext>
          </a:extLst>
        </p:spPr>
        <p:txBody>
          <a:bodyPr lIns="50800" tIns="50800" rIns="50800" bIns="50800" anchor="ctr"/>
          <a:lstStyle>
            <a:lvl1pPr defTabSz="825500">
              <a:defRPr sz="3200">
                <a:solidFill>
                  <a:schemeClr val="accent1">
                    <a:hueOff val="114395"/>
                    <a:lumOff val="-24975"/>
                  </a:schemeClr>
                </a:solidFill>
                <a:latin typeface="Helvetica Neue Medium"/>
                <a:ea typeface="Helvetica Neue Medium"/>
                <a:cs typeface="Helvetica Neue Medium"/>
                <a:sym typeface="Helvetica Neue Medium"/>
              </a:defRPr>
            </a:lvl1pPr>
          </a:lstStyle>
          <a:p>
            <a:pPr/>
            <a:r>
              <a:t>随机事件</a:t>
            </a:r>
          </a:p>
        </p:txBody>
      </p:sp>
      <p:sp>
        <p:nvSpPr>
          <p:cNvPr id="120" name="客户留存+产出"/>
          <p:cNvSpPr/>
          <p:nvPr/>
        </p:nvSpPr>
        <p:spPr>
          <a:xfrm>
            <a:off x="16353645" y="9757160"/>
            <a:ext cx="7678493" cy="1270001"/>
          </a:xfrm>
          <a:prstGeom prst="roundRect">
            <a:avLst>
              <a:gd name="adj" fmla="val 15000"/>
            </a:avLst>
          </a:prstGeom>
          <a:solidFill>
            <a:schemeClr val="accent1">
              <a:hueOff val="114395"/>
              <a:lumOff val="-24975"/>
            </a:scheme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defTabSz="825500">
              <a:defRPr sz="3200">
                <a:solidFill>
                  <a:srgbClr val="FFFFFF"/>
                </a:solidFill>
                <a:latin typeface="Helvetica Neue Medium"/>
                <a:ea typeface="Helvetica Neue Medium"/>
                <a:cs typeface="Helvetica Neue Medium"/>
                <a:sym typeface="Helvetica Neue Medium"/>
              </a:defRPr>
            </a:lvl1pPr>
          </a:lstStyle>
          <a:p>
            <a:pPr/>
            <a:r>
              <a:t>客户留存+产出</a:t>
            </a:r>
          </a:p>
        </p:txBody>
      </p:sp>
      <p:pic>
        <p:nvPicPr>
          <p:cNvPr id="121" name="（任务组盘面）银行之光.001.jpeg" descr="（任务组盘面）银行之光.001.jpeg"/>
          <p:cNvPicPr>
            <a:picLocks noChangeAspect="1"/>
          </p:cNvPicPr>
          <p:nvPr/>
        </p:nvPicPr>
        <p:blipFill>
          <a:blip r:embed="rId2">
            <a:extLst/>
          </a:blip>
          <a:srcRect l="0" t="0" r="164" b="0"/>
          <a:stretch>
            <a:fillRect/>
          </a:stretch>
        </p:blipFill>
        <p:spPr>
          <a:xfrm rot="10800000">
            <a:off x="588418" y="3193815"/>
            <a:ext cx="11743853" cy="7842134"/>
          </a:xfrm>
          <a:prstGeom prst="rect">
            <a:avLst/>
          </a:prstGeom>
          <a:ln w="12700">
            <a:miter lim="400000"/>
          </a:ln>
        </p:spPr>
      </p:pic>
      <p:sp>
        <p:nvSpPr>
          <p:cNvPr id="122" name="任务组盘面"/>
          <p:cNvSpPr txBox="1"/>
          <p:nvPr/>
        </p:nvSpPr>
        <p:spPr>
          <a:xfrm>
            <a:off x="4974420" y="1822212"/>
            <a:ext cx="2971801" cy="901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500">
              <a:defRPr b="1" sz="4500">
                <a:solidFill>
                  <a:schemeClr val="accent1">
                    <a:hueOff val="114395"/>
                    <a:lumOff val="-24975"/>
                  </a:schemeClr>
                </a:solidFill>
              </a:defRPr>
            </a:lvl1pPr>
          </a:lstStyle>
          <a:p>
            <a:pPr/>
            <a:r>
              <a:t>任务组盘面</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 name="沙盘要素"/>
          <p:cNvSpPr txBox="1"/>
          <p:nvPr/>
        </p:nvSpPr>
        <p:spPr>
          <a:xfrm>
            <a:off x="2830341" y="-48520"/>
            <a:ext cx="3924301" cy="144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500">
              <a:defRPr b="1" sz="7500">
                <a:solidFill>
                  <a:schemeClr val="accent1">
                    <a:hueOff val="114395"/>
                    <a:lumOff val="-24975"/>
                  </a:schemeClr>
                </a:solidFill>
              </a:defRPr>
            </a:lvl1pPr>
          </a:lstStyle>
          <a:p>
            <a:pPr/>
            <a:r>
              <a:t>沙盘要素</a:t>
            </a:r>
          </a:p>
        </p:txBody>
      </p:sp>
      <p:sp>
        <p:nvSpPr>
          <p:cNvPr id="125" name="在经营管理过程中的团队事件情景模拟，在营销活动中的客户事件情景模拟"/>
          <p:cNvSpPr/>
          <p:nvPr/>
        </p:nvSpPr>
        <p:spPr>
          <a:xfrm>
            <a:off x="16938438" y="6557240"/>
            <a:ext cx="6578874" cy="5623514"/>
          </a:xfrm>
          <a:prstGeom prst="roundRect">
            <a:avLst>
              <a:gd name="adj" fmla="val 4470"/>
            </a:avLst>
          </a:prstGeom>
          <a:solidFill>
            <a:srgbClr val="FFFFFF"/>
          </a:solidFill>
          <a:ln w="25400">
            <a:solidFill>
              <a:srgbClr val="0F2A62"/>
            </a:solidFill>
            <a:miter lim="400000"/>
          </a:ln>
          <a:extLst>
            <a:ext uri="{C572A759-6A51-4108-AA02-DFA0A04FC94B}">
              <ma14:wrappingTextBoxFlag xmlns:ma14="http://schemas.microsoft.com/office/mac/drawingml/2011/main" val="1"/>
            </a:ext>
          </a:extLst>
        </p:spPr>
        <p:txBody>
          <a:bodyPr lIns="0" tIns="0" rIns="0" bIns="0" anchor="ctr"/>
          <a:lstStyle>
            <a:lvl1pPr algn="l" defTabSz="825499">
              <a:defRPr sz="3300">
                <a:solidFill>
                  <a:schemeClr val="accent1">
                    <a:hueOff val="114395"/>
                    <a:lumOff val="-24975"/>
                  </a:schemeClr>
                </a:solidFill>
                <a:latin typeface="Helvetica Neue Medium"/>
                <a:ea typeface="Helvetica Neue Medium"/>
                <a:cs typeface="Helvetica Neue Medium"/>
                <a:sym typeface="Helvetica Neue Medium"/>
              </a:defRPr>
            </a:lvl1pPr>
          </a:lstStyle>
          <a:p>
            <a:pPr/>
            <a:r>
              <a:t>        在经营管理过程中的团队事件情景模拟，在营销活动中的客户事件情景模拟</a:t>
            </a:r>
          </a:p>
        </p:txBody>
      </p:sp>
      <p:sp>
        <p:nvSpPr>
          <p:cNvPr id="126" name="通过经营管理获取的士气值，在营销活动中转化为客户"/>
          <p:cNvSpPr/>
          <p:nvPr/>
        </p:nvSpPr>
        <p:spPr>
          <a:xfrm>
            <a:off x="8926155" y="6557240"/>
            <a:ext cx="6578874" cy="5623514"/>
          </a:xfrm>
          <a:prstGeom prst="roundRect">
            <a:avLst>
              <a:gd name="adj" fmla="val 4470"/>
            </a:avLst>
          </a:prstGeom>
          <a:solidFill>
            <a:srgbClr val="FFFFFF"/>
          </a:solidFill>
          <a:ln w="25400">
            <a:solidFill>
              <a:srgbClr val="0F2A62"/>
            </a:solidFill>
            <a:miter lim="400000"/>
          </a:ln>
          <a:extLst>
            <a:ext uri="{C572A759-6A51-4108-AA02-DFA0A04FC94B}">
              <ma14:wrappingTextBoxFlag xmlns:ma14="http://schemas.microsoft.com/office/mac/drawingml/2011/main" val="1"/>
            </a:ext>
          </a:extLst>
        </p:spPr>
        <p:txBody>
          <a:bodyPr lIns="0" tIns="0" rIns="0" bIns="0" anchor="ctr"/>
          <a:lstStyle>
            <a:lvl1pPr algn="l" defTabSz="825499">
              <a:defRPr sz="3300">
                <a:solidFill>
                  <a:schemeClr val="accent1">
                    <a:hueOff val="114395"/>
                    <a:lumOff val="-24975"/>
                  </a:schemeClr>
                </a:solidFill>
                <a:latin typeface="Helvetica Neue Medium"/>
                <a:ea typeface="Helvetica Neue Medium"/>
                <a:cs typeface="Helvetica Neue Medium"/>
                <a:sym typeface="Helvetica Neue Medium"/>
              </a:defRPr>
            </a:lvl1pPr>
          </a:lstStyle>
          <a:p>
            <a:pPr/>
            <a:r>
              <a:t>       通过经营管理获取的士气值，在营销活动中转化为客户</a:t>
            </a:r>
          </a:p>
        </p:txBody>
      </p:sp>
      <p:sp>
        <p:nvSpPr>
          <p:cNvPr id="127" name="各小组模拟经营一个团队，合理分配现有的资源（时间、精力、资金等），通过各种管理事件激发员工的积极性获得士气值"/>
          <p:cNvSpPr/>
          <p:nvPr/>
        </p:nvSpPr>
        <p:spPr>
          <a:xfrm>
            <a:off x="866688" y="6557240"/>
            <a:ext cx="6578874" cy="5623514"/>
          </a:xfrm>
          <a:prstGeom prst="roundRect">
            <a:avLst>
              <a:gd name="adj" fmla="val 4470"/>
            </a:avLst>
          </a:prstGeom>
          <a:solidFill>
            <a:srgbClr val="FFFFFF"/>
          </a:solidFill>
          <a:ln w="25400">
            <a:solidFill>
              <a:srgbClr val="0F2A62"/>
            </a:solidFill>
            <a:miter lim="400000"/>
          </a:ln>
          <a:extLst>
            <a:ext uri="{C572A759-6A51-4108-AA02-DFA0A04FC94B}">
              <ma14:wrappingTextBoxFlag xmlns:ma14="http://schemas.microsoft.com/office/mac/drawingml/2011/main" val="1"/>
            </a:ext>
          </a:extLst>
        </p:spPr>
        <p:txBody>
          <a:bodyPr lIns="0" tIns="0" rIns="0" bIns="0" anchor="ctr"/>
          <a:lstStyle>
            <a:lvl1pPr algn="l" defTabSz="825499">
              <a:defRPr sz="3300">
                <a:solidFill>
                  <a:schemeClr val="accent1">
                    <a:hueOff val="114395"/>
                    <a:lumOff val="-24975"/>
                  </a:schemeClr>
                </a:solidFill>
                <a:latin typeface="Helvetica Neue Medium"/>
                <a:ea typeface="Helvetica Neue Medium"/>
                <a:cs typeface="Helvetica Neue Medium"/>
                <a:sym typeface="Helvetica Neue Medium"/>
              </a:defRPr>
            </a:lvl1pPr>
          </a:lstStyle>
          <a:p>
            <a:pPr/>
            <a:r>
              <a:t>        各小组模拟经营一个团队，合理分配现有的资源（时间、精力、资金等），通过各种管理事件激发员工的积极性获得士气值</a:t>
            </a:r>
          </a:p>
        </p:txBody>
      </p:sp>
      <p:sp>
        <p:nvSpPr>
          <p:cNvPr id="128" name="经营管理"/>
          <p:cNvSpPr/>
          <p:nvPr/>
        </p:nvSpPr>
        <p:spPr>
          <a:xfrm>
            <a:off x="1443577" y="6007918"/>
            <a:ext cx="5425096" cy="1065181"/>
          </a:xfrm>
          <a:prstGeom prst="roundRect">
            <a:avLst>
              <a:gd name="adj" fmla="val 19460"/>
            </a:avLst>
          </a:prstGeom>
          <a:solidFill>
            <a:srgbClr val="102A63"/>
          </a:solidFill>
          <a:ln w="25400">
            <a:solidFill>
              <a:srgbClr val="0F2A62"/>
            </a:solidFill>
            <a:miter lim="400000"/>
          </a:ln>
          <a:extLst>
            <a:ext uri="{C572A759-6A51-4108-AA02-DFA0A04FC94B}">
              <ma14:wrappingTextBoxFlag xmlns:ma14="http://schemas.microsoft.com/office/mac/drawingml/2011/main" val="1"/>
            </a:ext>
          </a:extLst>
        </p:spPr>
        <p:txBody>
          <a:bodyPr lIns="0" tIns="0" rIns="0" bIns="0" anchor="ctr"/>
          <a:lstStyle>
            <a:lvl1pPr defTabSz="825499">
              <a:defRPr sz="3300">
                <a:solidFill>
                  <a:srgbClr val="FFFFFF"/>
                </a:solidFill>
                <a:latin typeface="Helvetica Neue Medium"/>
                <a:ea typeface="Helvetica Neue Medium"/>
                <a:cs typeface="Helvetica Neue Medium"/>
                <a:sym typeface="Helvetica Neue Medium"/>
              </a:defRPr>
            </a:lvl1pPr>
          </a:lstStyle>
          <a:p>
            <a:pPr/>
            <a:r>
              <a:t>经营管理</a:t>
            </a:r>
          </a:p>
        </p:txBody>
      </p:sp>
      <p:sp>
        <p:nvSpPr>
          <p:cNvPr id="129" name="营销活动"/>
          <p:cNvSpPr/>
          <p:nvPr/>
        </p:nvSpPr>
        <p:spPr>
          <a:xfrm>
            <a:off x="9503043" y="6007918"/>
            <a:ext cx="5425097" cy="1065181"/>
          </a:xfrm>
          <a:prstGeom prst="roundRect">
            <a:avLst>
              <a:gd name="adj" fmla="val 19460"/>
            </a:avLst>
          </a:prstGeom>
          <a:solidFill>
            <a:srgbClr val="102A63"/>
          </a:solidFill>
          <a:ln w="25400">
            <a:solidFill>
              <a:srgbClr val="0F2A62"/>
            </a:solidFill>
            <a:miter lim="400000"/>
          </a:ln>
          <a:extLst>
            <a:ext uri="{C572A759-6A51-4108-AA02-DFA0A04FC94B}">
              <ma14:wrappingTextBoxFlag xmlns:ma14="http://schemas.microsoft.com/office/mac/drawingml/2011/main" val="1"/>
            </a:ext>
          </a:extLst>
        </p:spPr>
        <p:txBody>
          <a:bodyPr lIns="0" tIns="0" rIns="0" bIns="0" anchor="ctr"/>
          <a:lstStyle>
            <a:lvl1pPr defTabSz="825499">
              <a:defRPr sz="3300">
                <a:solidFill>
                  <a:srgbClr val="FFFFFF"/>
                </a:solidFill>
                <a:latin typeface="Helvetica Neue Medium"/>
                <a:ea typeface="Helvetica Neue Medium"/>
                <a:cs typeface="Helvetica Neue Medium"/>
                <a:sym typeface="Helvetica Neue Medium"/>
              </a:defRPr>
            </a:lvl1pPr>
          </a:lstStyle>
          <a:p>
            <a:pPr/>
            <a:r>
              <a:t>营销活动</a:t>
            </a:r>
          </a:p>
        </p:txBody>
      </p:sp>
      <p:sp>
        <p:nvSpPr>
          <p:cNvPr id="130" name="Roleplay"/>
          <p:cNvSpPr/>
          <p:nvPr/>
        </p:nvSpPr>
        <p:spPr>
          <a:xfrm>
            <a:off x="17562512" y="6007918"/>
            <a:ext cx="5425096" cy="1065181"/>
          </a:xfrm>
          <a:prstGeom prst="roundRect">
            <a:avLst>
              <a:gd name="adj" fmla="val 19460"/>
            </a:avLst>
          </a:prstGeom>
          <a:solidFill>
            <a:srgbClr val="102A63"/>
          </a:solidFill>
          <a:ln w="25400">
            <a:solidFill>
              <a:srgbClr val="0F2A62"/>
            </a:solidFill>
            <a:miter lim="400000"/>
          </a:ln>
          <a:extLst>
            <a:ext uri="{C572A759-6A51-4108-AA02-DFA0A04FC94B}">
              <ma14:wrappingTextBoxFlag xmlns:ma14="http://schemas.microsoft.com/office/mac/drawingml/2011/main" val="1"/>
            </a:ext>
          </a:extLst>
        </p:spPr>
        <p:txBody>
          <a:bodyPr lIns="0" tIns="0" rIns="0" bIns="0" anchor="ctr"/>
          <a:lstStyle>
            <a:lvl1pPr defTabSz="825499">
              <a:defRPr sz="3300">
                <a:solidFill>
                  <a:srgbClr val="FFFFFF"/>
                </a:solidFill>
                <a:latin typeface="Helvetica Neue Medium"/>
                <a:ea typeface="Helvetica Neue Medium"/>
                <a:cs typeface="Helvetica Neue Medium"/>
                <a:sym typeface="Helvetica Neue Medium"/>
              </a:defRPr>
            </a:lvl1pPr>
          </a:lstStyle>
          <a:p>
            <a:pPr/>
            <a:r>
              <a:t>Roleplay</a:t>
            </a:r>
          </a:p>
        </p:txBody>
      </p:sp>
      <p:pic>
        <p:nvPicPr>
          <p:cNvPr id="131" name="1ddc2bb1f2500d8a631950de7b13ebe1.jpg" descr="1ddc2bb1f2500d8a631950de7b13ebe1.jpg"/>
          <p:cNvPicPr>
            <a:picLocks noChangeAspect="1"/>
          </p:cNvPicPr>
          <p:nvPr/>
        </p:nvPicPr>
        <p:blipFill>
          <a:blip r:embed="rId2">
            <a:extLst/>
          </a:blip>
          <a:stretch>
            <a:fillRect/>
          </a:stretch>
        </p:blipFill>
        <p:spPr>
          <a:xfrm>
            <a:off x="1761133" y="2175667"/>
            <a:ext cx="4789984" cy="3592488"/>
          </a:xfrm>
          <a:prstGeom prst="rect">
            <a:avLst/>
          </a:prstGeom>
          <a:ln w="12700">
            <a:miter lim="400000"/>
          </a:ln>
        </p:spPr>
      </p:pic>
      <p:pic>
        <p:nvPicPr>
          <p:cNvPr id="132" name="c24d874be9086bdd279a0f434cb5a3cd.jpg" descr="c24d874be9086bdd279a0f434cb5a3cd.jpg"/>
          <p:cNvPicPr>
            <a:picLocks noChangeAspect="1"/>
          </p:cNvPicPr>
          <p:nvPr/>
        </p:nvPicPr>
        <p:blipFill>
          <a:blip r:embed="rId3">
            <a:extLst/>
          </a:blip>
          <a:stretch>
            <a:fillRect/>
          </a:stretch>
        </p:blipFill>
        <p:spPr>
          <a:xfrm>
            <a:off x="9820599" y="2175667"/>
            <a:ext cx="4789984" cy="3592488"/>
          </a:xfrm>
          <a:prstGeom prst="rect">
            <a:avLst/>
          </a:prstGeom>
          <a:ln w="12700">
            <a:miter lim="400000"/>
          </a:ln>
        </p:spPr>
      </p:pic>
      <p:pic>
        <p:nvPicPr>
          <p:cNvPr id="133" name="b6f60ac318a6cc7021c91175e70d20a1.jpg" descr="b6f60ac318a6cc7021c91175e70d20a1.jpg"/>
          <p:cNvPicPr>
            <a:picLocks noChangeAspect="1"/>
          </p:cNvPicPr>
          <p:nvPr/>
        </p:nvPicPr>
        <p:blipFill>
          <a:blip r:embed="rId4">
            <a:extLst/>
          </a:blip>
          <a:stretch>
            <a:fillRect/>
          </a:stretch>
        </p:blipFill>
        <p:spPr>
          <a:xfrm>
            <a:off x="17880068" y="2175667"/>
            <a:ext cx="4789984" cy="3592488"/>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 name="沙盘推演"/>
          <p:cNvSpPr txBox="1"/>
          <p:nvPr/>
        </p:nvSpPr>
        <p:spPr>
          <a:xfrm>
            <a:off x="2830341" y="-48520"/>
            <a:ext cx="3924301" cy="144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500">
              <a:defRPr b="1" sz="7500">
                <a:solidFill>
                  <a:schemeClr val="accent1">
                    <a:hueOff val="114395"/>
                    <a:lumOff val="-24975"/>
                  </a:schemeClr>
                </a:solidFill>
              </a:defRPr>
            </a:lvl1pPr>
          </a:lstStyle>
          <a:p>
            <a:pPr/>
            <a:r>
              <a:t>沙盘推演</a:t>
            </a:r>
          </a:p>
        </p:txBody>
      </p:sp>
      <p:sp>
        <p:nvSpPr>
          <p:cNvPr id="136" name="管理能力提升"/>
          <p:cNvSpPr/>
          <p:nvPr/>
        </p:nvSpPr>
        <p:spPr>
          <a:xfrm>
            <a:off x="1395387" y="2706922"/>
            <a:ext cx="5425096" cy="1065181"/>
          </a:xfrm>
          <a:prstGeom prst="roundRect">
            <a:avLst>
              <a:gd name="adj" fmla="val 19460"/>
            </a:avLst>
          </a:prstGeom>
          <a:solidFill>
            <a:srgbClr val="102A63"/>
          </a:solidFill>
          <a:ln w="25400">
            <a:solidFill>
              <a:srgbClr val="0F2A62"/>
            </a:solidFill>
            <a:miter lim="400000"/>
          </a:ln>
          <a:extLst>
            <a:ext uri="{C572A759-6A51-4108-AA02-DFA0A04FC94B}">
              <ma14:wrappingTextBoxFlag xmlns:ma14="http://schemas.microsoft.com/office/mac/drawingml/2011/main" val="1"/>
            </a:ext>
          </a:extLst>
        </p:spPr>
        <p:txBody>
          <a:bodyPr lIns="0" tIns="0" rIns="0" bIns="0" anchor="ctr"/>
          <a:lstStyle>
            <a:lvl1pPr defTabSz="825499">
              <a:defRPr sz="3300">
                <a:solidFill>
                  <a:srgbClr val="FFFFFF"/>
                </a:solidFill>
                <a:latin typeface="Helvetica Neue Medium"/>
                <a:ea typeface="Helvetica Neue Medium"/>
                <a:cs typeface="Helvetica Neue Medium"/>
                <a:sym typeface="Helvetica Neue Medium"/>
              </a:defRPr>
            </a:lvl1pPr>
          </a:lstStyle>
          <a:p>
            <a:pPr/>
            <a:r>
              <a:t>管理能力提升</a:t>
            </a:r>
          </a:p>
        </p:txBody>
      </p:sp>
      <p:sp>
        <p:nvSpPr>
          <p:cNvPr id="137" name="营销能力提升"/>
          <p:cNvSpPr/>
          <p:nvPr/>
        </p:nvSpPr>
        <p:spPr>
          <a:xfrm>
            <a:off x="9479452" y="2706922"/>
            <a:ext cx="5425096" cy="1065181"/>
          </a:xfrm>
          <a:prstGeom prst="roundRect">
            <a:avLst>
              <a:gd name="adj" fmla="val 19460"/>
            </a:avLst>
          </a:prstGeom>
          <a:solidFill>
            <a:srgbClr val="102A63"/>
          </a:solidFill>
          <a:ln w="25400">
            <a:solidFill>
              <a:srgbClr val="0F2A62"/>
            </a:solidFill>
            <a:miter lim="400000"/>
          </a:ln>
          <a:extLst>
            <a:ext uri="{C572A759-6A51-4108-AA02-DFA0A04FC94B}">
              <ma14:wrappingTextBoxFlag xmlns:ma14="http://schemas.microsoft.com/office/mac/drawingml/2011/main" val="1"/>
            </a:ext>
          </a:extLst>
        </p:spPr>
        <p:txBody>
          <a:bodyPr lIns="0" tIns="0" rIns="0" bIns="0" anchor="ctr"/>
          <a:lstStyle>
            <a:lvl1pPr defTabSz="825499">
              <a:defRPr sz="3300">
                <a:solidFill>
                  <a:srgbClr val="FFFFFF"/>
                </a:solidFill>
                <a:latin typeface="Helvetica Neue Medium"/>
                <a:ea typeface="Helvetica Neue Medium"/>
                <a:cs typeface="Helvetica Neue Medium"/>
                <a:sym typeface="Helvetica Neue Medium"/>
              </a:defRPr>
            </a:lvl1pPr>
          </a:lstStyle>
          <a:p>
            <a:pPr/>
            <a:r>
              <a:t>营销能力提升</a:t>
            </a:r>
          </a:p>
        </p:txBody>
      </p:sp>
      <p:sp>
        <p:nvSpPr>
          <p:cNvPr id="138" name="协作能力提升"/>
          <p:cNvSpPr/>
          <p:nvPr/>
        </p:nvSpPr>
        <p:spPr>
          <a:xfrm>
            <a:off x="17563517" y="2706922"/>
            <a:ext cx="5425096" cy="1065181"/>
          </a:xfrm>
          <a:prstGeom prst="roundRect">
            <a:avLst>
              <a:gd name="adj" fmla="val 19460"/>
            </a:avLst>
          </a:prstGeom>
          <a:solidFill>
            <a:srgbClr val="102A63"/>
          </a:solidFill>
          <a:ln w="25400">
            <a:solidFill>
              <a:srgbClr val="0F2A62"/>
            </a:solidFill>
            <a:miter lim="400000"/>
          </a:ln>
          <a:extLst>
            <a:ext uri="{C572A759-6A51-4108-AA02-DFA0A04FC94B}">
              <ma14:wrappingTextBoxFlag xmlns:ma14="http://schemas.microsoft.com/office/mac/drawingml/2011/main" val="1"/>
            </a:ext>
          </a:extLst>
        </p:spPr>
        <p:txBody>
          <a:bodyPr lIns="0" tIns="0" rIns="0" bIns="0" anchor="ctr"/>
          <a:lstStyle>
            <a:lvl1pPr defTabSz="825499">
              <a:defRPr sz="3300">
                <a:solidFill>
                  <a:srgbClr val="FFFFFF"/>
                </a:solidFill>
                <a:latin typeface="Helvetica Neue Medium"/>
                <a:ea typeface="Helvetica Neue Medium"/>
                <a:cs typeface="Helvetica Neue Medium"/>
                <a:sym typeface="Helvetica Neue Medium"/>
              </a:defRPr>
            </a:lvl1pPr>
          </a:lstStyle>
          <a:p>
            <a:pPr/>
            <a:r>
              <a:t>协作能力提升</a:t>
            </a:r>
          </a:p>
        </p:txBody>
      </p:sp>
      <p:sp>
        <p:nvSpPr>
          <p:cNvPr id="139" name="有限资源合理分配"/>
          <p:cNvSpPr/>
          <p:nvPr/>
        </p:nvSpPr>
        <p:spPr>
          <a:xfrm>
            <a:off x="619065" y="3930900"/>
            <a:ext cx="1800279" cy="2441016"/>
          </a:xfrm>
          <a:prstGeom prst="roundRect">
            <a:avLst>
              <a:gd name="adj" fmla="val 7684"/>
            </a:avLst>
          </a:prstGeom>
          <a:solidFill>
            <a:srgbClr val="FFFFFF"/>
          </a:solidFill>
          <a:ln w="25400">
            <a:solidFill>
              <a:srgbClr val="0F2A62"/>
            </a:solidFill>
            <a:miter lim="400000"/>
          </a:ln>
          <a:extLst>
            <a:ext uri="{C572A759-6A51-4108-AA02-DFA0A04FC94B}">
              <ma14:wrappingTextBoxFlag xmlns:ma14="http://schemas.microsoft.com/office/mac/drawingml/2011/main" val="1"/>
            </a:ext>
          </a:extLst>
        </p:spPr>
        <p:txBody>
          <a:bodyPr lIns="0" tIns="0" rIns="0" bIns="0" anchor="ctr"/>
          <a:lstStyle>
            <a:lvl1pPr defTabSz="825499">
              <a:defRPr sz="2600">
                <a:solidFill>
                  <a:schemeClr val="accent1">
                    <a:hueOff val="114395"/>
                    <a:lumOff val="-24975"/>
                  </a:schemeClr>
                </a:solidFill>
                <a:latin typeface="Helvetica Neue Medium"/>
                <a:ea typeface="Helvetica Neue Medium"/>
                <a:cs typeface="Helvetica Neue Medium"/>
                <a:sym typeface="Helvetica Neue Medium"/>
              </a:defRPr>
            </a:lvl1pPr>
          </a:lstStyle>
          <a:p>
            <a:pPr/>
            <a:r>
              <a:t>有限资源合理分配</a:t>
            </a:r>
          </a:p>
        </p:txBody>
      </p:sp>
      <p:sp>
        <p:nvSpPr>
          <p:cNvPr id="140" name="各小组共拥有20张各类管理卡片，如何在合适的时机运用卡片提升团队成员的效率和士气，是推演的关键"/>
          <p:cNvSpPr/>
          <p:nvPr/>
        </p:nvSpPr>
        <p:spPr>
          <a:xfrm>
            <a:off x="2601369" y="3930900"/>
            <a:ext cx="4995436" cy="2441016"/>
          </a:xfrm>
          <a:prstGeom prst="roundRect">
            <a:avLst>
              <a:gd name="adj" fmla="val 5667"/>
            </a:avLst>
          </a:prstGeom>
          <a:solidFill>
            <a:srgbClr val="FFFFFF"/>
          </a:solidFill>
          <a:ln w="25400">
            <a:solidFill>
              <a:srgbClr val="0F2A62"/>
            </a:solidFill>
            <a:miter lim="400000"/>
          </a:ln>
          <a:extLst>
            <a:ext uri="{C572A759-6A51-4108-AA02-DFA0A04FC94B}">
              <ma14:wrappingTextBoxFlag xmlns:ma14="http://schemas.microsoft.com/office/mac/drawingml/2011/main" val="1"/>
            </a:ext>
          </a:extLst>
        </p:spPr>
        <p:txBody>
          <a:bodyPr lIns="0" tIns="0" rIns="0" bIns="0" anchor="ctr"/>
          <a:lstStyle>
            <a:lvl1pPr defTabSz="825499">
              <a:defRPr sz="2600">
                <a:solidFill>
                  <a:schemeClr val="accent1">
                    <a:hueOff val="114395"/>
                    <a:lumOff val="-24975"/>
                  </a:schemeClr>
                </a:solidFill>
                <a:latin typeface="Helvetica Neue Medium"/>
                <a:ea typeface="Helvetica Neue Medium"/>
                <a:cs typeface="Helvetica Neue Medium"/>
                <a:sym typeface="Helvetica Neue Medium"/>
              </a:defRPr>
            </a:lvl1pPr>
          </a:lstStyle>
          <a:p>
            <a:pPr/>
            <a:r>
              <a:t>各小组共拥有20张各类管理卡片，如何在合适的时机运用卡片提升团队成员的效率和士气，是推演的关键</a:t>
            </a:r>
          </a:p>
        </p:txBody>
      </p:sp>
      <p:sp>
        <p:nvSpPr>
          <p:cNvPr id="141" name="开展营销活动获得客户"/>
          <p:cNvSpPr/>
          <p:nvPr/>
        </p:nvSpPr>
        <p:spPr>
          <a:xfrm>
            <a:off x="8703130" y="3930900"/>
            <a:ext cx="1800279" cy="2441016"/>
          </a:xfrm>
          <a:prstGeom prst="roundRect">
            <a:avLst>
              <a:gd name="adj" fmla="val 7684"/>
            </a:avLst>
          </a:prstGeom>
          <a:solidFill>
            <a:srgbClr val="FFFFFF"/>
          </a:solidFill>
          <a:ln w="25400">
            <a:solidFill>
              <a:srgbClr val="0F2A62"/>
            </a:solidFill>
            <a:miter lim="400000"/>
          </a:ln>
          <a:extLst>
            <a:ext uri="{C572A759-6A51-4108-AA02-DFA0A04FC94B}">
              <ma14:wrappingTextBoxFlag xmlns:ma14="http://schemas.microsoft.com/office/mac/drawingml/2011/main" val="1"/>
            </a:ext>
          </a:extLst>
        </p:spPr>
        <p:txBody>
          <a:bodyPr lIns="0" tIns="0" rIns="0" bIns="0" anchor="ctr"/>
          <a:lstStyle>
            <a:lvl1pPr defTabSz="825499">
              <a:defRPr sz="2600">
                <a:solidFill>
                  <a:schemeClr val="accent1">
                    <a:hueOff val="114395"/>
                    <a:lumOff val="-24975"/>
                  </a:schemeClr>
                </a:solidFill>
                <a:latin typeface="Helvetica Neue Medium"/>
                <a:ea typeface="Helvetica Neue Medium"/>
                <a:cs typeface="Helvetica Neue Medium"/>
                <a:sym typeface="Helvetica Neue Medium"/>
              </a:defRPr>
            </a:lvl1pPr>
          </a:lstStyle>
          <a:p>
            <a:pPr/>
            <a:r>
              <a:t>开展营销活动获得客户</a:t>
            </a:r>
          </a:p>
        </p:txBody>
      </p:sp>
      <p:sp>
        <p:nvSpPr>
          <p:cNvPr id="142" name="各小组的团队士气可以在营销活动中获取客户，然后根据客户的基础信息，制定合理的营销方案和计划"/>
          <p:cNvSpPr/>
          <p:nvPr/>
        </p:nvSpPr>
        <p:spPr>
          <a:xfrm>
            <a:off x="10685434" y="3930900"/>
            <a:ext cx="4995436" cy="2441016"/>
          </a:xfrm>
          <a:prstGeom prst="roundRect">
            <a:avLst>
              <a:gd name="adj" fmla="val 5667"/>
            </a:avLst>
          </a:prstGeom>
          <a:solidFill>
            <a:srgbClr val="FFFFFF"/>
          </a:solidFill>
          <a:ln w="25400">
            <a:solidFill>
              <a:srgbClr val="0F2A62"/>
            </a:solidFill>
            <a:miter lim="400000"/>
          </a:ln>
          <a:extLst>
            <a:ext uri="{C572A759-6A51-4108-AA02-DFA0A04FC94B}">
              <ma14:wrappingTextBoxFlag xmlns:ma14="http://schemas.microsoft.com/office/mac/drawingml/2011/main" val="1"/>
            </a:ext>
          </a:extLst>
        </p:spPr>
        <p:txBody>
          <a:bodyPr lIns="0" tIns="0" rIns="0" bIns="0" anchor="ctr"/>
          <a:lstStyle>
            <a:lvl1pPr defTabSz="825499">
              <a:defRPr sz="2600">
                <a:solidFill>
                  <a:schemeClr val="accent1">
                    <a:hueOff val="114395"/>
                    <a:lumOff val="-24975"/>
                  </a:schemeClr>
                </a:solidFill>
                <a:latin typeface="Helvetica Neue Medium"/>
                <a:ea typeface="Helvetica Neue Medium"/>
                <a:cs typeface="Helvetica Neue Medium"/>
                <a:sym typeface="Helvetica Neue Medium"/>
              </a:defRPr>
            </a:lvl1pPr>
          </a:lstStyle>
          <a:p>
            <a:pPr/>
            <a:r>
              <a:t>各小组的团队士气可以在营销活动中获取客户，然后根据客户的基础信息，制定合理的营销方案和计划</a:t>
            </a:r>
          </a:p>
        </p:txBody>
      </p:sp>
      <p:sp>
        <p:nvSpPr>
          <p:cNvPr id="143" name="团队协调能力提升业绩"/>
          <p:cNvSpPr/>
          <p:nvPr/>
        </p:nvSpPr>
        <p:spPr>
          <a:xfrm>
            <a:off x="16787195" y="3930900"/>
            <a:ext cx="1800279" cy="2441016"/>
          </a:xfrm>
          <a:prstGeom prst="roundRect">
            <a:avLst>
              <a:gd name="adj" fmla="val 7684"/>
            </a:avLst>
          </a:prstGeom>
          <a:solidFill>
            <a:srgbClr val="FFFFFF"/>
          </a:solidFill>
          <a:ln w="25400">
            <a:solidFill>
              <a:srgbClr val="0F2A62"/>
            </a:solidFill>
            <a:miter lim="400000"/>
          </a:ln>
          <a:extLst>
            <a:ext uri="{C572A759-6A51-4108-AA02-DFA0A04FC94B}">
              <ma14:wrappingTextBoxFlag xmlns:ma14="http://schemas.microsoft.com/office/mac/drawingml/2011/main" val="1"/>
            </a:ext>
          </a:extLst>
        </p:spPr>
        <p:txBody>
          <a:bodyPr lIns="0" tIns="0" rIns="0" bIns="0" anchor="ctr"/>
          <a:lstStyle>
            <a:lvl1pPr defTabSz="825499">
              <a:defRPr sz="2600">
                <a:solidFill>
                  <a:schemeClr val="accent1">
                    <a:hueOff val="114395"/>
                    <a:lumOff val="-24975"/>
                  </a:schemeClr>
                </a:solidFill>
                <a:latin typeface="Helvetica Neue Medium"/>
                <a:ea typeface="Helvetica Neue Medium"/>
                <a:cs typeface="Helvetica Neue Medium"/>
                <a:sym typeface="Helvetica Neue Medium"/>
              </a:defRPr>
            </a:lvl1pPr>
          </a:lstStyle>
          <a:p>
            <a:pPr/>
            <a:r>
              <a:t>团队协调能力提升业绩</a:t>
            </a:r>
          </a:p>
        </p:txBody>
      </p:sp>
      <p:sp>
        <p:nvSpPr>
          <p:cNvPr id="144" name="在管理过程中的“联动机制”“信息共享机制”“团队合作机制”等，促进业绩的提升"/>
          <p:cNvSpPr/>
          <p:nvPr/>
        </p:nvSpPr>
        <p:spPr>
          <a:xfrm>
            <a:off x="18769499" y="3930900"/>
            <a:ext cx="4995436" cy="2441016"/>
          </a:xfrm>
          <a:prstGeom prst="roundRect">
            <a:avLst>
              <a:gd name="adj" fmla="val 5667"/>
            </a:avLst>
          </a:prstGeom>
          <a:solidFill>
            <a:srgbClr val="FFFFFF"/>
          </a:solidFill>
          <a:ln w="25400">
            <a:solidFill>
              <a:srgbClr val="0F2A62"/>
            </a:solidFill>
            <a:miter lim="400000"/>
          </a:ln>
          <a:extLst>
            <a:ext uri="{C572A759-6A51-4108-AA02-DFA0A04FC94B}">
              <ma14:wrappingTextBoxFlag xmlns:ma14="http://schemas.microsoft.com/office/mac/drawingml/2011/main" val="1"/>
            </a:ext>
          </a:extLst>
        </p:spPr>
        <p:txBody>
          <a:bodyPr lIns="0" tIns="0" rIns="0" bIns="0" anchor="ctr"/>
          <a:lstStyle>
            <a:lvl1pPr defTabSz="825499">
              <a:defRPr sz="2600">
                <a:solidFill>
                  <a:schemeClr val="accent1">
                    <a:hueOff val="114395"/>
                    <a:lumOff val="-24975"/>
                  </a:schemeClr>
                </a:solidFill>
                <a:latin typeface="Helvetica Neue Medium"/>
                <a:ea typeface="Helvetica Neue Medium"/>
                <a:cs typeface="Helvetica Neue Medium"/>
                <a:sym typeface="Helvetica Neue Medium"/>
              </a:defRPr>
            </a:lvl1pPr>
          </a:lstStyle>
          <a:p>
            <a:pPr/>
            <a:r>
              <a:t>在管理过程中的“联动机制”“信息共享机制”“团队合作机制”等，促进业绩的提升</a:t>
            </a:r>
          </a:p>
        </p:txBody>
      </p:sp>
      <p:grpSp>
        <p:nvGrpSpPr>
          <p:cNvPr id="147" name="d3fccfb731c05f8e5ce47826ac8b75fa.jpg"/>
          <p:cNvGrpSpPr/>
          <p:nvPr/>
        </p:nvGrpSpPr>
        <p:grpSpPr>
          <a:xfrm>
            <a:off x="489030" y="6913077"/>
            <a:ext cx="7237746" cy="5066724"/>
            <a:chOff x="0" y="0"/>
            <a:chExt cx="7237745" cy="5066722"/>
          </a:xfrm>
        </p:grpSpPr>
        <p:pic>
          <p:nvPicPr>
            <p:cNvPr id="146" name="d3fccfb731c05f8e5ce47826ac8b75fa.jpg" descr="d3fccfb731c05f8e5ce47826ac8b75fa.jpg"/>
            <p:cNvPicPr>
              <a:picLocks noChangeAspect="1"/>
            </p:cNvPicPr>
            <p:nvPr/>
          </p:nvPicPr>
          <p:blipFill>
            <a:blip r:embed="rId2">
              <a:extLst/>
            </a:blip>
            <a:srcRect l="0" t="0" r="0" b="9570"/>
            <a:stretch>
              <a:fillRect/>
            </a:stretch>
          </p:blipFill>
          <p:spPr>
            <a:xfrm>
              <a:off x="127000" y="88900"/>
              <a:ext cx="6983746" cy="4736523"/>
            </a:xfrm>
            <a:prstGeom prst="rect">
              <a:avLst/>
            </a:prstGeom>
            <a:ln>
              <a:noFill/>
            </a:ln>
            <a:effectLst/>
          </p:spPr>
        </p:pic>
        <p:pic>
          <p:nvPicPr>
            <p:cNvPr id="145" name="d3fccfb731c05f8e5ce47826ac8b75fa.jpg" descr="d3fccfb731c05f8e5ce47826ac8b75fa.jpg"/>
            <p:cNvPicPr>
              <a:picLocks noChangeAspect="0"/>
            </p:cNvPicPr>
            <p:nvPr/>
          </p:nvPicPr>
          <p:blipFill>
            <a:blip r:embed="rId3">
              <a:extLst/>
            </a:blip>
            <a:stretch>
              <a:fillRect/>
            </a:stretch>
          </p:blipFill>
          <p:spPr>
            <a:xfrm>
              <a:off x="0" y="0"/>
              <a:ext cx="7237746" cy="5066723"/>
            </a:xfrm>
            <a:prstGeom prst="rect">
              <a:avLst/>
            </a:prstGeom>
            <a:effectLst/>
          </p:spPr>
        </p:pic>
      </p:grpSp>
      <p:grpSp>
        <p:nvGrpSpPr>
          <p:cNvPr id="150" name="（盘面）银行之光.003.jpeg"/>
          <p:cNvGrpSpPr/>
          <p:nvPr/>
        </p:nvGrpSpPr>
        <p:grpSpPr>
          <a:xfrm>
            <a:off x="8441688" y="6865887"/>
            <a:ext cx="7500625" cy="5161283"/>
            <a:chOff x="0" y="0"/>
            <a:chExt cx="7500623" cy="5161282"/>
          </a:xfrm>
        </p:grpSpPr>
        <p:pic>
          <p:nvPicPr>
            <p:cNvPr id="149" name="（盘面）银行之光.003.jpeg" descr="（盘面）银行之光.003.jpeg"/>
            <p:cNvPicPr>
              <a:picLocks noChangeAspect="1"/>
            </p:cNvPicPr>
            <p:nvPr/>
          </p:nvPicPr>
          <p:blipFill>
            <a:blip r:embed="rId4">
              <a:extLst/>
            </a:blip>
            <a:stretch>
              <a:fillRect/>
            </a:stretch>
          </p:blipFill>
          <p:spPr>
            <a:xfrm>
              <a:off x="127000" y="88900"/>
              <a:ext cx="7246624" cy="4831083"/>
            </a:xfrm>
            <a:prstGeom prst="rect">
              <a:avLst/>
            </a:prstGeom>
            <a:ln>
              <a:noFill/>
            </a:ln>
            <a:effectLst/>
          </p:spPr>
        </p:pic>
        <p:pic>
          <p:nvPicPr>
            <p:cNvPr id="148" name="（盘面）银行之光.003.jpeg" descr="（盘面）银行之光.003.jpeg"/>
            <p:cNvPicPr>
              <a:picLocks noChangeAspect="0"/>
            </p:cNvPicPr>
            <p:nvPr/>
          </p:nvPicPr>
          <p:blipFill>
            <a:blip r:embed="rId5">
              <a:extLst/>
            </a:blip>
            <a:stretch>
              <a:fillRect/>
            </a:stretch>
          </p:blipFill>
          <p:spPr>
            <a:xfrm>
              <a:off x="0" y="0"/>
              <a:ext cx="7500624" cy="5161283"/>
            </a:xfrm>
            <a:prstGeom prst="rect">
              <a:avLst/>
            </a:prstGeom>
            <a:effectLst/>
          </p:spPr>
        </p:pic>
      </p:grpSp>
      <p:grpSp>
        <p:nvGrpSpPr>
          <p:cNvPr id="153" name="截屏2024-11-04 16.17.57.png"/>
          <p:cNvGrpSpPr/>
          <p:nvPr/>
        </p:nvGrpSpPr>
        <p:grpSpPr>
          <a:xfrm>
            <a:off x="16217768" y="6979318"/>
            <a:ext cx="8116593" cy="4934422"/>
            <a:chOff x="0" y="0"/>
            <a:chExt cx="8116592" cy="4934420"/>
          </a:xfrm>
        </p:grpSpPr>
        <p:pic>
          <p:nvPicPr>
            <p:cNvPr id="152" name="截屏2024-11-04 16.17.57.png" descr="截屏2024-11-04 16.17.57.png"/>
            <p:cNvPicPr>
              <a:picLocks noChangeAspect="1"/>
            </p:cNvPicPr>
            <p:nvPr/>
          </p:nvPicPr>
          <p:blipFill>
            <a:blip r:embed="rId6">
              <a:extLst/>
            </a:blip>
            <a:stretch>
              <a:fillRect/>
            </a:stretch>
          </p:blipFill>
          <p:spPr>
            <a:xfrm>
              <a:off x="127000" y="88900"/>
              <a:ext cx="7862593" cy="4604221"/>
            </a:xfrm>
            <a:prstGeom prst="rect">
              <a:avLst/>
            </a:prstGeom>
            <a:ln>
              <a:noFill/>
            </a:ln>
            <a:effectLst/>
          </p:spPr>
        </p:pic>
        <p:pic>
          <p:nvPicPr>
            <p:cNvPr id="151" name="截屏2024-11-04 16.17.57.png" descr="截屏2024-11-04 16.17.57.png"/>
            <p:cNvPicPr>
              <a:picLocks noChangeAspect="0"/>
            </p:cNvPicPr>
            <p:nvPr/>
          </p:nvPicPr>
          <p:blipFill>
            <a:blip r:embed="rId7">
              <a:extLst/>
            </a:blip>
            <a:stretch>
              <a:fillRect/>
            </a:stretch>
          </p:blipFill>
          <p:spPr>
            <a:xfrm>
              <a:off x="0" y="0"/>
              <a:ext cx="8116593" cy="4934421"/>
            </a:xfrm>
            <a:prstGeom prst="rect">
              <a:avLst/>
            </a:prstGeom>
            <a:effectLst/>
          </p:spPr>
        </p:pic>
      </p:gr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连按此项以编辑"/>
          <p:cNvSpPr txBox="1"/>
          <p:nvPr>
            <p:ph type="body" sz="quarter" idx="1"/>
          </p:nvPr>
        </p:nvSpPr>
        <p:spPr>
          <a:prstGeom prst="rect">
            <a:avLst/>
          </a:prstGeom>
        </p:spPr>
        <p:txBody>
          <a:bodyPr/>
          <a:lstStyle/>
          <a:p>
            <a:pPr/>
          </a:p>
        </p:txBody>
      </p:sp>
      <p:sp>
        <p:nvSpPr>
          <p:cNvPr id="156" name="矩形"/>
          <p:cNvSpPr/>
          <p:nvPr/>
        </p:nvSpPr>
        <p:spPr>
          <a:xfrm>
            <a:off x="-1" y="4811979"/>
            <a:ext cx="24384004" cy="4092042"/>
          </a:xfrm>
          <a:prstGeom prst="rect">
            <a:avLst/>
          </a:prstGeom>
          <a:solidFill>
            <a:schemeClr val="accent1">
              <a:hueOff val="114395"/>
              <a:lumOff val="-24975"/>
            </a:schemeClr>
          </a:solidFill>
          <a:ln w="12700">
            <a:miter lim="400000"/>
          </a:ln>
        </p:spPr>
        <p:txBody>
          <a:bodyPr lIns="0" tIns="0" rIns="0" bIns="0" anchor="ct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7" name="第一部分：企业有生命"/>
          <p:cNvSpPr txBox="1"/>
          <p:nvPr/>
        </p:nvSpPr>
        <p:spPr>
          <a:xfrm>
            <a:off x="6248400" y="5892799"/>
            <a:ext cx="11887201" cy="1930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500">
              <a:defRPr b="1" sz="10300">
                <a:solidFill>
                  <a:srgbClr val="FFFFFF"/>
                </a:solidFill>
              </a:defRPr>
            </a:lvl1pPr>
          </a:lstStyle>
          <a:p>
            <a:pPr/>
            <a:r>
              <a:t>第三部分：产品亮点</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双盘面机制"/>
          <p:cNvSpPr txBox="1"/>
          <p:nvPr/>
        </p:nvSpPr>
        <p:spPr>
          <a:xfrm>
            <a:off x="2354091" y="-48520"/>
            <a:ext cx="4876801" cy="144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500">
              <a:defRPr b="1" sz="7500">
                <a:solidFill>
                  <a:schemeClr val="accent1">
                    <a:hueOff val="114395"/>
                    <a:lumOff val="-24975"/>
                  </a:schemeClr>
                </a:solidFill>
              </a:defRPr>
            </a:lvl1pPr>
          </a:lstStyle>
          <a:p>
            <a:pPr/>
            <a:r>
              <a:t>双盘面机制</a:t>
            </a:r>
          </a:p>
        </p:txBody>
      </p:sp>
      <p:pic>
        <p:nvPicPr>
          <p:cNvPr id="160" name="（任务组盘面）银行之光.001.jpeg" descr="（任务组盘面）银行之光.001.jpeg"/>
          <p:cNvPicPr>
            <a:picLocks noChangeAspect="1"/>
          </p:cNvPicPr>
          <p:nvPr/>
        </p:nvPicPr>
        <p:blipFill>
          <a:blip r:embed="rId2">
            <a:extLst/>
          </a:blip>
          <a:srcRect l="0" t="0" r="164" b="0"/>
          <a:stretch>
            <a:fillRect/>
          </a:stretch>
        </p:blipFill>
        <p:spPr>
          <a:xfrm rot="10800000">
            <a:off x="3834214" y="1620902"/>
            <a:ext cx="7432758" cy="4963335"/>
          </a:xfrm>
          <a:prstGeom prst="rect">
            <a:avLst/>
          </a:prstGeom>
          <a:ln w="12700">
            <a:miter lim="400000"/>
          </a:ln>
        </p:spPr>
      </p:pic>
      <p:pic>
        <p:nvPicPr>
          <p:cNvPr id="161" name="1份，90cm60cm（通关组盘面）银行之光_副本.pdf" descr="1份，90cm60cm（通关组盘面）银行之光_副本.pdf"/>
          <p:cNvPicPr>
            <a:picLocks noChangeAspect="1"/>
          </p:cNvPicPr>
          <p:nvPr/>
        </p:nvPicPr>
        <p:blipFill>
          <a:blip r:embed="rId3">
            <a:extLst/>
          </a:blip>
          <a:stretch>
            <a:fillRect/>
          </a:stretch>
        </p:blipFill>
        <p:spPr>
          <a:xfrm>
            <a:off x="13104620" y="1620998"/>
            <a:ext cx="7444979" cy="4963319"/>
          </a:xfrm>
          <a:prstGeom prst="rect">
            <a:avLst/>
          </a:prstGeom>
          <a:ln w="12700">
            <a:miter lim="400000"/>
          </a:ln>
        </p:spPr>
      </p:pic>
      <p:sp>
        <p:nvSpPr>
          <p:cNvPr id="162" name="任务组盘面"/>
          <p:cNvSpPr txBox="1"/>
          <p:nvPr/>
        </p:nvSpPr>
        <p:spPr>
          <a:xfrm>
            <a:off x="6763338" y="6603999"/>
            <a:ext cx="1574801" cy="508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499">
              <a:defRPr sz="2300">
                <a:solidFill>
                  <a:schemeClr val="accent1">
                    <a:hueOff val="114395"/>
                    <a:lumOff val="-24975"/>
                  </a:schemeClr>
                </a:solidFill>
                <a:latin typeface="Helvetica Neue Medium"/>
                <a:ea typeface="Helvetica Neue Medium"/>
                <a:cs typeface="Helvetica Neue Medium"/>
                <a:sym typeface="Helvetica Neue Medium"/>
              </a:defRPr>
            </a:lvl1pPr>
          </a:lstStyle>
          <a:p>
            <a:pPr/>
            <a:r>
              <a:t>任务组盘面</a:t>
            </a:r>
          </a:p>
        </p:txBody>
      </p:sp>
      <p:sp>
        <p:nvSpPr>
          <p:cNvPr id="163" name="通关组盘面"/>
          <p:cNvSpPr txBox="1"/>
          <p:nvPr/>
        </p:nvSpPr>
        <p:spPr>
          <a:xfrm>
            <a:off x="16039709" y="6603999"/>
            <a:ext cx="1574801" cy="508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499">
              <a:defRPr sz="2300">
                <a:solidFill>
                  <a:schemeClr val="accent1">
                    <a:hueOff val="114395"/>
                    <a:lumOff val="-24975"/>
                  </a:schemeClr>
                </a:solidFill>
                <a:latin typeface="Helvetica Neue Medium"/>
                <a:ea typeface="Helvetica Neue Medium"/>
                <a:cs typeface="Helvetica Neue Medium"/>
                <a:sym typeface="Helvetica Neue Medium"/>
              </a:defRPr>
            </a:lvl1pPr>
          </a:lstStyle>
          <a:p>
            <a:pPr/>
            <a:r>
              <a:t>通关组盘面</a:t>
            </a:r>
          </a:p>
        </p:txBody>
      </p:sp>
      <p:sp>
        <p:nvSpPr>
          <p:cNvPr id="164" name="双盘面机制，是指在一次沙盘体验中，各小组分别承担不同的职责推演目标，全面的、多视角、多维度呈现服务过程的管理和营销协同的全部内容。…"/>
          <p:cNvSpPr/>
          <p:nvPr/>
        </p:nvSpPr>
        <p:spPr>
          <a:xfrm>
            <a:off x="675580" y="7990898"/>
            <a:ext cx="23032840" cy="4841589"/>
          </a:xfrm>
          <a:prstGeom prst="roundRect">
            <a:avLst>
              <a:gd name="adj" fmla="val 5192"/>
            </a:avLst>
          </a:prstGeom>
          <a:solidFill>
            <a:srgbClr val="FFFFFF"/>
          </a:solidFill>
          <a:ln w="25400">
            <a:solidFill>
              <a:srgbClr val="0F2A62"/>
            </a:solidFill>
            <a:miter lim="400000"/>
          </a:ln>
          <a:extLst>
            <a:ext uri="{C572A759-6A51-4108-AA02-DFA0A04FC94B}">
              <ma14:wrappingTextBoxFlag xmlns:ma14="http://schemas.microsoft.com/office/mac/drawingml/2011/main" val="1"/>
            </a:ext>
          </a:extLst>
        </p:spPr>
        <p:txBody>
          <a:bodyPr lIns="0" tIns="0" rIns="0" bIns="0" anchor="ctr"/>
          <a:lstStyle/>
          <a:p>
            <a:pPr algn="l" defTabSz="825499">
              <a:defRPr sz="3300">
                <a:solidFill>
                  <a:schemeClr val="accent1">
                    <a:hueOff val="114395"/>
                    <a:lumOff val="-24975"/>
                  </a:schemeClr>
                </a:solidFill>
                <a:latin typeface="Helvetica Neue Medium"/>
                <a:ea typeface="Helvetica Neue Medium"/>
                <a:cs typeface="Helvetica Neue Medium"/>
                <a:sym typeface="Helvetica Neue Medium"/>
              </a:defRPr>
            </a:pPr>
            <a:r>
              <a:t>        双盘面机制，是指在一次沙盘体验中，各小组分别承担不同的职责推演目标，全面的、多视角、多维度呈现服务过程的管理和营销协同的全部内容。</a:t>
            </a:r>
          </a:p>
          <a:p>
            <a:pPr algn="l" defTabSz="825499">
              <a:defRPr sz="3300">
                <a:solidFill>
                  <a:schemeClr val="accent1">
                    <a:hueOff val="114395"/>
                    <a:lumOff val="-24975"/>
                  </a:schemeClr>
                </a:solidFill>
                <a:latin typeface="Helvetica Neue Medium"/>
                <a:ea typeface="Helvetica Neue Medium"/>
                <a:cs typeface="Helvetica Neue Medium"/>
                <a:sym typeface="Helvetica Neue Medium"/>
              </a:defRPr>
            </a:pPr>
            <a:r>
              <a:t>亮点：1、参与者体验过程中更好的链接实战。</a:t>
            </a:r>
          </a:p>
          <a:p>
            <a:pPr algn="l" defTabSz="825499">
              <a:defRPr sz="3300">
                <a:solidFill>
                  <a:schemeClr val="accent1">
                    <a:hueOff val="114395"/>
                    <a:lumOff val="-24975"/>
                  </a:schemeClr>
                </a:solidFill>
                <a:latin typeface="Helvetica Neue Medium"/>
                <a:ea typeface="Helvetica Neue Medium"/>
                <a:cs typeface="Helvetica Neue Medium"/>
                <a:sym typeface="Helvetica Neue Medium"/>
              </a:defRPr>
            </a:pPr>
            <a:r>
              <a:t>           2、体验感更强，增强互动性。</a:t>
            </a:r>
          </a:p>
          <a:p>
            <a:pPr algn="l" defTabSz="825499">
              <a:defRPr sz="3300">
                <a:solidFill>
                  <a:schemeClr val="accent1">
                    <a:hueOff val="114395"/>
                    <a:lumOff val="-24975"/>
                  </a:schemeClr>
                </a:solidFill>
                <a:latin typeface="Helvetica Neue Medium"/>
                <a:ea typeface="Helvetica Neue Medium"/>
                <a:cs typeface="Helvetica Neue Medium"/>
                <a:sym typeface="Helvetica Neue Medium"/>
              </a:defRPr>
            </a:pPr>
            <a:r>
              <a:t>           3、可定制性更强，预留多个可以定制的端口。</a:t>
            </a:r>
          </a:p>
        </p:txBody>
      </p:sp>
      <p:sp>
        <p:nvSpPr>
          <p:cNvPr id="165" name="双盘面机制"/>
          <p:cNvSpPr/>
          <p:nvPr/>
        </p:nvSpPr>
        <p:spPr>
          <a:xfrm>
            <a:off x="9479452" y="7406592"/>
            <a:ext cx="5425096" cy="1065180"/>
          </a:xfrm>
          <a:prstGeom prst="roundRect">
            <a:avLst>
              <a:gd name="adj" fmla="val 19460"/>
            </a:avLst>
          </a:prstGeom>
          <a:solidFill>
            <a:srgbClr val="102A63"/>
          </a:solidFill>
          <a:ln w="25400">
            <a:solidFill>
              <a:srgbClr val="0F2A62"/>
            </a:solidFill>
            <a:miter lim="400000"/>
          </a:ln>
          <a:extLst>
            <a:ext uri="{C572A759-6A51-4108-AA02-DFA0A04FC94B}">
              <ma14:wrappingTextBoxFlag xmlns:ma14="http://schemas.microsoft.com/office/mac/drawingml/2011/main" val="1"/>
            </a:ext>
          </a:extLst>
        </p:spPr>
        <p:txBody>
          <a:bodyPr lIns="0" tIns="0" rIns="0" bIns="0" anchor="ctr"/>
          <a:lstStyle>
            <a:lvl1pPr defTabSz="825499">
              <a:defRPr sz="3300">
                <a:solidFill>
                  <a:srgbClr val="FFFFFF"/>
                </a:solidFill>
                <a:latin typeface="Helvetica Neue Medium"/>
                <a:ea typeface="Helvetica Neue Medium"/>
                <a:cs typeface="Helvetica Neue Medium"/>
                <a:sym typeface="Helvetica Neue Medium"/>
              </a:defRPr>
            </a:lvl1pPr>
          </a:lstStyle>
          <a:p>
            <a:pPr/>
            <a:r>
              <a:t>双盘面机制</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Roleplay机制"/>
          <p:cNvSpPr txBox="1"/>
          <p:nvPr/>
        </p:nvSpPr>
        <p:spPr>
          <a:xfrm>
            <a:off x="1817357" y="-48520"/>
            <a:ext cx="5950269" cy="144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500">
              <a:defRPr b="1" sz="7500">
                <a:solidFill>
                  <a:schemeClr val="accent1">
                    <a:hueOff val="114395"/>
                    <a:lumOff val="-24975"/>
                  </a:schemeClr>
                </a:solidFill>
              </a:defRPr>
            </a:lvl1pPr>
          </a:lstStyle>
          <a:p>
            <a:pPr/>
            <a:r>
              <a:t>Roleplay机制</a:t>
            </a:r>
          </a:p>
        </p:txBody>
      </p:sp>
      <p:sp>
        <p:nvSpPr>
          <p:cNvPr id="168" name="客户Roleplay卡"/>
          <p:cNvSpPr txBox="1"/>
          <p:nvPr/>
        </p:nvSpPr>
        <p:spPr>
          <a:xfrm>
            <a:off x="6468171" y="6603999"/>
            <a:ext cx="2165135" cy="508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499">
              <a:defRPr sz="2300">
                <a:solidFill>
                  <a:schemeClr val="accent1">
                    <a:hueOff val="114395"/>
                    <a:lumOff val="-24975"/>
                  </a:schemeClr>
                </a:solidFill>
                <a:latin typeface="Helvetica Neue Medium"/>
                <a:ea typeface="Helvetica Neue Medium"/>
                <a:cs typeface="Helvetica Neue Medium"/>
                <a:sym typeface="Helvetica Neue Medium"/>
              </a:defRPr>
            </a:lvl1pPr>
          </a:lstStyle>
          <a:p>
            <a:pPr/>
            <a:r>
              <a:t>客户Roleplay卡</a:t>
            </a:r>
          </a:p>
        </p:txBody>
      </p:sp>
      <p:sp>
        <p:nvSpPr>
          <p:cNvPr id="169" name="员工Roleplay"/>
          <p:cNvSpPr txBox="1"/>
          <p:nvPr/>
        </p:nvSpPr>
        <p:spPr>
          <a:xfrm>
            <a:off x="15890592" y="6603999"/>
            <a:ext cx="1873035" cy="508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499">
              <a:defRPr sz="2300">
                <a:solidFill>
                  <a:schemeClr val="accent1">
                    <a:hueOff val="114395"/>
                    <a:lumOff val="-24975"/>
                  </a:schemeClr>
                </a:solidFill>
                <a:latin typeface="Helvetica Neue Medium"/>
                <a:ea typeface="Helvetica Neue Medium"/>
                <a:cs typeface="Helvetica Neue Medium"/>
                <a:sym typeface="Helvetica Neue Medium"/>
              </a:defRPr>
            </a:lvl1pPr>
          </a:lstStyle>
          <a:p>
            <a:pPr/>
            <a:r>
              <a:t>员工Roleplay</a:t>
            </a:r>
          </a:p>
        </p:txBody>
      </p:sp>
      <p:sp>
        <p:nvSpPr>
          <p:cNvPr id="170" name="Roleplay机制，是在沙盘的体验过程中，加入实战演练的部分，让体验者更好的链接实战。…"/>
          <p:cNvSpPr/>
          <p:nvPr/>
        </p:nvSpPr>
        <p:spPr>
          <a:xfrm>
            <a:off x="675580" y="7990898"/>
            <a:ext cx="23032840" cy="4841589"/>
          </a:xfrm>
          <a:prstGeom prst="roundRect">
            <a:avLst>
              <a:gd name="adj" fmla="val 5192"/>
            </a:avLst>
          </a:prstGeom>
          <a:solidFill>
            <a:srgbClr val="FFFFFF"/>
          </a:solidFill>
          <a:ln w="25400">
            <a:solidFill>
              <a:srgbClr val="0F2A62"/>
            </a:solidFill>
            <a:miter lim="400000"/>
          </a:ln>
          <a:extLst>
            <a:ext uri="{C572A759-6A51-4108-AA02-DFA0A04FC94B}">
              <ma14:wrappingTextBoxFlag xmlns:ma14="http://schemas.microsoft.com/office/mac/drawingml/2011/main" val="1"/>
            </a:ext>
          </a:extLst>
        </p:spPr>
        <p:txBody>
          <a:bodyPr lIns="0" tIns="0" rIns="0" bIns="0" anchor="ctr"/>
          <a:lstStyle/>
          <a:p>
            <a:pPr algn="l" defTabSz="825499">
              <a:defRPr sz="3300">
                <a:solidFill>
                  <a:schemeClr val="accent1">
                    <a:hueOff val="114395"/>
                    <a:lumOff val="-24975"/>
                  </a:schemeClr>
                </a:solidFill>
                <a:latin typeface="Helvetica Neue Medium"/>
                <a:ea typeface="Helvetica Neue Medium"/>
                <a:cs typeface="Helvetica Neue Medium"/>
                <a:sym typeface="Helvetica Neue Medium"/>
              </a:defRPr>
            </a:pPr>
            <a:r>
              <a:t>        Roleplay机制，是在沙盘的体验过程中，加入实战演练的部分，让体验者更好的链接实战。</a:t>
            </a:r>
          </a:p>
          <a:p>
            <a:pPr algn="l" defTabSz="825499">
              <a:defRPr sz="3300">
                <a:solidFill>
                  <a:schemeClr val="accent1">
                    <a:hueOff val="114395"/>
                    <a:lumOff val="-24975"/>
                  </a:schemeClr>
                </a:solidFill>
                <a:latin typeface="Helvetica Neue Medium"/>
                <a:ea typeface="Helvetica Neue Medium"/>
                <a:cs typeface="Helvetica Neue Medium"/>
                <a:sym typeface="Helvetica Neue Medium"/>
              </a:defRPr>
            </a:pPr>
            <a:r>
              <a:t>亮点：1、客户卡36张、员工卡36张，将经典管理事件可以更好的融入到沙盘推演中。</a:t>
            </a:r>
          </a:p>
          <a:p>
            <a:pPr algn="l" defTabSz="825499">
              <a:defRPr sz="3300">
                <a:solidFill>
                  <a:schemeClr val="accent1">
                    <a:hueOff val="114395"/>
                    <a:lumOff val="-24975"/>
                  </a:schemeClr>
                </a:solidFill>
                <a:latin typeface="Helvetica Neue Medium"/>
                <a:ea typeface="Helvetica Neue Medium"/>
                <a:cs typeface="Helvetica Neue Medium"/>
                <a:sym typeface="Helvetica Neue Medium"/>
              </a:defRPr>
            </a:pPr>
            <a:r>
              <a:t>           2、任务组扮演团队成员或消费者，两种身份对应工作中的内部管理和外部营销动作。</a:t>
            </a:r>
          </a:p>
          <a:p>
            <a:pPr algn="l" defTabSz="825499">
              <a:defRPr sz="3300">
                <a:solidFill>
                  <a:schemeClr val="accent1">
                    <a:hueOff val="114395"/>
                    <a:lumOff val="-24975"/>
                  </a:schemeClr>
                </a:solidFill>
                <a:latin typeface="Helvetica Neue Medium"/>
                <a:ea typeface="Helvetica Neue Medium"/>
                <a:cs typeface="Helvetica Neue Medium"/>
                <a:sym typeface="Helvetica Neue Medium"/>
              </a:defRPr>
            </a:pPr>
            <a:r>
              <a:t>           3、情景模拟的结果，与下一步团队运营的内容息息相关，将机制和情景结合。</a:t>
            </a:r>
          </a:p>
        </p:txBody>
      </p:sp>
      <p:sp>
        <p:nvSpPr>
          <p:cNvPr id="171" name="Roleplay机制"/>
          <p:cNvSpPr/>
          <p:nvPr/>
        </p:nvSpPr>
        <p:spPr>
          <a:xfrm>
            <a:off x="9479452" y="7406592"/>
            <a:ext cx="5425096" cy="1065180"/>
          </a:xfrm>
          <a:prstGeom prst="roundRect">
            <a:avLst>
              <a:gd name="adj" fmla="val 19460"/>
            </a:avLst>
          </a:prstGeom>
          <a:solidFill>
            <a:srgbClr val="102A63"/>
          </a:solidFill>
          <a:ln w="25400">
            <a:solidFill>
              <a:srgbClr val="0F2A62"/>
            </a:solidFill>
            <a:miter lim="400000"/>
          </a:ln>
          <a:extLst>
            <a:ext uri="{C572A759-6A51-4108-AA02-DFA0A04FC94B}">
              <ma14:wrappingTextBoxFlag xmlns:ma14="http://schemas.microsoft.com/office/mac/drawingml/2011/main" val="1"/>
            </a:ext>
          </a:extLst>
        </p:spPr>
        <p:txBody>
          <a:bodyPr lIns="0" tIns="0" rIns="0" bIns="0" anchor="ctr"/>
          <a:lstStyle>
            <a:lvl1pPr defTabSz="825499">
              <a:defRPr sz="3300">
                <a:solidFill>
                  <a:srgbClr val="FFFFFF"/>
                </a:solidFill>
                <a:latin typeface="Helvetica Neue Medium"/>
                <a:ea typeface="Helvetica Neue Medium"/>
                <a:cs typeface="Helvetica Neue Medium"/>
                <a:sym typeface="Helvetica Neue Medium"/>
              </a:defRPr>
            </a:lvl1pPr>
          </a:lstStyle>
          <a:p>
            <a:pPr/>
            <a:r>
              <a:t>Roleplay机制</a:t>
            </a:r>
          </a:p>
        </p:txBody>
      </p:sp>
      <p:pic>
        <p:nvPicPr>
          <p:cNvPr id="172" name="2份，成品85mm85mm尺寸，200g白卡纸，双面打印，圆角（通关组客户营销Rolplay卡）银行之光.pdf" descr="2份，成品85mm85mm尺寸，200g白卡纸，双面打印，圆角（通关组客户营销Rolplay卡）银行之光.pdf"/>
          <p:cNvPicPr>
            <a:picLocks noChangeAspect="1"/>
          </p:cNvPicPr>
          <p:nvPr/>
        </p:nvPicPr>
        <p:blipFill>
          <a:blip r:embed="rId2">
            <a:extLst/>
          </a:blip>
          <a:stretch>
            <a:fillRect/>
          </a:stretch>
        </p:blipFill>
        <p:spPr>
          <a:xfrm>
            <a:off x="4909730" y="1397046"/>
            <a:ext cx="5282016" cy="5282016"/>
          </a:xfrm>
          <a:prstGeom prst="rect">
            <a:avLst/>
          </a:prstGeom>
          <a:ln w="12700">
            <a:miter lim="400000"/>
          </a:ln>
        </p:spPr>
      </p:pic>
      <p:pic>
        <p:nvPicPr>
          <p:cNvPr id="173" name="1份，成品85mm85mm尺寸，128g铜版纸，双面打印，双面覆亮膜，圆角（通关组员工管理Rolplay卡）银行之光.pdf" descr="1份，成品85mm85mm尺寸，128g铜版纸，双面打印，双面覆亮膜，圆角（通关组员工管理Rolplay卡）银行之光.pdf"/>
          <p:cNvPicPr>
            <a:picLocks noChangeAspect="1"/>
          </p:cNvPicPr>
          <p:nvPr/>
        </p:nvPicPr>
        <p:blipFill>
          <a:blip r:embed="rId3">
            <a:extLst/>
          </a:blip>
          <a:stretch>
            <a:fillRect/>
          </a:stretch>
        </p:blipFill>
        <p:spPr>
          <a:xfrm>
            <a:off x="14186101" y="1397046"/>
            <a:ext cx="5282015" cy="5282016"/>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高绩效团队"/>
          <p:cNvSpPr txBox="1"/>
          <p:nvPr/>
        </p:nvSpPr>
        <p:spPr>
          <a:xfrm>
            <a:off x="2354091" y="-48520"/>
            <a:ext cx="4876801" cy="144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500">
              <a:defRPr b="1" sz="7500">
                <a:solidFill>
                  <a:schemeClr val="accent1">
                    <a:hueOff val="114395"/>
                    <a:lumOff val="-24975"/>
                  </a:schemeClr>
                </a:solidFill>
              </a:defRPr>
            </a:lvl1pPr>
          </a:lstStyle>
          <a:p>
            <a:pPr/>
            <a:r>
              <a:t>高绩效团队</a:t>
            </a:r>
          </a:p>
        </p:txBody>
      </p:sp>
      <p:sp>
        <p:nvSpPr>
          <p:cNvPr id="176" name="团队成员概况卡"/>
          <p:cNvSpPr txBox="1"/>
          <p:nvPr/>
        </p:nvSpPr>
        <p:spPr>
          <a:xfrm>
            <a:off x="2134163" y="6603999"/>
            <a:ext cx="2159001" cy="508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499">
              <a:defRPr sz="2300">
                <a:solidFill>
                  <a:schemeClr val="accent1">
                    <a:hueOff val="114395"/>
                    <a:lumOff val="-24975"/>
                  </a:schemeClr>
                </a:solidFill>
                <a:latin typeface="Helvetica Neue Medium"/>
                <a:ea typeface="Helvetica Neue Medium"/>
                <a:cs typeface="Helvetica Neue Medium"/>
                <a:sym typeface="Helvetica Neue Medium"/>
              </a:defRPr>
            </a:lvl1pPr>
          </a:lstStyle>
          <a:p>
            <a:pPr/>
            <a:r>
              <a:t>团队成员概况卡</a:t>
            </a:r>
          </a:p>
        </p:txBody>
      </p:sp>
      <p:sp>
        <p:nvSpPr>
          <p:cNvPr id="177" name="管理动作实践"/>
          <p:cNvSpPr txBox="1"/>
          <p:nvPr/>
        </p:nvSpPr>
        <p:spPr>
          <a:xfrm>
            <a:off x="7987050" y="6603999"/>
            <a:ext cx="1866901" cy="508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499">
              <a:defRPr sz="2300">
                <a:solidFill>
                  <a:schemeClr val="accent1">
                    <a:hueOff val="114395"/>
                    <a:lumOff val="-24975"/>
                  </a:schemeClr>
                </a:solidFill>
                <a:latin typeface="Helvetica Neue Medium"/>
                <a:ea typeface="Helvetica Neue Medium"/>
                <a:cs typeface="Helvetica Neue Medium"/>
                <a:sym typeface="Helvetica Neue Medium"/>
              </a:defRPr>
            </a:lvl1pPr>
          </a:lstStyle>
          <a:p>
            <a:pPr/>
            <a:r>
              <a:t>管理动作实践</a:t>
            </a:r>
          </a:p>
        </p:txBody>
      </p:sp>
      <p:sp>
        <p:nvSpPr>
          <p:cNvPr id="178" name="沙盘中的重要环节之一，就是实战模拟团队管理的各项管理动作和业绩完成之间的关系。提升管理者和团队成员的协作配合能力。…"/>
          <p:cNvSpPr/>
          <p:nvPr/>
        </p:nvSpPr>
        <p:spPr>
          <a:xfrm>
            <a:off x="675580" y="7990898"/>
            <a:ext cx="23032840" cy="4841589"/>
          </a:xfrm>
          <a:prstGeom prst="roundRect">
            <a:avLst>
              <a:gd name="adj" fmla="val 5192"/>
            </a:avLst>
          </a:prstGeom>
          <a:solidFill>
            <a:srgbClr val="FFFFFF"/>
          </a:solidFill>
          <a:ln w="25400">
            <a:solidFill>
              <a:srgbClr val="0F2A62"/>
            </a:solidFill>
            <a:miter lim="400000"/>
          </a:ln>
          <a:extLst>
            <a:ext uri="{C572A759-6A51-4108-AA02-DFA0A04FC94B}">
              <ma14:wrappingTextBoxFlag xmlns:ma14="http://schemas.microsoft.com/office/mac/drawingml/2011/main" val="1"/>
            </a:ext>
          </a:extLst>
        </p:spPr>
        <p:txBody>
          <a:bodyPr lIns="0" tIns="0" rIns="0" bIns="0" anchor="ctr"/>
          <a:lstStyle/>
          <a:p>
            <a:pPr algn="l" defTabSz="825499">
              <a:defRPr sz="3300">
                <a:solidFill>
                  <a:schemeClr val="accent1">
                    <a:hueOff val="114395"/>
                    <a:lumOff val="-24975"/>
                  </a:schemeClr>
                </a:solidFill>
                <a:latin typeface="Helvetica Neue Medium"/>
                <a:ea typeface="Helvetica Neue Medium"/>
                <a:cs typeface="Helvetica Neue Medium"/>
                <a:sym typeface="Helvetica Neue Medium"/>
              </a:defRPr>
            </a:pPr>
            <a:r>
              <a:t>        沙盘中的重要环节之一，就是实战模拟团队管理的各项管理动作和业绩完成之间的关系。提升管理者和团队成员的协作配合能力。</a:t>
            </a:r>
          </a:p>
          <a:p>
            <a:pPr algn="l" defTabSz="825499">
              <a:defRPr sz="3300">
                <a:solidFill>
                  <a:schemeClr val="accent1">
                    <a:hueOff val="114395"/>
                    <a:lumOff val="-24975"/>
                  </a:schemeClr>
                </a:solidFill>
                <a:latin typeface="Helvetica Neue Medium"/>
                <a:ea typeface="Helvetica Neue Medium"/>
                <a:cs typeface="Helvetica Neue Medium"/>
                <a:sym typeface="Helvetica Neue Medium"/>
              </a:defRPr>
            </a:pPr>
            <a:r>
              <a:t>亮点：1、团队绩效和营销结果中的关系，呈现在参与者面前。</a:t>
            </a:r>
          </a:p>
          <a:p>
            <a:pPr algn="l" defTabSz="825499">
              <a:defRPr sz="3300">
                <a:solidFill>
                  <a:schemeClr val="accent1">
                    <a:hueOff val="114395"/>
                    <a:lumOff val="-24975"/>
                  </a:schemeClr>
                </a:solidFill>
                <a:latin typeface="Helvetica Neue Medium"/>
                <a:ea typeface="Helvetica Neue Medium"/>
                <a:cs typeface="Helvetica Neue Medium"/>
                <a:sym typeface="Helvetica Neue Medium"/>
              </a:defRPr>
            </a:pPr>
            <a:r>
              <a:t>           2、通过内部联动、培训团建、绩效面谈等环节，全面还原团队绩效管理。</a:t>
            </a:r>
          </a:p>
          <a:p>
            <a:pPr algn="l" defTabSz="825499">
              <a:defRPr sz="3300">
                <a:solidFill>
                  <a:schemeClr val="accent1">
                    <a:hueOff val="114395"/>
                    <a:lumOff val="-24975"/>
                  </a:schemeClr>
                </a:solidFill>
                <a:latin typeface="Helvetica Neue Medium"/>
                <a:ea typeface="Helvetica Neue Medium"/>
                <a:cs typeface="Helvetica Neue Medium"/>
                <a:sym typeface="Helvetica Neue Medium"/>
              </a:defRPr>
            </a:pPr>
            <a:r>
              <a:t>           3、让团队成员的士气和管理者的管理动作相结合。</a:t>
            </a:r>
          </a:p>
        </p:txBody>
      </p:sp>
      <p:sp>
        <p:nvSpPr>
          <p:cNvPr id="179" name="高绩效团队建设"/>
          <p:cNvSpPr/>
          <p:nvPr/>
        </p:nvSpPr>
        <p:spPr>
          <a:xfrm>
            <a:off x="9479452" y="7406592"/>
            <a:ext cx="5425096" cy="1065180"/>
          </a:xfrm>
          <a:prstGeom prst="roundRect">
            <a:avLst>
              <a:gd name="adj" fmla="val 19460"/>
            </a:avLst>
          </a:prstGeom>
          <a:solidFill>
            <a:srgbClr val="102A63"/>
          </a:solidFill>
          <a:ln w="25400">
            <a:solidFill>
              <a:srgbClr val="0F2A62"/>
            </a:solidFill>
            <a:miter lim="400000"/>
          </a:ln>
          <a:extLst>
            <a:ext uri="{C572A759-6A51-4108-AA02-DFA0A04FC94B}">
              <ma14:wrappingTextBoxFlag xmlns:ma14="http://schemas.microsoft.com/office/mac/drawingml/2011/main" val="1"/>
            </a:ext>
          </a:extLst>
        </p:spPr>
        <p:txBody>
          <a:bodyPr lIns="0" tIns="0" rIns="0" bIns="0" anchor="ctr"/>
          <a:lstStyle>
            <a:lvl1pPr defTabSz="825499">
              <a:defRPr sz="3300">
                <a:solidFill>
                  <a:srgbClr val="FFFFFF"/>
                </a:solidFill>
                <a:latin typeface="Helvetica Neue Medium"/>
                <a:ea typeface="Helvetica Neue Medium"/>
                <a:cs typeface="Helvetica Neue Medium"/>
                <a:sym typeface="Helvetica Neue Medium"/>
              </a:defRPr>
            </a:lvl1pPr>
          </a:lstStyle>
          <a:p>
            <a:pPr/>
            <a:r>
              <a:t>高绩效团队建设</a:t>
            </a:r>
          </a:p>
        </p:txBody>
      </p:sp>
      <p:pic>
        <p:nvPicPr>
          <p:cNvPr id="180" name="5份，成品85mm85mm，128g铜版纸，双面打印，双面覆亮膜，圆角（任务组员工画像Rolplay卡）银行之光.pdf" descr="5份，成品85mm85mm，128g铜版纸，双面打印，双面覆亮膜，圆角（任务组员工画像Rolplay卡）银行之光.pdf"/>
          <p:cNvPicPr>
            <a:picLocks noChangeAspect="1"/>
          </p:cNvPicPr>
          <p:nvPr/>
        </p:nvPicPr>
        <p:blipFill>
          <a:blip r:embed="rId2">
            <a:extLst/>
          </a:blip>
          <a:stretch>
            <a:fillRect/>
          </a:stretch>
        </p:blipFill>
        <p:spPr>
          <a:xfrm>
            <a:off x="637564" y="1427058"/>
            <a:ext cx="5152198" cy="5152198"/>
          </a:xfrm>
          <a:prstGeom prst="rect">
            <a:avLst/>
          </a:prstGeom>
          <a:ln w="12700">
            <a:miter lim="400000"/>
          </a:ln>
        </p:spPr>
      </p:pic>
      <p:sp>
        <p:nvSpPr>
          <p:cNvPr id="181" name="团队管理表格"/>
          <p:cNvSpPr txBox="1"/>
          <p:nvPr/>
        </p:nvSpPr>
        <p:spPr>
          <a:xfrm>
            <a:off x="14574967" y="6603999"/>
            <a:ext cx="1866901" cy="508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499">
              <a:defRPr sz="2300">
                <a:solidFill>
                  <a:schemeClr val="accent1">
                    <a:hueOff val="114395"/>
                    <a:lumOff val="-24975"/>
                  </a:schemeClr>
                </a:solidFill>
                <a:latin typeface="Helvetica Neue Medium"/>
                <a:ea typeface="Helvetica Neue Medium"/>
                <a:cs typeface="Helvetica Neue Medium"/>
                <a:sym typeface="Helvetica Neue Medium"/>
              </a:defRPr>
            </a:lvl1pPr>
          </a:lstStyle>
          <a:p>
            <a:pPr/>
            <a:r>
              <a:t>团队管理表格</a:t>
            </a:r>
          </a:p>
        </p:txBody>
      </p:sp>
      <p:sp>
        <p:nvSpPr>
          <p:cNvPr id="182" name="绩效面谈通关"/>
          <p:cNvSpPr txBox="1"/>
          <p:nvPr/>
        </p:nvSpPr>
        <p:spPr>
          <a:xfrm>
            <a:off x="20649319" y="6603999"/>
            <a:ext cx="1866901" cy="508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25499">
              <a:defRPr sz="2300">
                <a:solidFill>
                  <a:schemeClr val="accent1">
                    <a:hueOff val="114395"/>
                    <a:lumOff val="-24975"/>
                  </a:schemeClr>
                </a:solidFill>
                <a:latin typeface="Helvetica Neue Medium"/>
                <a:ea typeface="Helvetica Neue Medium"/>
                <a:cs typeface="Helvetica Neue Medium"/>
                <a:sym typeface="Helvetica Neue Medium"/>
              </a:defRPr>
            </a:lvl1pPr>
          </a:lstStyle>
          <a:p>
            <a:pPr/>
            <a:r>
              <a:t>绩效面谈通关</a:t>
            </a:r>
          </a:p>
        </p:txBody>
      </p:sp>
      <p:pic>
        <p:nvPicPr>
          <p:cNvPr id="183" name="（任务组盘面）银行之光.001.jpeg" descr="（任务组盘面）银行之光.001.jpeg"/>
          <p:cNvPicPr>
            <a:picLocks noChangeAspect="1"/>
          </p:cNvPicPr>
          <p:nvPr/>
        </p:nvPicPr>
        <p:blipFill>
          <a:blip r:embed="rId3">
            <a:extLst/>
          </a:blip>
          <a:srcRect l="64973" t="34219" r="0" b="34219"/>
          <a:stretch>
            <a:fillRect/>
          </a:stretch>
        </p:blipFill>
        <p:spPr>
          <a:xfrm rot="5400000">
            <a:off x="6344448" y="2444694"/>
            <a:ext cx="5152113" cy="3094825"/>
          </a:xfrm>
          <a:prstGeom prst="rect">
            <a:avLst/>
          </a:prstGeom>
          <a:ln w="12700">
            <a:miter lim="400000"/>
          </a:ln>
        </p:spPr>
      </p:pic>
      <p:pic>
        <p:nvPicPr>
          <p:cNvPr id="184" name="截屏2023-11-22 16.52.34.png" descr="截屏2023-11-22 16.52.34.png"/>
          <p:cNvPicPr>
            <a:picLocks noChangeAspect="1"/>
          </p:cNvPicPr>
          <p:nvPr/>
        </p:nvPicPr>
        <p:blipFill>
          <a:blip r:embed="rId4">
            <a:extLst/>
          </a:blip>
          <a:stretch>
            <a:fillRect/>
          </a:stretch>
        </p:blipFill>
        <p:spPr>
          <a:xfrm>
            <a:off x="12051239" y="1569663"/>
            <a:ext cx="6914357" cy="4866989"/>
          </a:xfrm>
          <a:prstGeom prst="rect">
            <a:avLst/>
          </a:prstGeom>
          <a:ln w="12700">
            <a:miter lim="400000"/>
          </a:ln>
        </p:spPr>
      </p:pic>
      <p:pic>
        <p:nvPicPr>
          <p:cNvPr id="185" name="截屏2023-11-22 16.53.40.png" descr="截屏2023-11-22 16.53.40.png"/>
          <p:cNvPicPr>
            <a:picLocks noChangeAspect="1"/>
          </p:cNvPicPr>
          <p:nvPr/>
        </p:nvPicPr>
        <p:blipFill>
          <a:blip r:embed="rId5">
            <a:extLst/>
          </a:blip>
          <a:stretch>
            <a:fillRect/>
          </a:stretch>
        </p:blipFill>
        <p:spPr>
          <a:xfrm>
            <a:off x="19344209" y="1569663"/>
            <a:ext cx="4844032" cy="4866989"/>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