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4" name="Shape 7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作者和日期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01675">
              <a:lnSpc>
                <a:spcPct val="100000"/>
              </a:lnSpc>
              <a:spcBef>
                <a:spcPts val="0"/>
              </a:spcBef>
              <a:buSzTx/>
              <a:buNone/>
              <a:defRPr b="1" sz="3060"/>
            </a:lvl1pPr>
          </a:lstStyle>
          <a:p>
            <a:pPr/>
            <a:r>
              <a:t>作者和日期</a:t>
            </a:r>
          </a:p>
        </p:txBody>
      </p:sp>
      <p:sp>
        <p:nvSpPr>
          <p:cNvPr id="12" name="演示文稿标题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演示文稿标题</a:t>
            </a:r>
          </a:p>
        </p:txBody>
      </p:sp>
      <p:sp>
        <p:nvSpPr>
          <p:cNvPr id="13" name="正文级别 1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演示文稿副标题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幻灯片标题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幻灯片标题</a:t>
            </a:r>
          </a:p>
        </p:txBody>
      </p:sp>
      <p:sp>
        <p:nvSpPr>
          <p:cNvPr id="22" name="幻灯片副标题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26440">
              <a:lnSpc>
                <a:spcPct val="100000"/>
              </a:lnSpc>
              <a:spcBef>
                <a:spcPts val="0"/>
              </a:spcBef>
              <a:buSzTx/>
              <a:buNone/>
              <a:defRPr b="1" sz="4840"/>
            </a:lvl1pPr>
          </a:lstStyle>
          <a:p>
            <a:pPr/>
            <a:r>
              <a:t>幻灯片副标题</a:t>
            </a:r>
          </a:p>
        </p:txBody>
      </p:sp>
      <p:sp>
        <p:nvSpPr>
          <p:cNvPr id="23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2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3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"/>
          <p:cNvSpPr/>
          <p:nvPr/>
        </p:nvSpPr>
        <p:spPr>
          <a:xfrm>
            <a:off x="-6237" y="13434992"/>
            <a:ext cx="24396475" cy="288465"/>
          </a:xfrm>
          <a:prstGeom prst="rect">
            <a:avLst/>
          </a:pr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42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43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4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标题文本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 algn="ctr" defTabSz="825500">
              <a:lnSpc>
                <a:spcPct val="100000"/>
              </a:lnSpc>
              <a:defRPr b="0" spc="0" sz="11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52" name="正文级别 1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3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9fccb5b625cc2e65a914982311e99e09.jpeg" descr="9fccb5b625cc2e65a914982311e99e09.jpeg"/>
          <p:cNvPicPr>
            <a:picLocks noChangeAspect="1"/>
          </p:cNvPicPr>
          <p:nvPr/>
        </p:nvPicPr>
        <p:blipFill>
          <a:blip r:embed="rId2">
            <a:extLst/>
          </a:blip>
          <a:srcRect l="20775" t="0" r="20775" b="0"/>
          <a:stretch>
            <a:fillRect/>
          </a:stretch>
        </p:blipFill>
        <p:spPr>
          <a:xfrm>
            <a:off x="2492828" y="-56449"/>
            <a:ext cx="19398344" cy="13828684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圆角矩形"/>
          <p:cNvSpPr/>
          <p:nvPr/>
        </p:nvSpPr>
        <p:spPr>
          <a:xfrm>
            <a:off x="2879314" y="382628"/>
            <a:ext cx="18625371" cy="12950744"/>
          </a:xfrm>
          <a:prstGeom prst="roundRect">
            <a:avLst>
              <a:gd name="adj" fmla="val 2386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62" name="沙盘规则卡"/>
          <p:cNvSpPr txBox="1"/>
          <p:nvPr/>
        </p:nvSpPr>
        <p:spPr>
          <a:xfrm>
            <a:off x="11276443" y="475200"/>
            <a:ext cx="1831114" cy="548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153782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沙盘规则卡</a:t>
            </a:r>
          </a:p>
        </p:txBody>
      </p:sp>
      <p:sp>
        <p:nvSpPr>
          <p:cNvPr id="63" name="线条"/>
          <p:cNvSpPr/>
          <p:nvPr/>
        </p:nvSpPr>
        <p:spPr>
          <a:xfrm>
            <a:off x="9036073" y="1063408"/>
            <a:ext cx="6311853" cy="1"/>
          </a:xfrm>
          <a:prstGeom prst="line">
            <a:avLst/>
          </a:prstGeom>
          <a:ln w="25400">
            <a:solidFill>
              <a:srgbClr val="163783"/>
            </a:solidFill>
          </a:ln>
        </p:spPr>
        <p:txBody>
          <a:bodyPr lIns="58781" tIns="58781" rIns="58781" bIns="58781"/>
          <a:lstStyle/>
          <a:p>
            <a:pPr defTabSz="825499">
              <a:defRPr sz="28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64" name="线条"/>
          <p:cNvSpPr/>
          <p:nvPr/>
        </p:nvSpPr>
        <p:spPr>
          <a:xfrm>
            <a:off x="9036073" y="1112076"/>
            <a:ext cx="6311854" cy="1"/>
          </a:xfrm>
          <a:prstGeom prst="line">
            <a:avLst/>
          </a:prstGeom>
          <a:ln w="25400">
            <a:solidFill>
              <a:srgbClr val="163783"/>
            </a:solidFill>
          </a:ln>
        </p:spPr>
        <p:txBody>
          <a:bodyPr lIns="58781" tIns="58781" rIns="58781" bIns="58781"/>
          <a:lstStyle/>
          <a:p>
            <a:pPr defTabSz="825499">
              <a:defRPr sz="28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65" name="职场模拟器原创沙盘"/>
          <p:cNvSpPr txBox="1"/>
          <p:nvPr/>
        </p:nvSpPr>
        <p:spPr>
          <a:xfrm>
            <a:off x="10617138" y="12541132"/>
            <a:ext cx="3868184" cy="769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30628" tIns="130628" rIns="130628" bIns="130628" anchor="ctr">
            <a:spAutoFit/>
          </a:bodyPr>
          <a:lstStyle>
            <a:lvl1pPr defTabSz="2122714">
              <a:defRPr b="1" sz="2800">
                <a:solidFill>
                  <a:srgbClr val="163783"/>
                </a:solidFill>
              </a:defRPr>
            </a:lvl1pPr>
          </a:lstStyle>
          <a:p>
            <a:pPr/>
            <a:r>
              <a:t> 职场模拟器原创沙盘</a:t>
            </a:r>
          </a:p>
        </p:txBody>
      </p:sp>
      <p:pic>
        <p:nvPicPr>
          <p:cNvPr id="66" name="屏幕快照 2020-03-07 20.18.22.png" descr="屏幕快照 2020-03-07 20.18.22.png"/>
          <p:cNvPicPr>
            <a:picLocks noChangeAspect="1"/>
          </p:cNvPicPr>
          <p:nvPr/>
        </p:nvPicPr>
        <p:blipFill>
          <a:blip r:embed="rId3">
            <a:extLst/>
          </a:blip>
          <a:srcRect l="19412" t="5449" r="17777" b="28074"/>
          <a:stretch>
            <a:fillRect/>
          </a:stretch>
        </p:blipFill>
        <p:spPr>
          <a:xfrm>
            <a:off x="10376856" y="12652571"/>
            <a:ext cx="546148" cy="5463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2" y="0"/>
                </a:moveTo>
                <a:cubicBezTo>
                  <a:pt x="7313" y="0"/>
                  <a:pt x="4804" y="1012"/>
                  <a:pt x="2882" y="3022"/>
                </a:cubicBezTo>
                <a:cubicBezTo>
                  <a:pt x="-961" y="7043"/>
                  <a:pt x="-961" y="13559"/>
                  <a:pt x="2882" y="17579"/>
                </a:cubicBezTo>
                <a:cubicBezTo>
                  <a:pt x="6725" y="21600"/>
                  <a:pt x="12953" y="21600"/>
                  <a:pt x="16796" y="17579"/>
                </a:cubicBezTo>
                <a:cubicBezTo>
                  <a:pt x="20639" y="13559"/>
                  <a:pt x="20639" y="7043"/>
                  <a:pt x="16796" y="3022"/>
                </a:cubicBezTo>
                <a:cubicBezTo>
                  <a:pt x="14874" y="1012"/>
                  <a:pt x="12350" y="0"/>
                  <a:pt x="9832" y="0"/>
                </a:cubicBez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</p:pic>
      <p:sp>
        <p:nvSpPr>
          <p:cNvPr id="67" name="幻灯片编号"/>
          <p:cNvSpPr txBox="1"/>
          <p:nvPr>
            <p:ph type="sldNum" sz="quarter" idx="2"/>
          </p:nvPr>
        </p:nvSpPr>
        <p:spPr>
          <a:xfrm>
            <a:off x="12007571" y="9333308"/>
            <a:ext cx="363807" cy="375209"/>
          </a:xfrm>
          <a:prstGeom prst="rect">
            <a:avLst/>
          </a:prstGeom>
        </p:spPr>
        <p:txBody>
          <a:bodyPr lIns="20206" tIns="20206" rIns="20206" bIns="20206" anchor="t"/>
          <a:lstStyle>
            <a:lvl1pPr defTabSz="825499"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标题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幻灯片标题</a:t>
            </a:r>
          </a:p>
        </p:txBody>
      </p:sp>
      <p:sp>
        <p:nvSpPr>
          <p:cNvPr id="3" name="正文级别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6" descr="图片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37935" y="3402075"/>
            <a:ext cx="12904105" cy="10889160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时代先锋"/>
          <p:cNvSpPr txBox="1"/>
          <p:nvPr/>
        </p:nvSpPr>
        <p:spPr>
          <a:xfrm>
            <a:off x="976143" y="2918915"/>
            <a:ext cx="9461501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400">
                <a:solidFill>
                  <a:schemeClr val="accent5">
                    <a:lumOff val="-29866"/>
                  </a:schemeClr>
                </a:solidFill>
                <a:latin typeface="DFPLiJinHeiW8-GB"/>
                <a:ea typeface="DFPLiJinHeiW8-GB"/>
                <a:cs typeface="DFPLiJinHeiW8-GB"/>
                <a:sym typeface="DFPLiJinHeiW8-GB"/>
              </a:defRPr>
            </a:lvl1pPr>
          </a:lstStyle>
          <a:p>
            <a:pPr/>
            <a:r>
              <a:t>时代先锋</a:t>
            </a:r>
          </a:p>
        </p:txBody>
      </p:sp>
      <p:sp>
        <p:nvSpPr>
          <p:cNvPr id="78" name="™"/>
          <p:cNvSpPr txBox="1"/>
          <p:nvPr/>
        </p:nvSpPr>
        <p:spPr>
          <a:xfrm>
            <a:off x="10578303" y="2769768"/>
            <a:ext cx="918973" cy="10567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™</a:t>
            </a:r>
          </a:p>
        </p:txBody>
      </p:sp>
      <p:sp>
        <p:nvSpPr>
          <p:cNvPr id="79" name="能源及制造业行业实践“新质生产力”…"/>
          <p:cNvSpPr/>
          <p:nvPr/>
        </p:nvSpPr>
        <p:spPr>
          <a:xfrm>
            <a:off x="896720" y="5504234"/>
            <a:ext cx="10839586" cy="1270001"/>
          </a:xfrm>
          <a:prstGeom prst="rect">
            <a:avLst/>
          </a:prstGeom>
          <a:solidFill>
            <a:srgbClr val="ED220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能源及制造业行业实践“新质生产力”</a:t>
            </a:r>
          </a:p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新员工入职沙盘推演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连按此项以编辑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矩形"/>
          <p:cNvSpPr/>
          <p:nvPr/>
        </p:nvSpPr>
        <p:spPr>
          <a:xfrm>
            <a:off x="-1" y="4811979"/>
            <a:ext cx="24384004" cy="409204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9" name="第一部分：企业有生命"/>
          <p:cNvSpPr txBox="1"/>
          <p:nvPr/>
        </p:nvSpPr>
        <p:spPr>
          <a:xfrm>
            <a:off x="6248400" y="5892799"/>
            <a:ext cx="11887201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10300">
                <a:solidFill>
                  <a:srgbClr val="FFFFFF"/>
                </a:solidFill>
              </a:defRPr>
            </a:lvl1pPr>
          </a:lstStyle>
          <a:p>
            <a:pPr/>
            <a:r>
              <a:t>第三部分：产品亮点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协同制胜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协同制胜</a:t>
            </a:r>
          </a:p>
        </p:txBody>
      </p:sp>
      <p:sp>
        <p:nvSpPr>
          <p:cNvPr id="152" name="协同制胜，是指在整个沙盘推演过程中，各小组之间获得的资源和发展进度之间是不一致的，为了更好的完成“动力引擎”的任务，需要各组之间就客户资源、市场信息、团队协作、成果支持等内容进行协同和配合。…"/>
          <p:cNvSpPr/>
          <p:nvPr/>
        </p:nvSpPr>
        <p:spPr>
          <a:xfrm>
            <a:off x="675580" y="7990898"/>
            <a:ext cx="23032840" cy="4841589"/>
          </a:xfrm>
          <a:prstGeom prst="roundRect">
            <a:avLst>
              <a:gd name="adj" fmla="val 5192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       协同制胜，是指在整个沙盘推演过程中，各小组之间获得的资源和发展进度之间是不一致的，为了更好的完成“动力引擎”的任务，需要各组之间就客户资源、市场信息、团队协作、成果支持等内容进行协同和配合。</a:t>
            </a:r>
          </a:p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亮点：1、参与者体验过程中更好的链接实战。</a:t>
            </a:r>
          </a:p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          2、体验感更强，增强互动性。</a:t>
            </a:r>
          </a:p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          3、推演过程可以激发团队成员的意识流，更好的完成支持任务。</a:t>
            </a:r>
          </a:p>
        </p:txBody>
      </p:sp>
      <p:sp>
        <p:nvSpPr>
          <p:cNvPr id="153" name="协同制胜"/>
          <p:cNvSpPr/>
          <p:nvPr/>
        </p:nvSpPr>
        <p:spPr>
          <a:xfrm>
            <a:off x="9479452" y="7406592"/>
            <a:ext cx="5425096" cy="1065180"/>
          </a:xfrm>
          <a:prstGeom prst="roundRect">
            <a:avLst>
              <a:gd name="adj" fmla="val 19460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协同制胜</a:t>
            </a:r>
          </a:p>
        </p:txBody>
      </p:sp>
      <p:pic>
        <p:nvPicPr>
          <p:cNvPr id="154" name="u=2826497675,3292960104&amp;fm=253&amp;fmt=auto&amp;app=138&amp;f=PNG.png" descr="u=2826497675,3292960104&amp;fm=253&amp;fmt=auto&amp;app=138&amp;f=PN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54062" y="2656016"/>
            <a:ext cx="11875876" cy="40465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挑战机制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挑战机制</a:t>
            </a:r>
          </a:p>
        </p:txBody>
      </p:sp>
      <p:sp>
        <p:nvSpPr>
          <p:cNvPr id="157" name="挑战机制，是在沙盘的体验过程中，通过解锁更高的科技事件、管理事件等，让体验者更好的链接实战。…"/>
          <p:cNvSpPr/>
          <p:nvPr/>
        </p:nvSpPr>
        <p:spPr>
          <a:xfrm>
            <a:off x="675580" y="7990898"/>
            <a:ext cx="23032840" cy="4841589"/>
          </a:xfrm>
          <a:prstGeom prst="roundRect">
            <a:avLst>
              <a:gd name="adj" fmla="val 5192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          挑战机制，是在沙盘的体验过程中，通过解锁更高的科技事件、管理事件等，让体验者更好的链接实战。</a:t>
            </a:r>
          </a:p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亮点：1、将团队管理事件融入到沙盘体验中，挑战学员解读工作的能力。</a:t>
            </a:r>
          </a:p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          2、各小组扮演的角色涵盖科技任务、内部管理和目标达成等动作，挑战学员合理分配精力、时间、资源等。</a:t>
            </a:r>
          </a:p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          3、每一轮沙盘模拟的结果，与下一轮团队运营的内容息息相关，挑战学员的固有认知和固有思维。</a:t>
            </a:r>
          </a:p>
        </p:txBody>
      </p:sp>
      <p:sp>
        <p:nvSpPr>
          <p:cNvPr id="158" name="挑战机制"/>
          <p:cNvSpPr/>
          <p:nvPr/>
        </p:nvSpPr>
        <p:spPr>
          <a:xfrm>
            <a:off x="9479452" y="7406592"/>
            <a:ext cx="5425096" cy="1065180"/>
          </a:xfrm>
          <a:prstGeom prst="roundRect">
            <a:avLst>
              <a:gd name="adj" fmla="val 19460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挑战机制</a:t>
            </a:r>
          </a:p>
        </p:txBody>
      </p:sp>
      <p:pic>
        <p:nvPicPr>
          <p:cNvPr id="159" name="u=1725852262,490218984&amp;fm=253&amp;fmt=auto&amp;app=138&amp;f=JPEG.jpeg" descr="u=1725852262,490218984&amp;fm=253&amp;fmt=auto&amp;app=138&amp;f=JPEG.jpeg"/>
          <p:cNvPicPr>
            <a:picLocks noChangeAspect="1"/>
          </p:cNvPicPr>
          <p:nvPr/>
        </p:nvPicPr>
        <p:blipFill>
          <a:blip r:embed="rId2">
            <a:extLst/>
          </a:blip>
          <a:srcRect l="5513" t="15834" r="5230" b="20011"/>
          <a:stretch>
            <a:fillRect/>
          </a:stretch>
        </p:blipFill>
        <p:spPr>
          <a:xfrm>
            <a:off x="8893436" y="3377605"/>
            <a:ext cx="5962499" cy="24442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2" h="21471" fill="norm" stroke="1" extrusionOk="0">
                <a:moveTo>
                  <a:pt x="14962" y="4"/>
                </a:moveTo>
                <a:cubicBezTo>
                  <a:pt x="14927" y="36"/>
                  <a:pt x="14858" y="225"/>
                  <a:pt x="14809" y="422"/>
                </a:cubicBezTo>
                <a:cubicBezTo>
                  <a:pt x="14733" y="725"/>
                  <a:pt x="14716" y="1059"/>
                  <a:pt x="14697" y="2566"/>
                </a:cubicBezTo>
                <a:lnTo>
                  <a:pt x="14674" y="4351"/>
                </a:lnTo>
                <a:lnTo>
                  <a:pt x="10035" y="4347"/>
                </a:lnTo>
                <a:lnTo>
                  <a:pt x="5397" y="4340"/>
                </a:lnTo>
                <a:lnTo>
                  <a:pt x="5379" y="6174"/>
                </a:lnTo>
                <a:cubicBezTo>
                  <a:pt x="5364" y="7842"/>
                  <a:pt x="5354" y="8036"/>
                  <a:pt x="5262" y="8367"/>
                </a:cubicBezTo>
                <a:cubicBezTo>
                  <a:pt x="5206" y="8567"/>
                  <a:pt x="5123" y="9015"/>
                  <a:pt x="5078" y="9361"/>
                </a:cubicBezTo>
                <a:cubicBezTo>
                  <a:pt x="4985" y="10081"/>
                  <a:pt x="4899" y="10262"/>
                  <a:pt x="4568" y="10441"/>
                </a:cubicBezTo>
                <a:cubicBezTo>
                  <a:pt x="4348" y="10561"/>
                  <a:pt x="4318" y="10552"/>
                  <a:pt x="4129" y="10291"/>
                </a:cubicBezTo>
                <a:cubicBezTo>
                  <a:pt x="4018" y="10137"/>
                  <a:pt x="3829" y="9875"/>
                  <a:pt x="3709" y="9709"/>
                </a:cubicBezTo>
                <a:cubicBezTo>
                  <a:pt x="3476" y="9388"/>
                  <a:pt x="3353" y="9052"/>
                  <a:pt x="3353" y="8740"/>
                </a:cubicBezTo>
                <a:cubicBezTo>
                  <a:pt x="3353" y="8635"/>
                  <a:pt x="3446" y="8386"/>
                  <a:pt x="3561" y="8186"/>
                </a:cubicBezTo>
                <a:cubicBezTo>
                  <a:pt x="3846" y="7689"/>
                  <a:pt x="3950" y="7249"/>
                  <a:pt x="3950" y="6537"/>
                </a:cubicBezTo>
                <a:cubicBezTo>
                  <a:pt x="3950" y="5903"/>
                  <a:pt x="3879" y="5491"/>
                  <a:pt x="3686" y="4985"/>
                </a:cubicBezTo>
                <a:cubicBezTo>
                  <a:pt x="3563" y="4666"/>
                  <a:pt x="3544" y="4653"/>
                  <a:pt x="3120" y="4637"/>
                </a:cubicBezTo>
                <a:cubicBezTo>
                  <a:pt x="2879" y="4627"/>
                  <a:pt x="2626" y="4669"/>
                  <a:pt x="2559" y="4731"/>
                </a:cubicBezTo>
                <a:cubicBezTo>
                  <a:pt x="2389" y="4888"/>
                  <a:pt x="2168" y="5671"/>
                  <a:pt x="2133" y="6247"/>
                </a:cubicBezTo>
                <a:cubicBezTo>
                  <a:pt x="2077" y="7159"/>
                  <a:pt x="2224" y="7728"/>
                  <a:pt x="2678" y="8357"/>
                </a:cubicBezTo>
                <a:cubicBezTo>
                  <a:pt x="2944" y="8725"/>
                  <a:pt x="2981" y="8911"/>
                  <a:pt x="2855" y="9239"/>
                </a:cubicBezTo>
                <a:cubicBezTo>
                  <a:pt x="2703" y="9630"/>
                  <a:pt x="2646" y="10500"/>
                  <a:pt x="2731" y="11090"/>
                </a:cubicBezTo>
                <a:cubicBezTo>
                  <a:pt x="2809" y="11622"/>
                  <a:pt x="2817" y="12159"/>
                  <a:pt x="2772" y="13816"/>
                </a:cubicBezTo>
                <a:lnTo>
                  <a:pt x="2741" y="14914"/>
                </a:lnTo>
                <a:lnTo>
                  <a:pt x="2318" y="16023"/>
                </a:lnTo>
                <a:cubicBezTo>
                  <a:pt x="1915" y="17081"/>
                  <a:pt x="1869" y="17163"/>
                  <a:pt x="1329" y="17815"/>
                </a:cubicBezTo>
                <a:cubicBezTo>
                  <a:pt x="1018" y="18190"/>
                  <a:pt x="690" y="18510"/>
                  <a:pt x="600" y="18526"/>
                </a:cubicBezTo>
                <a:cubicBezTo>
                  <a:pt x="269" y="18585"/>
                  <a:pt x="0" y="18979"/>
                  <a:pt x="0" y="19401"/>
                </a:cubicBezTo>
                <a:cubicBezTo>
                  <a:pt x="0" y="19703"/>
                  <a:pt x="429" y="20856"/>
                  <a:pt x="666" y="21193"/>
                </a:cubicBezTo>
                <a:cubicBezTo>
                  <a:pt x="890" y="21511"/>
                  <a:pt x="1262" y="21571"/>
                  <a:pt x="1305" y="21297"/>
                </a:cubicBezTo>
                <a:cubicBezTo>
                  <a:pt x="1379" y="20830"/>
                  <a:pt x="1331" y="20516"/>
                  <a:pt x="1125" y="20098"/>
                </a:cubicBezTo>
                <a:cubicBezTo>
                  <a:pt x="777" y="19390"/>
                  <a:pt x="855" y="19092"/>
                  <a:pt x="1519" y="18582"/>
                </a:cubicBezTo>
                <a:cubicBezTo>
                  <a:pt x="1757" y="18398"/>
                  <a:pt x="2045" y="18191"/>
                  <a:pt x="2159" y="18121"/>
                </a:cubicBezTo>
                <a:cubicBezTo>
                  <a:pt x="2331" y="18016"/>
                  <a:pt x="2449" y="17794"/>
                  <a:pt x="2865" y="16786"/>
                </a:cubicBezTo>
                <a:lnTo>
                  <a:pt x="3363" y="15576"/>
                </a:lnTo>
                <a:lnTo>
                  <a:pt x="3898" y="16246"/>
                </a:lnTo>
                <a:cubicBezTo>
                  <a:pt x="4192" y="16614"/>
                  <a:pt x="4448" y="16955"/>
                  <a:pt x="4468" y="17002"/>
                </a:cubicBezTo>
                <a:cubicBezTo>
                  <a:pt x="4510" y="17102"/>
                  <a:pt x="4350" y="18998"/>
                  <a:pt x="4267" y="19380"/>
                </a:cubicBezTo>
                <a:cubicBezTo>
                  <a:pt x="4237" y="19520"/>
                  <a:pt x="4153" y="19799"/>
                  <a:pt x="4080" y="20000"/>
                </a:cubicBezTo>
                <a:cubicBezTo>
                  <a:pt x="3954" y="20355"/>
                  <a:pt x="3919" y="20709"/>
                  <a:pt x="3977" y="21074"/>
                </a:cubicBezTo>
                <a:cubicBezTo>
                  <a:pt x="4001" y="21225"/>
                  <a:pt x="4112" y="21252"/>
                  <a:pt x="4735" y="21252"/>
                </a:cubicBezTo>
                <a:lnTo>
                  <a:pt x="5465" y="21252"/>
                </a:lnTo>
                <a:lnTo>
                  <a:pt x="5465" y="20966"/>
                </a:lnTo>
                <a:cubicBezTo>
                  <a:pt x="5465" y="20549"/>
                  <a:pt x="5346" y="20061"/>
                  <a:pt x="5226" y="19983"/>
                </a:cubicBezTo>
                <a:cubicBezTo>
                  <a:pt x="5168" y="19945"/>
                  <a:pt x="5016" y="19914"/>
                  <a:pt x="4888" y="19913"/>
                </a:cubicBezTo>
                <a:cubicBezTo>
                  <a:pt x="4643" y="19912"/>
                  <a:pt x="4547" y="19780"/>
                  <a:pt x="4547" y="19439"/>
                </a:cubicBezTo>
                <a:cubicBezTo>
                  <a:pt x="4547" y="19325"/>
                  <a:pt x="4640" y="18701"/>
                  <a:pt x="4754" y="18055"/>
                </a:cubicBezTo>
                <a:cubicBezTo>
                  <a:pt x="4867" y="17409"/>
                  <a:pt x="4960" y="16735"/>
                  <a:pt x="4960" y="16560"/>
                </a:cubicBezTo>
                <a:cubicBezTo>
                  <a:pt x="4960" y="16167"/>
                  <a:pt x="4698" y="15601"/>
                  <a:pt x="4217" y="14949"/>
                </a:cubicBezTo>
                <a:lnTo>
                  <a:pt x="3888" y="14503"/>
                </a:lnTo>
                <a:lnTo>
                  <a:pt x="3884" y="12941"/>
                </a:lnTo>
                <a:lnTo>
                  <a:pt x="3881" y="11379"/>
                </a:lnTo>
                <a:lnTo>
                  <a:pt x="4134" y="11397"/>
                </a:lnTo>
                <a:cubicBezTo>
                  <a:pt x="4272" y="11407"/>
                  <a:pt x="4465" y="11451"/>
                  <a:pt x="4561" y="11494"/>
                </a:cubicBezTo>
                <a:cubicBezTo>
                  <a:pt x="4689" y="11551"/>
                  <a:pt x="4810" y="11507"/>
                  <a:pt x="5009" y="11330"/>
                </a:cubicBezTo>
                <a:cubicBezTo>
                  <a:pt x="5159" y="11197"/>
                  <a:pt x="5303" y="11118"/>
                  <a:pt x="5328" y="11156"/>
                </a:cubicBezTo>
                <a:cubicBezTo>
                  <a:pt x="5356" y="11198"/>
                  <a:pt x="5374" y="12265"/>
                  <a:pt x="5374" y="13952"/>
                </a:cubicBezTo>
                <a:lnTo>
                  <a:pt x="5374" y="16678"/>
                </a:lnTo>
                <a:lnTo>
                  <a:pt x="10047" y="16706"/>
                </a:lnTo>
                <a:lnTo>
                  <a:pt x="14720" y="16734"/>
                </a:lnTo>
                <a:lnTo>
                  <a:pt x="14720" y="18853"/>
                </a:lnTo>
                <a:cubicBezTo>
                  <a:pt x="14720" y="20019"/>
                  <a:pt x="14737" y="21036"/>
                  <a:pt x="14757" y="21112"/>
                </a:cubicBezTo>
                <a:cubicBezTo>
                  <a:pt x="14777" y="21189"/>
                  <a:pt x="14840" y="21252"/>
                  <a:pt x="14898" y="21252"/>
                </a:cubicBezTo>
                <a:cubicBezTo>
                  <a:pt x="14955" y="21252"/>
                  <a:pt x="15497" y="20461"/>
                  <a:pt x="16102" y="19495"/>
                </a:cubicBezTo>
                <a:cubicBezTo>
                  <a:pt x="16707" y="18529"/>
                  <a:pt x="17471" y="17314"/>
                  <a:pt x="17798" y="16797"/>
                </a:cubicBezTo>
                <a:cubicBezTo>
                  <a:pt x="20369" y="12733"/>
                  <a:pt x="21600" y="10687"/>
                  <a:pt x="21561" y="10535"/>
                </a:cubicBezTo>
                <a:cubicBezTo>
                  <a:pt x="21547" y="10478"/>
                  <a:pt x="21231" y="9943"/>
                  <a:pt x="20860" y="9350"/>
                </a:cubicBezTo>
                <a:cubicBezTo>
                  <a:pt x="19542" y="7245"/>
                  <a:pt x="15679" y="1025"/>
                  <a:pt x="15355" y="488"/>
                </a:cubicBezTo>
                <a:cubicBezTo>
                  <a:pt x="15174" y="188"/>
                  <a:pt x="14997" y="-29"/>
                  <a:pt x="14962" y="4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高绩效团队"/>
          <p:cNvSpPr txBox="1"/>
          <p:nvPr/>
        </p:nvSpPr>
        <p:spPr>
          <a:xfrm>
            <a:off x="2354091" y="-48520"/>
            <a:ext cx="487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高绩效团队</a:t>
            </a:r>
          </a:p>
        </p:txBody>
      </p:sp>
      <p:sp>
        <p:nvSpPr>
          <p:cNvPr id="162" name="沙盘中的重要环节之一，就是实战模拟团队管理的各项管理动作和业绩完成之间的关系。提升管理者和团队成员的协作配合能力。…"/>
          <p:cNvSpPr/>
          <p:nvPr/>
        </p:nvSpPr>
        <p:spPr>
          <a:xfrm>
            <a:off x="675580" y="7990898"/>
            <a:ext cx="23032840" cy="4841589"/>
          </a:xfrm>
          <a:prstGeom prst="roundRect">
            <a:avLst>
              <a:gd name="adj" fmla="val 5192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       沙盘中的重要环节之一，就是实战模拟团队管理的各项管理动作和业绩完成之间的关系。提升管理者和团队成员的协作配合能力。</a:t>
            </a:r>
          </a:p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亮点：1、团队绩效和营销结果中的关系，呈现在参与者面前。</a:t>
            </a:r>
          </a:p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          2、通过内部联动、培训团建、绩效面谈等环节，全面还原团队绩效管理。</a:t>
            </a:r>
          </a:p>
          <a:p>
            <a: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          3、让团队成员的士气和管理者的管理动作相结合。</a:t>
            </a:r>
          </a:p>
        </p:txBody>
      </p:sp>
      <p:sp>
        <p:nvSpPr>
          <p:cNvPr id="163" name="高绩效团队建设"/>
          <p:cNvSpPr/>
          <p:nvPr/>
        </p:nvSpPr>
        <p:spPr>
          <a:xfrm>
            <a:off x="9479452" y="7406592"/>
            <a:ext cx="5425096" cy="1065180"/>
          </a:xfrm>
          <a:prstGeom prst="roundRect">
            <a:avLst>
              <a:gd name="adj" fmla="val 19460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高绩效团队建设</a:t>
            </a:r>
          </a:p>
        </p:txBody>
      </p:sp>
      <p:pic>
        <p:nvPicPr>
          <p:cNvPr id="164" name="u=4248511803,3064139678&amp;fm=253&amp;fmt=auto&amp;app=138&amp;f=JPEG.jpeg" descr="u=4248511803,3064139678&amp;fm=253&amp;fmt=auto&amp;app=138&amp;f=JPEG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247385" y="1953672"/>
            <a:ext cx="5889059" cy="48669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课程大纲"/>
          <p:cNvSpPr txBox="1"/>
          <p:nvPr/>
        </p:nvSpPr>
        <p:spPr>
          <a:xfrm>
            <a:off x="3973341" y="91180"/>
            <a:ext cx="1638301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目录</a:t>
            </a:r>
          </a:p>
        </p:txBody>
      </p:sp>
      <p:sp>
        <p:nvSpPr>
          <p:cNvPr id="82" name="第一部分：针对企业生命周期的认知"/>
          <p:cNvSpPr txBox="1"/>
          <p:nvPr/>
        </p:nvSpPr>
        <p:spPr>
          <a:xfrm>
            <a:off x="8705850" y="3455084"/>
            <a:ext cx="6972300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第一部分：开发背景</a:t>
            </a:r>
          </a:p>
        </p:txBody>
      </p:sp>
      <p:sp>
        <p:nvSpPr>
          <p:cNvPr id="83" name="第二部分：《企业生命周期》沙盘演练"/>
          <p:cNvSpPr txBox="1"/>
          <p:nvPr/>
        </p:nvSpPr>
        <p:spPr>
          <a:xfrm>
            <a:off x="8705850" y="5334228"/>
            <a:ext cx="6972300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第二部分：内容概况</a:t>
            </a:r>
          </a:p>
        </p:txBody>
      </p:sp>
      <p:sp>
        <p:nvSpPr>
          <p:cNvPr id="84" name="第三部分：复盘讨论：“我现在多大年龄”"/>
          <p:cNvSpPr txBox="1"/>
          <p:nvPr/>
        </p:nvSpPr>
        <p:spPr>
          <a:xfrm>
            <a:off x="8705850" y="7213372"/>
            <a:ext cx="6972300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第三部分：产品亮点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连按此项以编辑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7" name="矩形"/>
          <p:cNvSpPr/>
          <p:nvPr/>
        </p:nvSpPr>
        <p:spPr>
          <a:xfrm>
            <a:off x="-1" y="4811979"/>
            <a:ext cx="24384004" cy="409204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88" name="第一部分：企业有生命"/>
          <p:cNvSpPr txBox="1"/>
          <p:nvPr/>
        </p:nvSpPr>
        <p:spPr>
          <a:xfrm>
            <a:off x="6248400" y="5892799"/>
            <a:ext cx="11887201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10300">
                <a:solidFill>
                  <a:srgbClr val="FFFFFF"/>
                </a:solidFill>
              </a:defRPr>
            </a:lvl1pPr>
          </a:lstStyle>
          <a:p>
            <a:pPr/>
            <a:r>
              <a:t>第一部分：开发背景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课程目录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课程目录</a:t>
            </a:r>
          </a:p>
        </p:txBody>
      </p:sp>
      <p:sp>
        <p:nvSpPr>
          <p:cNvPr id="91" name="课程研发背景：新质生产力"/>
          <p:cNvSpPr txBox="1"/>
          <p:nvPr/>
        </p:nvSpPr>
        <p:spPr>
          <a:xfrm>
            <a:off x="6419849" y="1955342"/>
            <a:ext cx="1154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课程研发背景：新质生产力</a:t>
            </a:r>
          </a:p>
        </p:txBody>
      </p:sp>
      <p:sp>
        <p:nvSpPr>
          <p:cNvPr id="92" name="2023年9月“新质生产力”提出以来，习近平总书记在各种场合作了一系列的阐释，不断地加以完善和深化。党的十八大以来形成的习近平经济思想，以高质量发展为统领，从理念到一系列内涵、方式方法都进行了全面的阐释，形成了非常完善的习近平经济思想体系。2022 年 7 月出版的《习近平经济思想学习纲要》总结了习近平经济思想十三个方面的基本内容，新质生产力的提出，使得习近平经济思想更加完整、系统和丰富，成为习近平经济思想的核心内容。…"/>
          <p:cNvSpPr txBox="1"/>
          <p:nvPr/>
        </p:nvSpPr>
        <p:spPr>
          <a:xfrm>
            <a:off x="1244236" y="3978156"/>
            <a:ext cx="21895527" cy="8064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indent="1079999" algn="just" defTabSz="457200">
              <a:defRPr sz="4100">
                <a:solidFill>
                  <a:schemeClr val="accent1">
                    <a:hueOff val="114395"/>
                    <a:lumOff val="-24975"/>
                  </a:schemeClr>
                </a:solidFill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r>
              <a:t>2023年9月“新质生产力”提出以来，习近平总书记在各种场合作了一系列的阐释，不断地加以完善和深化。党的十八大以来形成的习近平经济思想，以高质量发展为统领，从理念到一系列内涵、方式方法都进行了全面的阐释，形成了非常完善的习近平经济思想体系。2022 年 7 月出版的《习近平经济思想学习纲要》总结了习近平经济思想十三个方面的基本内容，新质生产力的提出，使得习近平经济思想更加完整、系统和丰富，成为习近平经济思想的核心内容。</a:t>
            </a:r>
          </a:p>
          <a:p>
            <a:pPr indent="1079999" algn="just" defTabSz="457200">
              <a:defRPr sz="4100">
                <a:solidFill>
                  <a:schemeClr val="accent1">
                    <a:hueOff val="114395"/>
                    <a:lumOff val="-24975"/>
                  </a:schemeClr>
                </a:solidFill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r>
              <a:t>如果把工业化划分为五个阶段，我国在这个基础上已经基本实现了工业化。同时我国进一步提出到 2035 年实现新型工业化，与基本实现现代化目标同步，可见实现新型工业化就是基本实现现代化，工业化就是新质生产力的实现路径。当然,尽管我国目前经济总量已经成为第二，但如果不进一步解放和发展生产力，那么高质量发展也根本无法实现，中国式现代化、中华民族伟大复兴的中国梦也都无从谈起，这是基本的时代背景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4921" t="10649" r="0" b="17970"/>
          <a:stretch>
            <a:fillRect/>
          </a:stretch>
        </p:blipFill>
        <p:spPr>
          <a:xfrm>
            <a:off x="401579" y="4487065"/>
            <a:ext cx="12859827" cy="8343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600" fill="norm" stroke="1" extrusionOk="0">
                <a:moveTo>
                  <a:pt x="21340" y="0"/>
                </a:moveTo>
                <a:lnTo>
                  <a:pt x="21340" y="11908"/>
                </a:lnTo>
                <a:lnTo>
                  <a:pt x="21340" y="21600"/>
                </a:lnTo>
                <a:lnTo>
                  <a:pt x="21585" y="21600"/>
                </a:lnTo>
                <a:lnTo>
                  <a:pt x="21585" y="11908"/>
                </a:lnTo>
                <a:lnTo>
                  <a:pt x="21585" y="0"/>
                </a:lnTo>
                <a:lnTo>
                  <a:pt x="21340" y="0"/>
                </a:lnTo>
                <a:close/>
                <a:moveTo>
                  <a:pt x="8814" y="787"/>
                </a:moveTo>
                <a:cubicBezTo>
                  <a:pt x="8363" y="787"/>
                  <a:pt x="7317" y="952"/>
                  <a:pt x="6654" y="1127"/>
                </a:cubicBezTo>
                <a:cubicBezTo>
                  <a:pt x="4705" y="1643"/>
                  <a:pt x="2966" y="2865"/>
                  <a:pt x="2009" y="4392"/>
                </a:cubicBezTo>
                <a:lnTo>
                  <a:pt x="1776" y="4763"/>
                </a:lnTo>
                <a:lnTo>
                  <a:pt x="1824" y="5741"/>
                </a:lnTo>
                <a:cubicBezTo>
                  <a:pt x="1851" y="6283"/>
                  <a:pt x="1854" y="6748"/>
                  <a:pt x="1831" y="6784"/>
                </a:cubicBezTo>
                <a:cubicBezTo>
                  <a:pt x="1807" y="6820"/>
                  <a:pt x="1567" y="6784"/>
                  <a:pt x="1290" y="6704"/>
                </a:cubicBezTo>
                <a:lnTo>
                  <a:pt x="792" y="6559"/>
                </a:lnTo>
                <a:lnTo>
                  <a:pt x="628" y="6907"/>
                </a:lnTo>
                <a:cubicBezTo>
                  <a:pt x="407" y="7373"/>
                  <a:pt x="184" y="8072"/>
                  <a:pt x="82" y="8615"/>
                </a:cubicBezTo>
                <a:cubicBezTo>
                  <a:pt x="-10" y="9103"/>
                  <a:pt x="-15" y="9366"/>
                  <a:pt x="19" y="12022"/>
                </a:cubicBezTo>
                <a:cubicBezTo>
                  <a:pt x="40" y="13736"/>
                  <a:pt x="49" y="13868"/>
                  <a:pt x="169" y="14390"/>
                </a:cubicBezTo>
                <a:cubicBezTo>
                  <a:pt x="536" y="15979"/>
                  <a:pt x="1535" y="17619"/>
                  <a:pt x="2579" y="18343"/>
                </a:cubicBezTo>
                <a:cubicBezTo>
                  <a:pt x="2689" y="18419"/>
                  <a:pt x="2811" y="18453"/>
                  <a:pt x="2863" y="18423"/>
                </a:cubicBezTo>
                <a:cubicBezTo>
                  <a:pt x="2914" y="18394"/>
                  <a:pt x="3399" y="17827"/>
                  <a:pt x="3941" y="17163"/>
                </a:cubicBezTo>
                <a:cubicBezTo>
                  <a:pt x="6152" y="14455"/>
                  <a:pt x="8177" y="11964"/>
                  <a:pt x="8220" y="11901"/>
                </a:cubicBezTo>
                <a:cubicBezTo>
                  <a:pt x="8248" y="11861"/>
                  <a:pt x="8242" y="11768"/>
                  <a:pt x="8206" y="11663"/>
                </a:cubicBezTo>
                <a:cubicBezTo>
                  <a:pt x="8166" y="11548"/>
                  <a:pt x="8151" y="11190"/>
                  <a:pt x="8161" y="10584"/>
                </a:cubicBezTo>
                <a:lnTo>
                  <a:pt x="8175" y="9676"/>
                </a:lnTo>
                <a:lnTo>
                  <a:pt x="8297" y="9686"/>
                </a:lnTo>
                <a:cubicBezTo>
                  <a:pt x="8365" y="9692"/>
                  <a:pt x="8554" y="9721"/>
                  <a:pt x="8719" y="9752"/>
                </a:cubicBezTo>
                <a:lnTo>
                  <a:pt x="9020" y="9809"/>
                </a:lnTo>
                <a:lnTo>
                  <a:pt x="9049" y="9175"/>
                </a:lnTo>
                <a:cubicBezTo>
                  <a:pt x="9115" y="7768"/>
                  <a:pt x="9144" y="3533"/>
                  <a:pt x="9088" y="3479"/>
                </a:cubicBezTo>
                <a:cubicBezTo>
                  <a:pt x="9050" y="3443"/>
                  <a:pt x="9033" y="3005"/>
                  <a:pt x="9033" y="2106"/>
                </a:cubicBezTo>
                <a:lnTo>
                  <a:pt x="9033" y="787"/>
                </a:lnTo>
                <a:lnTo>
                  <a:pt x="8814" y="787"/>
                </a:lnTo>
                <a:close/>
                <a:moveTo>
                  <a:pt x="11885" y="2338"/>
                </a:moveTo>
                <a:lnTo>
                  <a:pt x="11856" y="2602"/>
                </a:lnTo>
                <a:cubicBezTo>
                  <a:pt x="11841" y="2748"/>
                  <a:pt x="11828" y="3362"/>
                  <a:pt x="11828" y="3968"/>
                </a:cubicBezTo>
                <a:cubicBezTo>
                  <a:pt x="11827" y="4613"/>
                  <a:pt x="11806" y="5101"/>
                  <a:pt x="11777" y="5146"/>
                </a:cubicBezTo>
                <a:cubicBezTo>
                  <a:pt x="11743" y="5199"/>
                  <a:pt x="11743" y="5708"/>
                  <a:pt x="11776" y="6730"/>
                </a:cubicBezTo>
                <a:cubicBezTo>
                  <a:pt x="11804" y="7560"/>
                  <a:pt x="11826" y="8396"/>
                  <a:pt x="11826" y="8588"/>
                </a:cubicBezTo>
                <a:lnTo>
                  <a:pt x="11827" y="8937"/>
                </a:lnTo>
                <a:lnTo>
                  <a:pt x="9398" y="11987"/>
                </a:lnTo>
                <a:lnTo>
                  <a:pt x="6969" y="15036"/>
                </a:lnTo>
                <a:lnTo>
                  <a:pt x="7003" y="16600"/>
                </a:lnTo>
                <a:cubicBezTo>
                  <a:pt x="7028" y="17746"/>
                  <a:pt x="7021" y="18178"/>
                  <a:pt x="6980" y="18218"/>
                </a:cubicBezTo>
                <a:cubicBezTo>
                  <a:pt x="6857" y="18335"/>
                  <a:pt x="6938" y="18478"/>
                  <a:pt x="7255" y="18701"/>
                </a:cubicBezTo>
                <a:cubicBezTo>
                  <a:pt x="8318" y="19451"/>
                  <a:pt x="9777" y="20012"/>
                  <a:pt x="11018" y="20148"/>
                </a:cubicBezTo>
                <a:cubicBezTo>
                  <a:pt x="13909" y="20466"/>
                  <a:pt x="16379" y="19672"/>
                  <a:pt x="18177" y="17846"/>
                </a:cubicBezTo>
                <a:cubicBezTo>
                  <a:pt x="19413" y="16591"/>
                  <a:pt x="20170" y="14787"/>
                  <a:pt x="20175" y="13084"/>
                </a:cubicBezTo>
                <a:cubicBezTo>
                  <a:pt x="20176" y="12791"/>
                  <a:pt x="20178" y="12159"/>
                  <a:pt x="20181" y="11680"/>
                </a:cubicBezTo>
                <a:cubicBezTo>
                  <a:pt x="20194" y="8824"/>
                  <a:pt x="20194" y="8814"/>
                  <a:pt x="20030" y="8196"/>
                </a:cubicBezTo>
                <a:cubicBezTo>
                  <a:pt x="19750" y="7137"/>
                  <a:pt x="19322" y="6287"/>
                  <a:pt x="18659" y="5473"/>
                </a:cubicBezTo>
                <a:cubicBezTo>
                  <a:pt x="17212" y="3696"/>
                  <a:pt x="14985" y="2566"/>
                  <a:pt x="12579" y="2389"/>
                </a:cubicBezTo>
                <a:lnTo>
                  <a:pt x="11885" y="2338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95" name="成人学习的规律"/>
          <p:cNvSpPr txBox="1"/>
          <p:nvPr/>
        </p:nvSpPr>
        <p:spPr>
          <a:xfrm>
            <a:off x="13339173" y="3304601"/>
            <a:ext cx="4687120" cy="8445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成人学习的规律　</a:t>
            </a:r>
          </a:p>
        </p:txBody>
      </p:sp>
      <p:sp>
        <p:nvSpPr>
          <p:cNvPr id="96" name="向他人学习…"/>
          <p:cNvSpPr txBox="1"/>
          <p:nvPr/>
        </p:nvSpPr>
        <p:spPr>
          <a:xfrm rot="20741371">
            <a:off x="2514814" y="5276063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向他人学习</a:t>
            </a:r>
          </a:p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1</a:t>
            </a:r>
            <a:r>
              <a:t>0%</a:t>
            </a:r>
          </a:p>
        </p:txBody>
      </p:sp>
      <p:sp>
        <p:nvSpPr>
          <p:cNvPr id="97" name="尝试和犯错误…"/>
          <p:cNvSpPr txBox="1"/>
          <p:nvPr/>
        </p:nvSpPr>
        <p:spPr>
          <a:xfrm>
            <a:off x="7112358" y="7887489"/>
            <a:ext cx="4918076" cy="18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尝试和犯错误</a:t>
            </a:r>
          </a:p>
          <a:p>
            <a:pPr defTabSz="1828800">
              <a:defRPr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7</a:t>
            </a:r>
            <a:r>
              <a:t>0%</a:t>
            </a:r>
          </a:p>
        </p:txBody>
      </p:sp>
      <p:sp>
        <p:nvSpPr>
          <p:cNvPr id="98" name="课程、练习…"/>
          <p:cNvSpPr txBox="1"/>
          <p:nvPr/>
        </p:nvSpPr>
        <p:spPr>
          <a:xfrm>
            <a:off x="155933" y="7998614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课程、练习</a:t>
            </a:r>
          </a:p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20%</a:t>
            </a:r>
          </a:p>
        </p:txBody>
      </p:sp>
      <p:sp>
        <p:nvSpPr>
          <p:cNvPr id="99" name="尝试和犯错中学习：中国人有句俗话：“不撞南墙不回头”，在组织的实际发展中，我们需要强有力的执行者，也同时需要紧跟时代的变革者。沙盘模拟的过程，提供了低成本犯错的机会，让学员冲尝试和犯错中学习，又不会影响积极性和主动性。…"/>
          <p:cNvSpPr txBox="1"/>
          <p:nvPr/>
        </p:nvSpPr>
        <p:spPr>
          <a:xfrm>
            <a:off x="13187960" y="4550077"/>
            <a:ext cx="10456600" cy="7367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 defTabSz="825500">
              <a:spcBef>
                <a:spcPts val="2900"/>
              </a:spcBef>
              <a:buSzPct val="125000"/>
              <a:buChar char="•"/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尝试和犯错中学习：中国人有句俗话：“不撞南墙不回头”，在组织的实际发展中，我们需要强有力的执行者，也同时需要紧跟时代的变革者。</a:t>
            </a:r>
            <a:r>
              <a:rPr u="sng"/>
              <a:t>沙盘模拟的过程，提供了低成本犯错的机会，让学员冲尝试和犯错中学习，又不会影响积极性和主动性。</a:t>
            </a:r>
            <a:endParaRPr u="sng"/>
          </a:p>
          <a:p>
            <a:pPr marL="396874" indent="-396874" algn="l" defTabSz="825500">
              <a:spcBef>
                <a:spcPts val="2900"/>
              </a:spcBef>
              <a:buSzPct val="125000"/>
              <a:buChar char="•"/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课程和联系中学习：在沙盘模拟中，50%的时间用来体验，50%的时间用来授课和成果输出联系。</a:t>
            </a:r>
            <a:r>
              <a:rPr u="sng"/>
              <a:t>保证了课堂的经凑性，也提升了学员的主动学习动力和对接工作的链接性。</a:t>
            </a:r>
            <a:endParaRPr u="sng"/>
          </a:p>
          <a:p>
            <a:pPr marL="396874" indent="-396874" algn="l" defTabSz="825500">
              <a:spcBef>
                <a:spcPts val="2900"/>
              </a:spcBef>
              <a:buSzPct val="125000"/>
              <a:buChar char="•"/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向他人学习：在沙盘模拟培训中，每一位参与者都有充足的时间可以将自己的经验表达出来，并用于场景模拟，以验证其合理性，同时，</a:t>
            </a:r>
            <a:r>
              <a:rPr u="sng"/>
              <a:t>参与者之间的经验交流又促进了组织内部的知识传递。</a:t>
            </a:r>
          </a:p>
        </p:txBody>
      </p:sp>
      <p:sp>
        <p:nvSpPr>
          <p:cNvPr id="100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1E4C7C"/>
                </a:solidFill>
              </a:defRPr>
            </a:lvl1pPr>
          </a:lstStyle>
          <a:p>
            <a:pPr/>
            <a:r>
              <a:t>沙盘产品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连按此项以编辑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3" name="矩形"/>
          <p:cNvSpPr/>
          <p:nvPr/>
        </p:nvSpPr>
        <p:spPr>
          <a:xfrm>
            <a:off x="-1" y="4811979"/>
            <a:ext cx="24384004" cy="409204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第一部分：企业有生命"/>
          <p:cNvSpPr txBox="1"/>
          <p:nvPr/>
        </p:nvSpPr>
        <p:spPr>
          <a:xfrm>
            <a:off x="6248400" y="5892799"/>
            <a:ext cx="11887201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10300">
                <a:solidFill>
                  <a:srgbClr val="FFFFFF"/>
                </a:solidFill>
              </a:defRPr>
            </a:lvl1pPr>
          </a:lstStyle>
          <a:p>
            <a:pPr/>
            <a:r>
              <a:t>第二部分：内容概况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沙盘内容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沙盘内容</a:t>
            </a:r>
          </a:p>
        </p:txBody>
      </p:sp>
      <p:sp>
        <p:nvSpPr>
          <p:cNvPr id="107" name="管理活动"/>
          <p:cNvSpPr/>
          <p:nvPr/>
        </p:nvSpPr>
        <p:spPr>
          <a:xfrm>
            <a:off x="10228874" y="3419443"/>
            <a:ext cx="3626275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管理活动</a:t>
            </a:r>
          </a:p>
        </p:txBody>
      </p:sp>
      <p:sp>
        <p:nvSpPr>
          <p:cNvPr id="108" name="核心逻辑"/>
          <p:cNvSpPr txBox="1"/>
          <p:nvPr/>
        </p:nvSpPr>
        <p:spPr>
          <a:xfrm>
            <a:off x="10991850" y="1949037"/>
            <a:ext cx="2400301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核心逻辑</a:t>
            </a:r>
          </a:p>
        </p:txBody>
      </p:sp>
      <p:sp>
        <p:nvSpPr>
          <p:cNvPr id="109" name="营销活动"/>
          <p:cNvSpPr/>
          <p:nvPr/>
        </p:nvSpPr>
        <p:spPr>
          <a:xfrm>
            <a:off x="14294327" y="3406743"/>
            <a:ext cx="3626274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营销活动</a:t>
            </a:r>
          </a:p>
        </p:txBody>
      </p:sp>
      <p:sp>
        <p:nvSpPr>
          <p:cNvPr id="110" name="经营管理+协同配合"/>
          <p:cNvSpPr/>
          <p:nvPr/>
        </p:nvSpPr>
        <p:spPr>
          <a:xfrm>
            <a:off x="5610722" y="3368534"/>
            <a:ext cx="4166274" cy="127000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1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经营管理+协同配合</a:t>
            </a:r>
          </a:p>
        </p:txBody>
      </p:sp>
      <p:sp>
        <p:nvSpPr>
          <p:cNvPr id="111" name="箭头"/>
          <p:cNvSpPr/>
          <p:nvPr/>
        </p:nvSpPr>
        <p:spPr>
          <a:xfrm rot="5400000">
            <a:off x="13801791" y="1244786"/>
            <a:ext cx="532662" cy="7740091"/>
          </a:xfrm>
          <a:prstGeom prst="rightArrow">
            <a:avLst>
              <a:gd name="adj1" fmla="val 100000"/>
              <a:gd name="adj2" fmla="val 238426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12" name="市场洞察+战略执行"/>
          <p:cNvSpPr/>
          <p:nvPr/>
        </p:nvSpPr>
        <p:spPr>
          <a:xfrm>
            <a:off x="5610722" y="5502011"/>
            <a:ext cx="4166274" cy="127000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市场洞察+战略执行</a:t>
            </a:r>
          </a:p>
        </p:txBody>
      </p:sp>
      <p:sp>
        <p:nvSpPr>
          <p:cNvPr id="113" name="目标达成+能力解锁"/>
          <p:cNvSpPr/>
          <p:nvPr/>
        </p:nvSpPr>
        <p:spPr>
          <a:xfrm>
            <a:off x="10242108" y="5552919"/>
            <a:ext cx="7678493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目标达成+能力解锁</a:t>
            </a:r>
          </a:p>
        </p:txBody>
      </p:sp>
      <p:sp>
        <p:nvSpPr>
          <p:cNvPr id="114" name="箭头"/>
          <p:cNvSpPr/>
          <p:nvPr/>
        </p:nvSpPr>
        <p:spPr>
          <a:xfrm rot="5400000">
            <a:off x="13769933" y="3422822"/>
            <a:ext cx="596379" cy="7740091"/>
          </a:xfrm>
          <a:prstGeom prst="rightArrow">
            <a:avLst>
              <a:gd name="adj1" fmla="val 100000"/>
              <a:gd name="adj2" fmla="val 212952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15" name="团队士气+激励提升"/>
          <p:cNvSpPr/>
          <p:nvPr/>
        </p:nvSpPr>
        <p:spPr>
          <a:xfrm>
            <a:off x="5610722" y="7724605"/>
            <a:ext cx="4166274" cy="127000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1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团队士气+激励提升</a:t>
            </a:r>
          </a:p>
        </p:txBody>
      </p:sp>
      <p:sp>
        <p:nvSpPr>
          <p:cNvPr id="116" name="成果转化+团队成长"/>
          <p:cNvSpPr/>
          <p:nvPr/>
        </p:nvSpPr>
        <p:spPr>
          <a:xfrm>
            <a:off x="10228874" y="7775514"/>
            <a:ext cx="7678494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成果转化+团队成长</a:t>
            </a:r>
          </a:p>
        </p:txBody>
      </p:sp>
      <p:sp>
        <p:nvSpPr>
          <p:cNvPr id="117" name="箭头"/>
          <p:cNvSpPr/>
          <p:nvPr/>
        </p:nvSpPr>
        <p:spPr>
          <a:xfrm rot="5400000">
            <a:off x="13769933" y="5658116"/>
            <a:ext cx="596379" cy="7740091"/>
          </a:xfrm>
          <a:prstGeom prst="rightArrow">
            <a:avLst>
              <a:gd name="adj1" fmla="val 100000"/>
              <a:gd name="adj2" fmla="val 212952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18" name="随机事件"/>
          <p:cNvSpPr/>
          <p:nvPr/>
        </p:nvSpPr>
        <p:spPr>
          <a:xfrm>
            <a:off x="5610722" y="9947199"/>
            <a:ext cx="4166274" cy="127000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随机事件</a:t>
            </a:r>
          </a:p>
        </p:txBody>
      </p:sp>
      <p:sp>
        <p:nvSpPr>
          <p:cNvPr id="119" name="经验留存+结果产出"/>
          <p:cNvSpPr/>
          <p:nvPr/>
        </p:nvSpPr>
        <p:spPr>
          <a:xfrm>
            <a:off x="10228876" y="9998109"/>
            <a:ext cx="7678493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经验留存+结果产出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沙盘要素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沙盘要素</a:t>
            </a:r>
          </a:p>
        </p:txBody>
      </p:sp>
      <p:sp>
        <p:nvSpPr>
          <p:cNvPr id="122" name="在沙盘推演中，将劳动者、劳动成果、产品制造、市场开拓等元素综合考虑推演，感受科技是第一生产力、科技加持赋能生产力、产业升级迭代的核心思想"/>
          <p:cNvSpPr/>
          <p:nvPr/>
        </p:nvSpPr>
        <p:spPr>
          <a:xfrm>
            <a:off x="16938438" y="6557240"/>
            <a:ext cx="6578874" cy="5623514"/>
          </a:xfrm>
          <a:prstGeom prst="roundRect">
            <a:avLst>
              <a:gd name="adj" fmla="val 4470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        在沙盘推演中，将劳动者、劳动成果、产品制造、市场开拓等元素综合考虑推演，感受科技是第一生产力、科技加持赋能生产力、产业升级迭代的核心思想</a:t>
            </a:r>
          </a:p>
        </p:txBody>
      </p:sp>
      <p:sp>
        <p:nvSpPr>
          <p:cNvPr id="123" name="通过经营管理活动，开拓目标市场，研发、销售、市场、质量等部门高度协调配合，完成团队任务，开拓市场，服务于社会主义现代化。"/>
          <p:cNvSpPr/>
          <p:nvPr/>
        </p:nvSpPr>
        <p:spPr>
          <a:xfrm>
            <a:off x="8926155" y="6557240"/>
            <a:ext cx="6578874" cy="5623514"/>
          </a:xfrm>
          <a:prstGeom prst="roundRect">
            <a:avLst>
              <a:gd name="adj" fmla="val 4470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       通过经营管理活动，开拓目标市场，研发、销售、市场、质量等部门高度协调配合，完成团队任务，开拓市场，服务于社会主义现代化。</a:t>
            </a:r>
          </a:p>
        </p:txBody>
      </p:sp>
      <p:sp>
        <p:nvSpPr>
          <p:cNvPr id="124" name="各小组模拟经营一家能源行业、高科技制造业公司。在复杂的市场竞争下，完成一系列经营活动，实践自己的使命、愿景、价值观。"/>
          <p:cNvSpPr/>
          <p:nvPr/>
        </p:nvSpPr>
        <p:spPr>
          <a:xfrm>
            <a:off x="866688" y="6557240"/>
            <a:ext cx="6578874" cy="5623514"/>
          </a:xfrm>
          <a:prstGeom prst="roundRect">
            <a:avLst>
              <a:gd name="adj" fmla="val 4470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 defTabSz="825499">
              <a:defRPr sz="33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        各小组模拟经营一家能源行业、高科技制造业公司。在复杂的市场竞争下，完成一系列经营活动，实践自己的使命、愿景、价值观。</a:t>
            </a:r>
          </a:p>
        </p:txBody>
      </p:sp>
      <p:sp>
        <p:nvSpPr>
          <p:cNvPr id="125" name="经营管理"/>
          <p:cNvSpPr/>
          <p:nvPr/>
        </p:nvSpPr>
        <p:spPr>
          <a:xfrm>
            <a:off x="1443577" y="6007918"/>
            <a:ext cx="5425096" cy="1065181"/>
          </a:xfrm>
          <a:prstGeom prst="roundRect">
            <a:avLst>
              <a:gd name="adj" fmla="val 19460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经营管理</a:t>
            </a:r>
          </a:p>
        </p:txBody>
      </p:sp>
      <p:sp>
        <p:nvSpPr>
          <p:cNvPr id="126" name="市场开拓"/>
          <p:cNvSpPr/>
          <p:nvPr/>
        </p:nvSpPr>
        <p:spPr>
          <a:xfrm>
            <a:off x="9503043" y="6007918"/>
            <a:ext cx="5425097" cy="1065181"/>
          </a:xfrm>
          <a:prstGeom prst="roundRect">
            <a:avLst>
              <a:gd name="adj" fmla="val 19460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市场开拓</a:t>
            </a:r>
          </a:p>
        </p:txBody>
      </p:sp>
      <p:sp>
        <p:nvSpPr>
          <p:cNvPr id="127" name="新质生产力"/>
          <p:cNvSpPr/>
          <p:nvPr/>
        </p:nvSpPr>
        <p:spPr>
          <a:xfrm>
            <a:off x="17562512" y="6007918"/>
            <a:ext cx="5425096" cy="1065181"/>
          </a:xfrm>
          <a:prstGeom prst="roundRect">
            <a:avLst>
              <a:gd name="adj" fmla="val 19460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新质生产力</a:t>
            </a:r>
          </a:p>
        </p:txBody>
      </p:sp>
      <p:pic>
        <p:nvPicPr>
          <p:cNvPr id="128" name="670df76fc6d297ff15d58032c072f144.jpeg" descr="670df76fc6d297ff15d58032c072f14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0877" y="1653314"/>
            <a:ext cx="5450496" cy="40878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15ac9aa020179a6feea6970844b3f0a2.jpeg" descr="15ac9aa020179a6feea6970844b3f0a2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27344" y="1658026"/>
            <a:ext cx="3065904" cy="40878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46e0b28e684c826c64987ec35b8896c7.jpeg" descr="46e0b28e684c826c64987ec35b8896c7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337936" y="1648601"/>
            <a:ext cx="3065904" cy="40878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3997985b12dde5a3fb2362749a77c341.jpeg" descr="3997985b12dde5a3fb2362749a77c34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502627" y="1643888"/>
            <a:ext cx="5450496" cy="40878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沙盘推演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沙盘推演</a:t>
            </a:r>
          </a:p>
        </p:txBody>
      </p:sp>
      <p:sp>
        <p:nvSpPr>
          <p:cNvPr id="134" name="“新质”价值观"/>
          <p:cNvSpPr/>
          <p:nvPr/>
        </p:nvSpPr>
        <p:spPr>
          <a:xfrm>
            <a:off x="1395387" y="2706922"/>
            <a:ext cx="5425096" cy="1065181"/>
          </a:xfrm>
          <a:prstGeom prst="roundRect">
            <a:avLst>
              <a:gd name="adj" fmla="val 19460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“新质”价值观</a:t>
            </a:r>
          </a:p>
        </p:txBody>
      </p:sp>
      <p:sp>
        <p:nvSpPr>
          <p:cNvPr id="135" name="岗位角色意识"/>
          <p:cNvSpPr/>
          <p:nvPr/>
        </p:nvSpPr>
        <p:spPr>
          <a:xfrm>
            <a:off x="9479452" y="2706922"/>
            <a:ext cx="5425096" cy="1065181"/>
          </a:xfrm>
          <a:prstGeom prst="roundRect">
            <a:avLst>
              <a:gd name="adj" fmla="val 19460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岗位角色意识</a:t>
            </a:r>
          </a:p>
        </p:txBody>
      </p:sp>
      <p:sp>
        <p:nvSpPr>
          <p:cNvPr id="136" name="新人融入团队"/>
          <p:cNvSpPr/>
          <p:nvPr/>
        </p:nvSpPr>
        <p:spPr>
          <a:xfrm>
            <a:off x="17563517" y="2706922"/>
            <a:ext cx="5425096" cy="1065181"/>
          </a:xfrm>
          <a:prstGeom prst="roundRect">
            <a:avLst>
              <a:gd name="adj" fmla="val 19460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新人融入团队</a:t>
            </a:r>
          </a:p>
        </p:txBody>
      </p:sp>
      <p:sp>
        <p:nvSpPr>
          <p:cNvPr id="137" name="科技赋能"/>
          <p:cNvSpPr/>
          <p:nvPr/>
        </p:nvSpPr>
        <p:spPr>
          <a:xfrm>
            <a:off x="619065" y="3930900"/>
            <a:ext cx="1800279" cy="2441016"/>
          </a:xfrm>
          <a:prstGeom prst="roundRect">
            <a:avLst>
              <a:gd name="adj" fmla="val 7684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科技赋能</a:t>
            </a:r>
          </a:p>
        </p:txBody>
      </p:sp>
      <p:sp>
        <p:nvSpPr>
          <p:cNvPr id="138" name="在现有的资源和条件下，如何通过科技赋能实现产品升级、产业迭代，让生产力进一步得到解放"/>
          <p:cNvSpPr/>
          <p:nvPr/>
        </p:nvSpPr>
        <p:spPr>
          <a:xfrm>
            <a:off x="2601369" y="3930900"/>
            <a:ext cx="4995436" cy="2441016"/>
          </a:xfrm>
          <a:prstGeom prst="roundRect">
            <a:avLst>
              <a:gd name="adj" fmla="val 5667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在现有的资源和条件下，如何通过科技赋能实现产品升级、产业迭代，让生产力进一步得到解放</a:t>
            </a:r>
          </a:p>
        </p:txBody>
      </p:sp>
      <p:sp>
        <p:nvSpPr>
          <p:cNvPr id="139" name="模拟行业中的各个关键岗位"/>
          <p:cNvSpPr/>
          <p:nvPr/>
        </p:nvSpPr>
        <p:spPr>
          <a:xfrm>
            <a:off x="8703130" y="3930900"/>
            <a:ext cx="1800279" cy="2441016"/>
          </a:xfrm>
          <a:prstGeom prst="roundRect">
            <a:avLst>
              <a:gd name="adj" fmla="val 7684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模拟行业中的各个关键岗位</a:t>
            </a:r>
          </a:p>
        </p:txBody>
      </p:sp>
      <p:sp>
        <p:nvSpPr>
          <p:cNvPr id="140" name="各小组各岗位之间的合作，需要高效的产出，通过沙盘的配合，更好的体会岗位、支行之间的联动"/>
          <p:cNvSpPr/>
          <p:nvPr/>
        </p:nvSpPr>
        <p:spPr>
          <a:xfrm>
            <a:off x="10685434" y="3930900"/>
            <a:ext cx="4995436" cy="2441016"/>
          </a:xfrm>
          <a:prstGeom prst="roundRect">
            <a:avLst>
              <a:gd name="adj" fmla="val 5667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各小组各岗位之间的合作，需要高效的产出，通过沙盘的配合，更好的体会岗位、支行之间的联动</a:t>
            </a:r>
          </a:p>
        </p:txBody>
      </p:sp>
      <p:sp>
        <p:nvSpPr>
          <p:cNvPr id="141" name="学生到职业人四个转变"/>
          <p:cNvSpPr/>
          <p:nvPr/>
        </p:nvSpPr>
        <p:spPr>
          <a:xfrm>
            <a:off x="16787195" y="3930900"/>
            <a:ext cx="1800279" cy="2441016"/>
          </a:xfrm>
          <a:prstGeom prst="roundRect">
            <a:avLst>
              <a:gd name="adj" fmla="val 7684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学生到职业人四个转变</a:t>
            </a:r>
          </a:p>
        </p:txBody>
      </p:sp>
      <p:sp>
        <p:nvSpPr>
          <p:cNvPr id="142" name="从成长到责任的转变…"/>
          <p:cNvSpPr/>
          <p:nvPr/>
        </p:nvSpPr>
        <p:spPr>
          <a:xfrm>
            <a:off x="18769499" y="3930900"/>
            <a:ext cx="4995436" cy="2441016"/>
          </a:xfrm>
          <a:prstGeom prst="roundRect">
            <a:avLst>
              <a:gd name="adj" fmla="val 5667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499"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从成长到责任的转变</a:t>
            </a:r>
          </a:p>
          <a:p>
            <a:pPr defTabSz="825499"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从思维到行为的转变</a:t>
            </a:r>
          </a:p>
          <a:p>
            <a:pPr defTabSz="825499"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从个人到团队的转变</a:t>
            </a:r>
          </a:p>
          <a:p>
            <a:pPr defTabSz="825499">
              <a:defRPr sz="2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从智力到品德的转变</a:t>
            </a:r>
          </a:p>
        </p:txBody>
      </p:sp>
      <p:pic>
        <p:nvPicPr>
          <p:cNvPr id="143" name="3997985b12dde5a3fb2362749a77c341.jpeg" descr="3997985b12dde5a3fb2362749a77c34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3930" y="6887182"/>
            <a:ext cx="7008010" cy="5256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a0cd124320327e2fedadd27202251475.jpeg" descr="a0cd124320327e2fedadd27202251475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87996" y="6887182"/>
            <a:ext cx="7008009" cy="5256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d39979c58365d6389ae0a4bed8067dd4.jpeg" descr="d39979c58365d6389ae0a4bed8067dd4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72059" y="6887182"/>
            <a:ext cx="7008010" cy="52560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