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6BA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D8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6" name="Shape 14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文本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12" name="正文级别 1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正文级别 1…"/>
          <p:cNvSpPr txBox="1"/>
          <p:nvPr>
            <p:ph type="body" sz="quarter" idx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  <a:lvl2pPr marL="1025769" indent="-390769" algn="ctr">
              <a:spcBef>
                <a:spcPts val="0"/>
              </a:spcBef>
              <a:defRPr i="1" sz="3200"/>
            </a:lvl2pPr>
            <a:lvl3pPr marL="1660769" indent="-390769" algn="ctr">
              <a:spcBef>
                <a:spcPts val="0"/>
              </a:spcBef>
              <a:defRPr i="1" sz="3200"/>
            </a:lvl3pPr>
            <a:lvl4pPr marL="2295769" indent="-390769" algn="ctr">
              <a:spcBef>
                <a:spcPts val="0"/>
              </a:spcBef>
              <a:defRPr i="1" sz="3200"/>
            </a:lvl4pPr>
            <a:lvl5pPr marL="2930769" indent="-390769" algn="ctr">
              <a:spcBef>
                <a:spcPts val="0"/>
              </a:spcBef>
              <a:defRPr i="1" sz="32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94" name="“在此键入引文。”"/>
          <p:cNvSpPr txBox="1"/>
          <p:nvPr>
            <p:ph type="body" sz="quarter" idx="21"/>
          </p:nvPr>
        </p:nvSpPr>
        <p:spPr>
          <a:xfrm>
            <a:off x="2387600" y="6013450"/>
            <a:ext cx="19621500" cy="952501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图像"/>
          <p:cNvSpPr/>
          <p:nvPr>
            <p:ph type="pic" idx="21"/>
          </p:nvPr>
        </p:nvSpPr>
        <p:spPr>
          <a:xfrm>
            <a:off x="0" y="0"/>
            <a:ext cx="24384000" cy="162644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标题文本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8" tIns="91438" rIns="91438" bIns="91438" anchor="t"/>
          <a:lstStyle>
            <a:lvl1pPr algn="l" defTabSz="1828800">
              <a:lnSpc>
                <a:spcPct val="90000"/>
              </a:lnSpc>
              <a:defRPr sz="8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18" name="正文级别 1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8" tIns="91438" rIns="91438" bIns="91438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78" indent="-640078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19" name="幻灯片编号"/>
          <p:cNvSpPr txBox="1"/>
          <p:nvPr>
            <p:ph type="sldNum" sz="quarter" idx="2"/>
          </p:nvPr>
        </p:nvSpPr>
        <p:spPr>
          <a:xfrm>
            <a:off x="17221200" y="12712700"/>
            <a:ext cx="659029" cy="741678"/>
          </a:xfrm>
          <a:prstGeom prst="rect">
            <a:avLst/>
          </a:prstGeom>
        </p:spPr>
        <p:txBody>
          <a:bodyPr lIns="91438" tIns="91438" rIns="91438" bIns="91438"/>
          <a:lstStyle>
            <a:lvl1pPr algn="l" defTabSz="1828800">
              <a:defRPr sz="3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矩形"/>
          <p:cNvSpPr/>
          <p:nvPr/>
        </p:nvSpPr>
        <p:spPr>
          <a:xfrm>
            <a:off x="-6237" y="13127077"/>
            <a:ext cx="24396475" cy="596380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27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28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2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矩形"/>
          <p:cNvSpPr/>
          <p:nvPr/>
        </p:nvSpPr>
        <p:spPr>
          <a:xfrm>
            <a:off x="-6237" y="13434992"/>
            <a:ext cx="24396475" cy="288465"/>
          </a:xfrm>
          <a:prstGeom prst="rect">
            <a:avLst/>
          </a:pr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137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138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13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像"/>
          <p:cNvSpPr/>
          <p:nvPr>
            <p:ph type="pic" idx="21"/>
          </p:nvPr>
        </p:nvSpPr>
        <p:spPr>
          <a:xfrm>
            <a:off x="3124200" y="-38100"/>
            <a:ext cx="18135600" cy="1209669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标题文本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22" name="正文级别 1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标题文本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3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图像"/>
          <p:cNvSpPr/>
          <p:nvPr>
            <p:ph type="pic" idx="21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标题文本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标题文本</a:t>
            </a:r>
          </a:p>
        </p:txBody>
      </p:sp>
      <p:sp>
        <p:nvSpPr>
          <p:cNvPr id="40" name="正文级别 1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4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57" name="正文级别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图像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67" name="正文级别 1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正文级别 1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图像"/>
          <p:cNvSpPr/>
          <p:nvPr>
            <p:ph type="pic" sz="quarter" idx="21"/>
          </p:nvPr>
        </p:nvSpPr>
        <p:spPr>
          <a:xfrm>
            <a:off x="15681340" y="7035800"/>
            <a:ext cx="8396679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图像"/>
          <p:cNvSpPr/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图像"/>
          <p:cNvSpPr/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标题文本</a:t>
            </a:r>
          </a:p>
        </p:txBody>
      </p:sp>
      <p:sp>
        <p:nvSpPr>
          <p:cNvPr id="3" name="正文级别 1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76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39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503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66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7" Type="http://schemas.openxmlformats.org/officeDocument/2006/relationships/image" Target="../media/image1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6" Type="http://schemas.openxmlformats.org/officeDocument/2006/relationships/image" Target="../media/image17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矩形"/>
          <p:cNvSpPr/>
          <p:nvPr/>
        </p:nvSpPr>
        <p:spPr>
          <a:xfrm>
            <a:off x="769068" y="4759612"/>
            <a:ext cx="23129602" cy="5188507"/>
          </a:xfrm>
          <a:prstGeom prst="rect">
            <a:avLst/>
          </a:prstGeom>
          <a:ln w="50800">
            <a:solidFill>
              <a:srgbClr val="004D8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49" name="幸福人生"/>
          <p:cNvSpPr txBox="1"/>
          <p:nvPr/>
        </p:nvSpPr>
        <p:spPr>
          <a:xfrm>
            <a:off x="5659543" y="5937178"/>
            <a:ext cx="6718301" cy="241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3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幸福职场</a:t>
            </a:r>
          </a:p>
        </p:txBody>
      </p:sp>
      <p:sp>
        <p:nvSpPr>
          <p:cNvPr id="150" name="（建筑类企业定制版）"/>
          <p:cNvSpPr txBox="1"/>
          <p:nvPr/>
        </p:nvSpPr>
        <p:spPr>
          <a:xfrm>
            <a:off x="5359370" y="8200826"/>
            <a:ext cx="7734301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6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从学生到职业人的转变</a:t>
            </a:r>
          </a:p>
        </p:txBody>
      </p:sp>
      <p:sp>
        <p:nvSpPr>
          <p:cNvPr id="151" name="沙盘模拟助推组织健康系列定制产品"/>
          <p:cNvSpPr txBox="1"/>
          <p:nvPr/>
        </p:nvSpPr>
        <p:spPr>
          <a:xfrm>
            <a:off x="5913543" y="5428129"/>
            <a:ext cx="6210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沙盘模拟助推组织健康系列定制产品</a:t>
            </a:r>
          </a:p>
        </p:txBody>
      </p:sp>
      <p:sp>
        <p:nvSpPr>
          <p:cNvPr id="152" name="文本框 15"/>
          <p:cNvSpPr txBox="1"/>
          <p:nvPr/>
        </p:nvSpPr>
        <p:spPr>
          <a:xfrm>
            <a:off x="1413471" y="4404035"/>
            <a:ext cx="5656649" cy="70357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86" tIns="34286" rIns="34286" bIns="34286">
            <a:spAutoFit/>
          </a:bodyPr>
          <a:lstStyle>
            <a:lvl1pPr algn="r" defTabSz="685800">
              <a:defRPr b="1" sz="3600">
                <a:solidFill>
                  <a:srgbClr val="004D80"/>
                </a:solidFill>
                <a:latin typeface="方正黑体简体"/>
                <a:ea typeface="方正黑体简体"/>
                <a:cs typeface="方正黑体简体"/>
                <a:sym typeface="方正黑体简体"/>
              </a:defRPr>
            </a:lvl1pPr>
          </a:lstStyle>
          <a:p>
            <a:pPr/>
            <a:r>
              <a:t>职场模拟器原创沙盘   </a:t>
            </a:r>
          </a:p>
        </p:txBody>
      </p:sp>
      <p:pic>
        <p:nvPicPr>
          <p:cNvPr id="153" name="屏幕快照 2020-03-07 20.18.22.png" descr="屏幕快照 2020-03-07 20.18.22.png"/>
          <p:cNvPicPr>
            <a:picLocks noChangeAspect="1"/>
          </p:cNvPicPr>
          <p:nvPr/>
        </p:nvPicPr>
        <p:blipFill>
          <a:blip r:embed="rId2">
            <a:extLst/>
          </a:blip>
          <a:srcRect l="19407" t="5449" r="17779" b="28085"/>
          <a:stretch>
            <a:fillRect/>
          </a:stretch>
        </p:blipFill>
        <p:spPr>
          <a:xfrm>
            <a:off x="1524101" y="3922236"/>
            <a:ext cx="1288731" cy="12888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fill="norm" stroke="1" extrusionOk="0">
                <a:moveTo>
                  <a:pt x="9839" y="0"/>
                </a:moveTo>
                <a:cubicBezTo>
                  <a:pt x="7321" y="0"/>
                  <a:pt x="4803" y="1008"/>
                  <a:pt x="2882" y="3019"/>
                </a:cubicBezTo>
                <a:cubicBezTo>
                  <a:pt x="-961" y="7040"/>
                  <a:pt x="-961" y="13557"/>
                  <a:pt x="2882" y="17579"/>
                </a:cubicBezTo>
                <a:cubicBezTo>
                  <a:pt x="6725" y="21600"/>
                  <a:pt x="12953" y="21600"/>
                  <a:pt x="16796" y="17579"/>
                </a:cubicBezTo>
                <a:cubicBezTo>
                  <a:pt x="20639" y="13557"/>
                  <a:pt x="20639" y="7040"/>
                  <a:pt x="16796" y="3019"/>
                </a:cubicBezTo>
                <a:cubicBezTo>
                  <a:pt x="14875" y="1008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54" name="截屏2025-03-07 11.50.18.png" descr="截屏2025-03-07 11.50.18.png"/>
          <p:cNvPicPr>
            <a:picLocks noChangeAspect="1"/>
          </p:cNvPicPr>
          <p:nvPr/>
        </p:nvPicPr>
        <p:blipFill>
          <a:blip r:embed="rId3">
            <a:extLst/>
          </a:blip>
          <a:srcRect l="24460" t="3227" r="18146" b="3229"/>
          <a:stretch>
            <a:fillRect/>
          </a:stretch>
        </p:blipFill>
        <p:spPr>
          <a:xfrm>
            <a:off x="15461309" y="3334108"/>
            <a:ext cx="8205702" cy="80393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fill="norm" stroke="1" extrusionOk="0">
                <a:moveTo>
                  <a:pt x="9839" y="0"/>
                </a:moveTo>
                <a:cubicBezTo>
                  <a:pt x="7321" y="0"/>
                  <a:pt x="4803" y="1006"/>
                  <a:pt x="2882" y="3017"/>
                </a:cubicBezTo>
                <a:cubicBezTo>
                  <a:pt x="-961" y="7038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8"/>
                  <a:pt x="16796" y="3017"/>
                </a:cubicBezTo>
                <a:cubicBezTo>
                  <a:pt x="14875" y="1006"/>
                  <a:pt x="12357" y="0"/>
                  <a:pt x="9839" y="0"/>
                </a:cubicBezTo>
                <a:close/>
              </a:path>
            </a:pathLst>
          </a:custGeom>
          <a:ln w="50800">
            <a:solidFill>
              <a:srgbClr val="1F4C7C"/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第二部分：沙盘介绍"/>
          <p:cNvGrpSpPr/>
          <p:nvPr/>
        </p:nvGrpSpPr>
        <p:grpSpPr>
          <a:xfrm>
            <a:off x="0" y="4281132"/>
            <a:ext cx="24384000" cy="3673741"/>
            <a:chOff x="0" y="0"/>
            <a:chExt cx="24384000" cy="3673740"/>
          </a:xfrm>
        </p:grpSpPr>
        <p:sp>
          <p:nvSpPr>
            <p:cNvPr id="244" name="矩形"/>
            <p:cNvSpPr/>
            <p:nvPr/>
          </p:nvSpPr>
          <p:spPr>
            <a:xfrm>
              <a:off x="0" y="-1"/>
              <a:ext cx="24384000" cy="3673742"/>
            </a:xfrm>
            <a:prstGeom prst="rect">
              <a:avLst/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13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45" name="第二部分：沙盘介绍"/>
            <p:cNvSpPr txBox="1"/>
            <p:nvPr/>
          </p:nvSpPr>
          <p:spPr>
            <a:xfrm>
              <a:off x="0" y="662120"/>
              <a:ext cx="24384000" cy="2349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3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第二部分：沙盘介绍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49" name="沙盘背景"/>
          <p:cNvSpPr txBox="1"/>
          <p:nvPr/>
        </p:nvSpPr>
        <p:spPr>
          <a:xfrm>
            <a:off x="1346230" y="466938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沙盘背景</a:t>
            </a:r>
          </a:p>
        </p:txBody>
      </p:sp>
      <p:sp>
        <p:nvSpPr>
          <p:cNvPr id="250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51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52" name="模拟场景"/>
          <p:cNvSpPr txBox="1"/>
          <p:nvPr/>
        </p:nvSpPr>
        <p:spPr>
          <a:xfrm>
            <a:off x="10034082" y="2549227"/>
            <a:ext cx="2158334" cy="692135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模拟场景</a:t>
            </a:r>
          </a:p>
        </p:txBody>
      </p:sp>
      <p:sp>
        <p:nvSpPr>
          <p:cNvPr id="253" name="每位参与者将从15岁开始自己的人生。…"/>
          <p:cNvSpPr txBox="1"/>
          <p:nvPr/>
        </p:nvSpPr>
        <p:spPr>
          <a:xfrm>
            <a:off x="9830994" y="3748429"/>
            <a:ext cx="14074316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每位参与者将从毕业开始，用自己的时间作为投资资源，投资自己的职场人生。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每一轮代表职场中的一个阶段，每个阶段都要解锁更大的项目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引导师模拟职场中的各种随机事件，形成闭环</a:t>
            </a:r>
          </a:p>
        </p:txBody>
      </p:sp>
      <p:sp>
        <p:nvSpPr>
          <p:cNvPr id="254" name="沙盘逻辑"/>
          <p:cNvSpPr txBox="1"/>
          <p:nvPr/>
        </p:nvSpPr>
        <p:spPr>
          <a:xfrm>
            <a:off x="10034082" y="5957294"/>
            <a:ext cx="2158334" cy="692135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沙盘逻辑</a:t>
            </a:r>
          </a:p>
        </p:txBody>
      </p:sp>
      <p:sp>
        <p:nvSpPr>
          <p:cNvPr id="255" name="在初期，奋斗是获得幸福的唯一方式。…"/>
          <p:cNvSpPr txBox="1"/>
          <p:nvPr/>
        </p:nvSpPr>
        <p:spPr>
          <a:xfrm>
            <a:off x="9830994" y="7156495"/>
            <a:ext cx="14074316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初期推演：理清自己的目标，认知自身岗位和角色，完成目标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中期推演：决定自己的能力相的提升和小组要完成的项目契合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后期推演：各组之间高效协作配合，共同完成“共建幸福职场”的目标</a:t>
            </a:r>
          </a:p>
        </p:txBody>
      </p:sp>
      <p:sp>
        <p:nvSpPr>
          <p:cNvPr id="256" name="如果重返15岁青春…"/>
          <p:cNvSpPr txBox="1"/>
          <p:nvPr/>
        </p:nvSpPr>
        <p:spPr>
          <a:xfrm>
            <a:off x="614629" y="5373561"/>
            <a:ext cx="8438517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rgbClr val="FFFFFF"/>
                </a:solidFill>
                <a:latin typeface="STXingkai"/>
                <a:ea typeface="STXingkai"/>
                <a:cs typeface="STXingkai"/>
                <a:sym typeface="STXingkai"/>
              </a:defRPr>
            </a:pPr>
            <a:r>
              <a:t>如果重返15岁青春</a:t>
            </a:r>
          </a:p>
          <a:p>
            <a:pPr algn="l">
              <a:defRPr>
                <a:solidFill>
                  <a:srgbClr val="FFFFFF"/>
                </a:solidFill>
                <a:latin typeface="STXingkai"/>
                <a:ea typeface="STXingkai"/>
                <a:cs typeface="STXingkai"/>
                <a:sym typeface="STXingkai"/>
              </a:defRPr>
            </a:pPr>
            <a:r>
              <a:t>                       您将如何度过？</a:t>
            </a:r>
          </a:p>
        </p:txBody>
      </p:sp>
      <p:pic>
        <p:nvPicPr>
          <p:cNvPr id="257" name="图像" descr="图像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2358" y="2556129"/>
            <a:ext cx="4612207" cy="30748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图像" descr="图像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78056" y="9017567"/>
            <a:ext cx="4612207" cy="30748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图像" descr="图像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2358" y="9017568"/>
            <a:ext cx="4612207" cy="30748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图像" descr="图像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178056" y="5786848"/>
            <a:ext cx="4612207" cy="30748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图像" descr="图像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32358" y="5786848"/>
            <a:ext cx="4612207" cy="30748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2" name="图像" descr="图像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178056" y="2556129"/>
            <a:ext cx="4612207" cy="3074805"/>
          </a:xfrm>
          <a:prstGeom prst="rect">
            <a:avLst/>
          </a:prstGeom>
          <a:ln w="12700">
            <a:miter lim="400000"/>
          </a:ln>
        </p:spPr>
      </p:pic>
      <p:sp>
        <p:nvSpPr>
          <p:cNvPr id="263" name="沙盘逻辑"/>
          <p:cNvSpPr txBox="1"/>
          <p:nvPr/>
        </p:nvSpPr>
        <p:spPr>
          <a:xfrm>
            <a:off x="10034082" y="9104469"/>
            <a:ext cx="2158334" cy="692135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推演现象</a:t>
            </a:r>
          </a:p>
        </p:txBody>
      </p:sp>
      <p:sp>
        <p:nvSpPr>
          <p:cNvPr id="264" name="在初期，奋斗是获得幸福的唯一方式。…"/>
          <p:cNvSpPr txBox="1"/>
          <p:nvPr/>
        </p:nvSpPr>
        <p:spPr>
          <a:xfrm>
            <a:off x="9830994" y="10036970"/>
            <a:ext cx="14074316" cy="223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关注自身忽略合作：将自己角色或小组看的过重，忽略了总目标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追求安逸忽略成长：初期阶段的项目有收益，但无法支撑未来的发展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注重个人忽略团队：团队抗风险能力的成长，却无小组亢奋线能力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在意短期忽略长期：小组接小项目多，忽略的合作才能完成的大项目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67" name="沙盘要素"/>
          <p:cNvSpPr txBox="1"/>
          <p:nvPr/>
        </p:nvSpPr>
        <p:spPr>
          <a:xfrm>
            <a:off x="1645007" y="466938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沙盘要素</a:t>
            </a:r>
          </a:p>
        </p:txBody>
      </p:sp>
      <p:sp>
        <p:nvSpPr>
          <p:cNvPr id="268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69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grpSp>
        <p:nvGrpSpPr>
          <p:cNvPr id="272" name="NPC"/>
          <p:cNvGrpSpPr/>
          <p:nvPr/>
        </p:nvGrpSpPr>
        <p:grpSpPr>
          <a:xfrm>
            <a:off x="4080218" y="3065440"/>
            <a:ext cx="2918302" cy="1090002"/>
            <a:chOff x="0" y="0"/>
            <a:chExt cx="2918301" cy="1090001"/>
          </a:xfrm>
        </p:grpSpPr>
        <p:sp>
          <p:nvSpPr>
            <p:cNvPr id="270" name="圆角矩形"/>
            <p:cNvSpPr/>
            <p:nvPr/>
          </p:nvSpPr>
          <p:spPr>
            <a:xfrm>
              <a:off x="0" y="0"/>
              <a:ext cx="2918302" cy="1090002"/>
            </a:xfrm>
            <a:prstGeom prst="roundRect">
              <a:avLst>
                <a:gd name="adj" fmla="val 17477"/>
              </a:avLst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71" name="解锁项目"/>
            <p:cNvSpPr txBox="1"/>
            <p:nvPr/>
          </p:nvSpPr>
          <p:spPr>
            <a:xfrm>
              <a:off x="55794" y="259250"/>
              <a:ext cx="2806714" cy="571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3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解锁项目</a:t>
              </a:r>
            </a:p>
          </p:txBody>
        </p:sp>
      </p:grpSp>
      <p:grpSp>
        <p:nvGrpSpPr>
          <p:cNvPr id="275" name="考官：学员进入会场的时候…"/>
          <p:cNvGrpSpPr/>
          <p:nvPr/>
        </p:nvGrpSpPr>
        <p:grpSpPr>
          <a:xfrm>
            <a:off x="2637864" y="3918148"/>
            <a:ext cx="6193894" cy="8220443"/>
            <a:chOff x="0" y="0"/>
            <a:chExt cx="6193892" cy="8220441"/>
          </a:xfrm>
        </p:grpSpPr>
        <p:sp>
          <p:nvSpPr>
            <p:cNvPr id="273" name="圆角矩形"/>
            <p:cNvSpPr/>
            <p:nvPr/>
          </p:nvSpPr>
          <p:spPr>
            <a:xfrm>
              <a:off x="0" y="0"/>
              <a:ext cx="6193893" cy="8220442"/>
            </a:xfrm>
            <a:prstGeom prst="roundRect">
              <a:avLst>
                <a:gd name="adj" fmla="val 6518"/>
              </a:avLst>
            </a:prstGeom>
            <a:noFill/>
            <a:ln w="63500" cap="flat">
              <a:solidFill>
                <a:srgbClr val="004D8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>
                <a:spcBef>
                  <a:spcPts val="4000"/>
                </a:spcBef>
                <a:defRPr sz="3200">
                  <a:solidFill>
                    <a:srgbClr val="004D80"/>
                  </a:solidFill>
                </a:defRPr>
              </a:pPr>
            </a:p>
          </p:txBody>
        </p:sp>
        <p:sp>
          <p:nvSpPr>
            <p:cNvPr id="274" name="8个项目阶段：代表在职场中可能遇到的8种阶段…"/>
            <p:cNvSpPr txBox="1"/>
            <p:nvPr/>
          </p:nvSpPr>
          <p:spPr>
            <a:xfrm>
              <a:off x="149994" y="1304432"/>
              <a:ext cx="5893904" cy="56115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marL="423332" indent="-423332" algn="l">
                <a:spcBef>
                  <a:spcPts val="4000"/>
                </a:spcBef>
                <a:buSzPct val="125000"/>
                <a:buChar char="•"/>
                <a:defRPr sz="3200">
                  <a:solidFill>
                    <a:srgbClr val="004D80"/>
                  </a:solidFill>
                </a:defRPr>
              </a:pPr>
              <a:r>
                <a:t>8个项目阶段：代表在职场中可能遇到的8种阶段</a:t>
              </a:r>
            </a:p>
            <a:p>
              <a:pPr marL="423332" indent="-423332" algn="l">
                <a:spcBef>
                  <a:spcPts val="4000"/>
                </a:spcBef>
                <a:buSzPct val="125000"/>
                <a:buChar char="•"/>
                <a:defRPr sz="3200">
                  <a:solidFill>
                    <a:srgbClr val="004D80"/>
                  </a:solidFill>
                </a:defRPr>
              </a:pPr>
              <a:r>
                <a:t>投资理念：每一个职场人，都是用自己的时间和精力投资在自己的岗位上</a:t>
              </a:r>
            </a:p>
            <a:p>
              <a:pPr marL="423332" indent="-423332" algn="l">
                <a:spcBef>
                  <a:spcPts val="4000"/>
                </a:spcBef>
                <a:buSzPct val="125000"/>
                <a:buChar char="•"/>
                <a:defRPr sz="3200">
                  <a:solidFill>
                    <a:srgbClr val="004D80"/>
                  </a:solidFill>
                </a:defRPr>
              </a:pPr>
              <a:r>
                <a:t>合作发展：小组之间的协作和发展，最终可以提升合作完成更大的项目</a:t>
              </a:r>
            </a:p>
          </p:txBody>
        </p:sp>
      </p:grpSp>
      <p:grpSp>
        <p:nvGrpSpPr>
          <p:cNvPr id="278" name="职业阶段"/>
          <p:cNvGrpSpPr/>
          <p:nvPr/>
        </p:nvGrpSpPr>
        <p:grpSpPr>
          <a:xfrm>
            <a:off x="11527838" y="3065440"/>
            <a:ext cx="2918303" cy="1090002"/>
            <a:chOff x="0" y="0"/>
            <a:chExt cx="2918301" cy="1090001"/>
          </a:xfrm>
        </p:grpSpPr>
        <p:sp>
          <p:nvSpPr>
            <p:cNvPr id="276" name="圆角矩形"/>
            <p:cNvSpPr/>
            <p:nvPr/>
          </p:nvSpPr>
          <p:spPr>
            <a:xfrm>
              <a:off x="0" y="0"/>
              <a:ext cx="2918302" cy="1090002"/>
            </a:xfrm>
            <a:prstGeom prst="roundRect">
              <a:avLst>
                <a:gd name="adj" fmla="val 17477"/>
              </a:avLst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77" name="素质能力"/>
            <p:cNvSpPr txBox="1"/>
            <p:nvPr/>
          </p:nvSpPr>
          <p:spPr>
            <a:xfrm>
              <a:off x="55794" y="259250"/>
              <a:ext cx="2806714" cy="571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3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素质能力</a:t>
              </a:r>
            </a:p>
          </p:txBody>
        </p:sp>
      </p:grpSp>
      <p:grpSp>
        <p:nvGrpSpPr>
          <p:cNvPr id="281" name="见习阶段：新生员工—见习生—见习工长（安全员、材料员等等）…"/>
          <p:cNvGrpSpPr/>
          <p:nvPr/>
        </p:nvGrpSpPr>
        <p:grpSpPr>
          <a:xfrm>
            <a:off x="10085485" y="3918148"/>
            <a:ext cx="6193894" cy="8220443"/>
            <a:chOff x="0" y="0"/>
            <a:chExt cx="6193892" cy="8220441"/>
          </a:xfrm>
        </p:grpSpPr>
        <p:sp>
          <p:nvSpPr>
            <p:cNvPr id="279" name="圆角矩形"/>
            <p:cNvSpPr/>
            <p:nvPr/>
          </p:nvSpPr>
          <p:spPr>
            <a:xfrm>
              <a:off x="0" y="0"/>
              <a:ext cx="6193893" cy="8220442"/>
            </a:xfrm>
            <a:prstGeom prst="roundRect">
              <a:avLst>
                <a:gd name="adj" fmla="val 6518"/>
              </a:avLst>
            </a:prstGeom>
            <a:noFill/>
            <a:ln w="63500" cap="flat">
              <a:solidFill>
                <a:srgbClr val="004D8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>
                <a:spcBef>
                  <a:spcPts val="1500"/>
                </a:spcBef>
                <a:defRPr sz="3200">
                  <a:solidFill>
                    <a:srgbClr val="004D80"/>
                  </a:solidFill>
                </a:defRPr>
              </a:pPr>
            </a:p>
          </p:txBody>
        </p:sp>
        <p:sp>
          <p:nvSpPr>
            <p:cNvPr id="280" name="能力手环：可选择多种能力属性，沙盘中带在手上的手环，模拟在职场中掌握的能力…"/>
            <p:cNvSpPr txBox="1"/>
            <p:nvPr/>
          </p:nvSpPr>
          <p:spPr>
            <a:xfrm>
              <a:off x="149994" y="1296714"/>
              <a:ext cx="5893905" cy="56270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marL="423332" indent="-423332" algn="l">
                <a:spcBef>
                  <a:spcPts val="1500"/>
                </a:spcBef>
                <a:buSzPct val="125000"/>
                <a:buChar char="•"/>
                <a:defRPr sz="3200">
                  <a:solidFill>
                    <a:srgbClr val="004D80"/>
                  </a:solidFill>
                </a:defRPr>
              </a:pPr>
              <a:r>
                <a:t>能力手环：可选择多种能力属性，沙盘中带在手上的手环，模拟在职场中掌握的能力</a:t>
              </a:r>
            </a:p>
            <a:p>
              <a:pPr marL="423332" indent="-423332" algn="l">
                <a:spcBef>
                  <a:spcPts val="1500"/>
                </a:spcBef>
                <a:buSzPct val="125000"/>
                <a:buChar char="•"/>
                <a:defRPr sz="3200">
                  <a:solidFill>
                    <a:srgbClr val="004D80"/>
                  </a:solidFill>
                </a:defRPr>
              </a:pPr>
              <a:r>
                <a:t>成长路径：小白、骨干、精英等三种能力值，在对应项目中的项目特点，冗余式主动提升</a:t>
              </a:r>
            </a:p>
            <a:p>
              <a:pPr marL="423332" indent="-423332" algn="l">
                <a:spcBef>
                  <a:spcPts val="1500"/>
                </a:spcBef>
                <a:buSzPct val="125000"/>
                <a:buChar char="•"/>
                <a:defRPr sz="3200">
                  <a:solidFill>
                    <a:srgbClr val="004D80"/>
                  </a:solidFill>
                </a:defRPr>
              </a:pPr>
              <a:r>
                <a:t>领投、跟投：体现出小组的责任意识和能力，更好的担当</a:t>
              </a:r>
            </a:p>
          </p:txBody>
        </p:sp>
      </p:grpSp>
      <p:grpSp>
        <p:nvGrpSpPr>
          <p:cNvPr id="284" name="流程模拟"/>
          <p:cNvGrpSpPr/>
          <p:nvPr/>
        </p:nvGrpSpPr>
        <p:grpSpPr>
          <a:xfrm>
            <a:off x="18584575" y="3065440"/>
            <a:ext cx="2918303" cy="1090002"/>
            <a:chOff x="0" y="0"/>
            <a:chExt cx="2918301" cy="1090001"/>
          </a:xfrm>
        </p:grpSpPr>
        <p:sp>
          <p:nvSpPr>
            <p:cNvPr id="282" name="圆角矩形"/>
            <p:cNvSpPr/>
            <p:nvPr/>
          </p:nvSpPr>
          <p:spPr>
            <a:xfrm>
              <a:off x="0" y="0"/>
              <a:ext cx="2918302" cy="1090002"/>
            </a:xfrm>
            <a:prstGeom prst="roundRect">
              <a:avLst>
                <a:gd name="adj" fmla="val 17477"/>
              </a:avLst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83" name="流程模拟"/>
            <p:cNvSpPr txBox="1"/>
            <p:nvPr/>
          </p:nvSpPr>
          <p:spPr>
            <a:xfrm>
              <a:off x="55794" y="259250"/>
              <a:ext cx="2806714" cy="571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3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流程模拟</a:t>
              </a:r>
            </a:p>
          </p:txBody>
        </p:sp>
      </p:grpSp>
      <p:grpSp>
        <p:nvGrpSpPr>
          <p:cNvPr id="287" name="考试：根据考试结果初步确定职业…"/>
          <p:cNvGrpSpPr/>
          <p:nvPr/>
        </p:nvGrpSpPr>
        <p:grpSpPr>
          <a:xfrm>
            <a:off x="17142220" y="3918148"/>
            <a:ext cx="6193894" cy="8220443"/>
            <a:chOff x="0" y="0"/>
            <a:chExt cx="6193892" cy="8220441"/>
          </a:xfrm>
        </p:grpSpPr>
        <p:sp>
          <p:nvSpPr>
            <p:cNvPr id="285" name="圆角矩形"/>
            <p:cNvSpPr/>
            <p:nvPr/>
          </p:nvSpPr>
          <p:spPr>
            <a:xfrm>
              <a:off x="0" y="0"/>
              <a:ext cx="6193893" cy="8220442"/>
            </a:xfrm>
            <a:prstGeom prst="roundRect">
              <a:avLst>
                <a:gd name="adj" fmla="val 6518"/>
              </a:avLst>
            </a:prstGeom>
            <a:noFill/>
            <a:ln w="63500" cap="flat">
              <a:solidFill>
                <a:srgbClr val="004D8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>
                <a:spcBef>
                  <a:spcPts val="1500"/>
                </a:spcBef>
                <a:defRPr sz="3200">
                  <a:solidFill>
                    <a:srgbClr val="004D80"/>
                  </a:solidFill>
                </a:defRPr>
              </a:pPr>
            </a:p>
          </p:txBody>
        </p:sp>
        <p:sp>
          <p:nvSpPr>
            <p:cNvPr id="286" name="规则讲解：通过角色卡、带教、提问等环节快速理解规则和橘色…"/>
            <p:cNvSpPr txBox="1"/>
            <p:nvPr/>
          </p:nvSpPr>
          <p:spPr>
            <a:xfrm>
              <a:off x="149994" y="585970"/>
              <a:ext cx="5893905" cy="7048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marL="423332" indent="-423332" algn="l">
                <a:spcBef>
                  <a:spcPts val="1500"/>
                </a:spcBef>
                <a:buSzPct val="125000"/>
                <a:buChar char="•"/>
                <a:defRPr sz="3200">
                  <a:solidFill>
                    <a:srgbClr val="004D80"/>
                  </a:solidFill>
                </a:defRPr>
              </a:pPr>
              <a:r>
                <a:t>规则讲解：通过角色卡、带教、提问等环节快速理解规则和橘色</a:t>
              </a:r>
            </a:p>
            <a:p>
              <a:pPr marL="423332" indent="-423332" algn="l">
                <a:spcBef>
                  <a:spcPts val="1500"/>
                </a:spcBef>
                <a:buSzPct val="125000"/>
                <a:buChar char="•"/>
                <a:defRPr sz="3200">
                  <a:solidFill>
                    <a:srgbClr val="004D80"/>
                  </a:solidFill>
                </a:defRPr>
              </a:pPr>
              <a:r>
                <a:t>沙盘推演：通过前、后半段沙盘推演，融入沙盘的情景</a:t>
              </a:r>
            </a:p>
            <a:p>
              <a:pPr marL="423332" indent="-423332" algn="l">
                <a:spcBef>
                  <a:spcPts val="1500"/>
                </a:spcBef>
                <a:buSzPct val="125000"/>
                <a:buChar char="•"/>
                <a:defRPr sz="3200">
                  <a:solidFill>
                    <a:srgbClr val="004D80"/>
                  </a:solidFill>
                </a:defRPr>
              </a:pPr>
              <a:r>
                <a:t>阶段复盘：一阶段有关职场角色、职场认知的复盘</a:t>
              </a:r>
            </a:p>
            <a:p>
              <a:pPr marL="423332" indent="-423332" algn="l">
                <a:spcBef>
                  <a:spcPts val="1500"/>
                </a:spcBef>
                <a:buSzPct val="125000"/>
                <a:buChar char="•"/>
                <a:defRPr sz="3200">
                  <a:solidFill>
                    <a:srgbClr val="004D80"/>
                  </a:solidFill>
                </a:defRPr>
              </a:pPr>
              <a:r>
                <a:t>小组讨论：本小组对沙盘体验中的表现做复盘讨论</a:t>
              </a:r>
            </a:p>
            <a:p>
              <a:pPr marL="423332" indent="-423332" algn="l">
                <a:spcBef>
                  <a:spcPts val="1500"/>
                </a:spcBef>
                <a:buSzPct val="125000"/>
                <a:buChar char="•"/>
                <a:defRPr sz="3200">
                  <a:solidFill>
                    <a:srgbClr val="004D80"/>
                  </a:solidFill>
                </a:defRPr>
              </a:pPr>
              <a:r>
                <a:t>总复盘：引导师分享职业素养及职业转变的工具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90" name="沙盘要素"/>
          <p:cNvSpPr txBox="1"/>
          <p:nvPr/>
        </p:nvSpPr>
        <p:spPr>
          <a:xfrm>
            <a:off x="1645006" y="466939"/>
            <a:ext cx="6210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沙盘课程大纲</a:t>
            </a:r>
          </a:p>
        </p:txBody>
      </p:sp>
      <p:sp>
        <p:nvSpPr>
          <p:cNvPr id="291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92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pic>
        <p:nvPicPr>
          <p:cNvPr id="293" name="acbe0448291dd3c643da806b12c553fd.jpg" descr="acbe0448291dd3c643da806b12c553fd.jpg"/>
          <p:cNvPicPr>
            <a:picLocks noChangeAspect="1"/>
          </p:cNvPicPr>
          <p:nvPr/>
        </p:nvPicPr>
        <p:blipFill>
          <a:blip r:embed="rId2">
            <a:extLst/>
          </a:blip>
          <a:srcRect l="5916" t="56719" r="6508" b="2576"/>
          <a:stretch>
            <a:fillRect/>
          </a:stretch>
        </p:blipFill>
        <p:spPr>
          <a:xfrm>
            <a:off x="3648349" y="2314645"/>
            <a:ext cx="3260056" cy="14102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0" h="21595" fill="norm" stroke="1" extrusionOk="0">
                <a:moveTo>
                  <a:pt x="4200" y="0"/>
                </a:moveTo>
                <a:cubicBezTo>
                  <a:pt x="4171" y="0"/>
                  <a:pt x="4148" y="155"/>
                  <a:pt x="4148" y="346"/>
                </a:cubicBezTo>
                <a:cubicBezTo>
                  <a:pt x="4148" y="740"/>
                  <a:pt x="4036" y="1724"/>
                  <a:pt x="3972" y="1896"/>
                </a:cubicBezTo>
                <a:cubicBezTo>
                  <a:pt x="3948" y="1959"/>
                  <a:pt x="3887" y="1826"/>
                  <a:pt x="3837" y="1604"/>
                </a:cubicBezTo>
                <a:cubicBezTo>
                  <a:pt x="3748" y="1204"/>
                  <a:pt x="3543" y="790"/>
                  <a:pt x="3435" y="790"/>
                </a:cubicBezTo>
                <a:cubicBezTo>
                  <a:pt x="3404" y="790"/>
                  <a:pt x="3474" y="1010"/>
                  <a:pt x="3588" y="1282"/>
                </a:cubicBezTo>
                <a:cubicBezTo>
                  <a:pt x="3702" y="1554"/>
                  <a:pt x="3803" y="1927"/>
                  <a:pt x="3814" y="2109"/>
                </a:cubicBezTo>
                <a:cubicBezTo>
                  <a:pt x="3842" y="2592"/>
                  <a:pt x="3646" y="2497"/>
                  <a:pt x="3236" y="1829"/>
                </a:cubicBezTo>
                <a:cubicBezTo>
                  <a:pt x="3051" y="1530"/>
                  <a:pt x="2871" y="1324"/>
                  <a:pt x="2836" y="1373"/>
                </a:cubicBezTo>
                <a:cubicBezTo>
                  <a:pt x="2758" y="1484"/>
                  <a:pt x="2812" y="2032"/>
                  <a:pt x="2952" y="2565"/>
                </a:cubicBezTo>
                <a:cubicBezTo>
                  <a:pt x="3008" y="2777"/>
                  <a:pt x="3041" y="2997"/>
                  <a:pt x="3025" y="3057"/>
                </a:cubicBezTo>
                <a:cubicBezTo>
                  <a:pt x="3009" y="3116"/>
                  <a:pt x="2868" y="3166"/>
                  <a:pt x="2713" y="3166"/>
                </a:cubicBezTo>
                <a:cubicBezTo>
                  <a:pt x="2557" y="3166"/>
                  <a:pt x="2431" y="3227"/>
                  <a:pt x="2431" y="3300"/>
                </a:cubicBezTo>
                <a:cubicBezTo>
                  <a:pt x="2431" y="3373"/>
                  <a:pt x="2582" y="3428"/>
                  <a:pt x="2768" y="3428"/>
                </a:cubicBezTo>
                <a:cubicBezTo>
                  <a:pt x="2996" y="3428"/>
                  <a:pt x="3127" y="3495"/>
                  <a:pt x="3175" y="3628"/>
                </a:cubicBezTo>
                <a:cubicBezTo>
                  <a:pt x="3234" y="3791"/>
                  <a:pt x="3223" y="3839"/>
                  <a:pt x="3115" y="3932"/>
                </a:cubicBezTo>
                <a:cubicBezTo>
                  <a:pt x="2988" y="4040"/>
                  <a:pt x="2990" y="4052"/>
                  <a:pt x="3172" y="4199"/>
                </a:cubicBezTo>
                <a:cubicBezTo>
                  <a:pt x="3329" y="4325"/>
                  <a:pt x="3350" y="4382"/>
                  <a:pt x="3293" y="4540"/>
                </a:cubicBezTo>
                <a:cubicBezTo>
                  <a:pt x="3256" y="4645"/>
                  <a:pt x="3191" y="4704"/>
                  <a:pt x="3149" y="4667"/>
                </a:cubicBezTo>
                <a:cubicBezTo>
                  <a:pt x="3107" y="4630"/>
                  <a:pt x="3055" y="4665"/>
                  <a:pt x="3033" y="4746"/>
                </a:cubicBezTo>
                <a:cubicBezTo>
                  <a:pt x="3005" y="4852"/>
                  <a:pt x="2971" y="4854"/>
                  <a:pt x="2918" y="4752"/>
                </a:cubicBezTo>
                <a:cubicBezTo>
                  <a:pt x="2821" y="4567"/>
                  <a:pt x="1857" y="3923"/>
                  <a:pt x="1816" y="4017"/>
                </a:cubicBezTo>
                <a:cubicBezTo>
                  <a:pt x="1799" y="4057"/>
                  <a:pt x="1917" y="4444"/>
                  <a:pt x="2082" y="4880"/>
                </a:cubicBezTo>
                <a:cubicBezTo>
                  <a:pt x="2282" y="5410"/>
                  <a:pt x="2358" y="5695"/>
                  <a:pt x="2308" y="5737"/>
                </a:cubicBezTo>
                <a:cubicBezTo>
                  <a:pt x="2266" y="5771"/>
                  <a:pt x="2063" y="5814"/>
                  <a:pt x="1858" y="5834"/>
                </a:cubicBezTo>
                <a:cubicBezTo>
                  <a:pt x="1430" y="5876"/>
                  <a:pt x="1403" y="6046"/>
                  <a:pt x="1774" y="6332"/>
                </a:cubicBezTo>
                <a:cubicBezTo>
                  <a:pt x="1915" y="6441"/>
                  <a:pt x="2029" y="6588"/>
                  <a:pt x="2029" y="6661"/>
                </a:cubicBezTo>
                <a:cubicBezTo>
                  <a:pt x="2029" y="6733"/>
                  <a:pt x="1917" y="6859"/>
                  <a:pt x="1779" y="6940"/>
                </a:cubicBezTo>
                <a:cubicBezTo>
                  <a:pt x="1471" y="7122"/>
                  <a:pt x="1401" y="7220"/>
                  <a:pt x="1401" y="7463"/>
                </a:cubicBezTo>
                <a:cubicBezTo>
                  <a:pt x="1401" y="7596"/>
                  <a:pt x="1469" y="7651"/>
                  <a:pt x="1627" y="7651"/>
                </a:cubicBezTo>
                <a:cubicBezTo>
                  <a:pt x="1913" y="7651"/>
                  <a:pt x="1959" y="7824"/>
                  <a:pt x="1761" y="8156"/>
                </a:cubicBezTo>
                <a:cubicBezTo>
                  <a:pt x="1631" y="8374"/>
                  <a:pt x="1617" y="8450"/>
                  <a:pt x="1677" y="8617"/>
                </a:cubicBezTo>
                <a:cubicBezTo>
                  <a:pt x="1728" y="8760"/>
                  <a:pt x="1732" y="8846"/>
                  <a:pt x="1687" y="8909"/>
                </a:cubicBezTo>
                <a:cubicBezTo>
                  <a:pt x="1642" y="8974"/>
                  <a:pt x="1641" y="9043"/>
                  <a:pt x="1687" y="9171"/>
                </a:cubicBezTo>
                <a:cubicBezTo>
                  <a:pt x="1734" y="9300"/>
                  <a:pt x="1734" y="9492"/>
                  <a:pt x="1682" y="9888"/>
                </a:cubicBezTo>
                <a:cubicBezTo>
                  <a:pt x="1607" y="10468"/>
                  <a:pt x="1657" y="10779"/>
                  <a:pt x="1758" y="10362"/>
                </a:cubicBezTo>
                <a:cubicBezTo>
                  <a:pt x="1843" y="10011"/>
                  <a:pt x="2097" y="9481"/>
                  <a:pt x="2137" y="9572"/>
                </a:cubicBezTo>
                <a:cubicBezTo>
                  <a:pt x="2155" y="9612"/>
                  <a:pt x="2176" y="10181"/>
                  <a:pt x="2184" y="10836"/>
                </a:cubicBezTo>
                <a:cubicBezTo>
                  <a:pt x="2196" y="11798"/>
                  <a:pt x="2223" y="12100"/>
                  <a:pt x="2321" y="12416"/>
                </a:cubicBezTo>
                <a:cubicBezTo>
                  <a:pt x="2410" y="12706"/>
                  <a:pt x="2425" y="12853"/>
                  <a:pt x="2379" y="12981"/>
                </a:cubicBezTo>
                <a:cubicBezTo>
                  <a:pt x="2291" y="13225"/>
                  <a:pt x="2360" y="13327"/>
                  <a:pt x="2610" y="13327"/>
                </a:cubicBezTo>
                <a:cubicBezTo>
                  <a:pt x="2747" y="13327"/>
                  <a:pt x="2844" y="13403"/>
                  <a:pt x="2875" y="13534"/>
                </a:cubicBezTo>
                <a:cubicBezTo>
                  <a:pt x="2934" y="13776"/>
                  <a:pt x="3271" y="13979"/>
                  <a:pt x="3619" y="13984"/>
                </a:cubicBezTo>
                <a:cubicBezTo>
                  <a:pt x="3754" y="13985"/>
                  <a:pt x="3959" y="14079"/>
                  <a:pt x="4074" y="14190"/>
                </a:cubicBezTo>
                <a:cubicBezTo>
                  <a:pt x="4189" y="14301"/>
                  <a:pt x="4401" y="14415"/>
                  <a:pt x="4544" y="14446"/>
                </a:cubicBezTo>
                <a:cubicBezTo>
                  <a:pt x="4688" y="14476"/>
                  <a:pt x="4984" y="14535"/>
                  <a:pt x="5204" y="14579"/>
                </a:cubicBezTo>
                <a:cubicBezTo>
                  <a:pt x="5614" y="14661"/>
                  <a:pt x="5735" y="14776"/>
                  <a:pt x="5667" y="15029"/>
                </a:cubicBezTo>
                <a:cubicBezTo>
                  <a:pt x="5577" y="15364"/>
                  <a:pt x="4409" y="14993"/>
                  <a:pt x="3761" y="14421"/>
                </a:cubicBezTo>
                <a:cubicBezTo>
                  <a:pt x="3722" y="14387"/>
                  <a:pt x="3690" y="14406"/>
                  <a:pt x="3690" y="14470"/>
                </a:cubicBezTo>
                <a:cubicBezTo>
                  <a:pt x="3690" y="14792"/>
                  <a:pt x="4980" y="15442"/>
                  <a:pt x="5625" y="15442"/>
                </a:cubicBezTo>
                <a:cubicBezTo>
                  <a:pt x="5887" y="15442"/>
                  <a:pt x="6027" y="15524"/>
                  <a:pt x="6282" y="15843"/>
                </a:cubicBezTo>
                <a:cubicBezTo>
                  <a:pt x="6460" y="16066"/>
                  <a:pt x="6616" y="16296"/>
                  <a:pt x="6631" y="16354"/>
                </a:cubicBezTo>
                <a:cubicBezTo>
                  <a:pt x="6647" y="16411"/>
                  <a:pt x="6594" y="16599"/>
                  <a:pt x="6513" y="16773"/>
                </a:cubicBezTo>
                <a:cubicBezTo>
                  <a:pt x="6374" y="17075"/>
                  <a:pt x="6332" y="17089"/>
                  <a:pt x="5583" y="17089"/>
                </a:cubicBezTo>
                <a:cubicBezTo>
                  <a:pt x="4910" y="17089"/>
                  <a:pt x="4767" y="17127"/>
                  <a:pt x="4587" y="17350"/>
                </a:cubicBezTo>
                <a:cubicBezTo>
                  <a:pt x="4382" y="17603"/>
                  <a:pt x="4312" y="17812"/>
                  <a:pt x="4434" y="17812"/>
                </a:cubicBezTo>
                <a:cubicBezTo>
                  <a:pt x="4467" y="17812"/>
                  <a:pt x="4570" y="17944"/>
                  <a:pt x="4660" y="18098"/>
                </a:cubicBezTo>
                <a:cubicBezTo>
                  <a:pt x="4761" y="18269"/>
                  <a:pt x="4952" y="18406"/>
                  <a:pt x="5157" y="18457"/>
                </a:cubicBezTo>
                <a:cubicBezTo>
                  <a:pt x="5482" y="18537"/>
                  <a:pt x="5491" y="18551"/>
                  <a:pt x="5491" y="18937"/>
                </a:cubicBezTo>
                <a:cubicBezTo>
                  <a:pt x="5491" y="19272"/>
                  <a:pt x="5515" y="19338"/>
                  <a:pt x="5651" y="19374"/>
                </a:cubicBezTo>
                <a:cubicBezTo>
                  <a:pt x="5758" y="19403"/>
                  <a:pt x="5829" y="19524"/>
                  <a:pt x="5864" y="19739"/>
                </a:cubicBezTo>
                <a:cubicBezTo>
                  <a:pt x="5915" y="20048"/>
                  <a:pt x="6084" y="20166"/>
                  <a:pt x="6174" y="19958"/>
                </a:cubicBezTo>
                <a:cubicBezTo>
                  <a:pt x="6221" y="19849"/>
                  <a:pt x="6419" y="19786"/>
                  <a:pt x="6708" y="19781"/>
                </a:cubicBezTo>
                <a:cubicBezTo>
                  <a:pt x="6811" y="19780"/>
                  <a:pt x="6966" y="19690"/>
                  <a:pt x="7052" y="19587"/>
                </a:cubicBezTo>
                <a:cubicBezTo>
                  <a:pt x="7138" y="19483"/>
                  <a:pt x="7237" y="19399"/>
                  <a:pt x="7273" y="19398"/>
                </a:cubicBezTo>
                <a:cubicBezTo>
                  <a:pt x="7308" y="19398"/>
                  <a:pt x="7369" y="19304"/>
                  <a:pt x="7409" y="19192"/>
                </a:cubicBezTo>
                <a:cubicBezTo>
                  <a:pt x="7450" y="19079"/>
                  <a:pt x="7549" y="19006"/>
                  <a:pt x="7630" y="19028"/>
                </a:cubicBezTo>
                <a:cubicBezTo>
                  <a:pt x="7746" y="19059"/>
                  <a:pt x="7776" y="19140"/>
                  <a:pt x="7777" y="19423"/>
                </a:cubicBezTo>
                <a:cubicBezTo>
                  <a:pt x="7779" y="19681"/>
                  <a:pt x="7886" y="20037"/>
                  <a:pt x="8172" y="20717"/>
                </a:cubicBezTo>
                <a:cubicBezTo>
                  <a:pt x="8445" y="21368"/>
                  <a:pt x="8538" y="21569"/>
                  <a:pt x="8637" y="21592"/>
                </a:cubicBezTo>
                <a:cubicBezTo>
                  <a:pt x="8670" y="21600"/>
                  <a:pt x="8703" y="21589"/>
                  <a:pt x="8745" y="21568"/>
                </a:cubicBezTo>
                <a:cubicBezTo>
                  <a:pt x="8843" y="21518"/>
                  <a:pt x="9002" y="21333"/>
                  <a:pt x="9100" y="21161"/>
                </a:cubicBezTo>
                <a:cubicBezTo>
                  <a:pt x="9197" y="20989"/>
                  <a:pt x="9299" y="20851"/>
                  <a:pt x="9326" y="20851"/>
                </a:cubicBezTo>
                <a:cubicBezTo>
                  <a:pt x="9352" y="20851"/>
                  <a:pt x="9441" y="20703"/>
                  <a:pt x="9523" y="20523"/>
                </a:cubicBezTo>
                <a:cubicBezTo>
                  <a:pt x="9751" y="20018"/>
                  <a:pt x="10095" y="20064"/>
                  <a:pt x="10629" y="20669"/>
                </a:cubicBezTo>
                <a:cubicBezTo>
                  <a:pt x="10843" y="20910"/>
                  <a:pt x="11010" y="20903"/>
                  <a:pt x="11010" y="20650"/>
                </a:cubicBezTo>
                <a:cubicBezTo>
                  <a:pt x="11010" y="20519"/>
                  <a:pt x="10965" y="20455"/>
                  <a:pt x="10882" y="20474"/>
                </a:cubicBezTo>
                <a:cubicBezTo>
                  <a:pt x="10681" y="20520"/>
                  <a:pt x="10275" y="20307"/>
                  <a:pt x="10209" y="20122"/>
                </a:cubicBezTo>
                <a:cubicBezTo>
                  <a:pt x="10164" y="19996"/>
                  <a:pt x="10222" y="19823"/>
                  <a:pt x="10440" y="19423"/>
                </a:cubicBezTo>
                <a:lnTo>
                  <a:pt x="10732" y="18888"/>
                </a:lnTo>
                <a:lnTo>
                  <a:pt x="11000" y="19082"/>
                </a:lnTo>
                <a:cubicBezTo>
                  <a:pt x="11365" y="19349"/>
                  <a:pt x="12248" y="19523"/>
                  <a:pt x="12482" y="19374"/>
                </a:cubicBezTo>
                <a:cubicBezTo>
                  <a:pt x="12694" y="19239"/>
                  <a:pt x="12697" y="19228"/>
                  <a:pt x="12603" y="18882"/>
                </a:cubicBezTo>
                <a:cubicBezTo>
                  <a:pt x="12538" y="18642"/>
                  <a:pt x="12527" y="18646"/>
                  <a:pt x="12306" y="18967"/>
                </a:cubicBezTo>
                <a:cubicBezTo>
                  <a:pt x="12103" y="19263"/>
                  <a:pt x="12033" y="19290"/>
                  <a:pt x="11673" y="19234"/>
                </a:cubicBezTo>
                <a:cubicBezTo>
                  <a:pt x="11450" y="19200"/>
                  <a:pt x="11168" y="19074"/>
                  <a:pt x="11047" y="18955"/>
                </a:cubicBezTo>
                <a:lnTo>
                  <a:pt x="10826" y="18742"/>
                </a:lnTo>
                <a:lnTo>
                  <a:pt x="10992" y="18274"/>
                </a:lnTo>
                <a:cubicBezTo>
                  <a:pt x="11436" y="17003"/>
                  <a:pt x="11604" y="16621"/>
                  <a:pt x="11662" y="16755"/>
                </a:cubicBezTo>
                <a:cubicBezTo>
                  <a:pt x="11695" y="16830"/>
                  <a:pt x="11865" y="16889"/>
                  <a:pt x="12041" y="16889"/>
                </a:cubicBezTo>
                <a:cubicBezTo>
                  <a:pt x="12219" y="16889"/>
                  <a:pt x="12394" y="16967"/>
                  <a:pt x="12435" y="17059"/>
                </a:cubicBezTo>
                <a:cubicBezTo>
                  <a:pt x="12495" y="17192"/>
                  <a:pt x="12507" y="17169"/>
                  <a:pt x="12490" y="16955"/>
                </a:cubicBezTo>
                <a:cubicBezTo>
                  <a:pt x="12473" y="16739"/>
                  <a:pt x="12411" y="16681"/>
                  <a:pt x="12154" y="16627"/>
                </a:cubicBezTo>
                <a:cubicBezTo>
                  <a:pt x="11981" y="16591"/>
                  <a:pt x="11841" y="16505"/>
                  <a:pt x="11841" y="16439"/>
                </a:cubicBezTo>
                <a:cubicBezTo>
                  <a:pt x="11841" y="16373"/>
                  <a:pt x="12060" y="16121"/>
                  <a:pt x="12327" y="15874"/>
                </a:cubicBezTo>
                <a:cubicBezTo>
                  <a:pt x="12594" y="15626"/>
                  <a:pt x="12822" y="15399"/>
                  <a:pt x="12834" y="15369"/>
                </a:cubicBezTo>
                <a:cubicBezTo>
                  <a:pt x="12867" y="15295"/>
                  <a:pt x="12728" y="14924"/>
                  <a:pt x="12616" y="14786"/>
                </a:cubicBezTo>
                <a:cubicBezTo>
                  <a:pt x="12558" y="14714"/>
                  <a:pt x="12412" y="14761"/>
                  <a:pt x="12217" y="14920"/>
                </a:cubicBezTo>
                <a:cubicBezTo>
                  <a:pt x="11919" y="15161"/>
                  <a:pt x="11776" y="15153"/>
                  <a:pt x="11844" y="14901"/>
                </a:cubicBezTo>
                <a:cubicBezTo>
                  <a:pt x="11936" y="14557"/>
                  <a:pt x="11738" y="14860"/>
                  <a:pt x="11452" y="15503"/>
                </a:cubicBezTo>
                <a:cubicBezTo>
                  <a:pt x="11275" y="15902"/>
                  <a:pt x="11096" y="16232"/>
                  <a:pt x="11052" y="16232"/>
                </a:cubicBezTo>
                <a:cubicBezTo>
                  <a:pt x="10923" y="16232"/>
                  <a:pt x="10890" y="16066"/>
                  <a:pt x="10976" y="15843"/>
                </a:cubicBezTo>
                <a:cubicBezTo>
                  <a:pt x="11032" y="15700"/>
                  <a:pt x="11065" y="15204"/>
                  <a:pt x="11079" y="14257"/>
                </a:cubicBezTo>
                <a:cubicBezTo>
                  <a:pt x="11097" y="12988"/>
                  <a:pt x="11087" y="12868"/>
                  <a:pt x="10981" y="12738"/>
                </a:cubicBezTo>
                <a:cubicBezTo>
                  <a:pt x="10572" y="12231"/>
                  <a:pt x="10583" y="12252"/>
                  <a:pt x="10695" y="12063"/>
                </a:cubicBezTo>
                <a:cubicBezTo>
                  <a:pt x="10761" y="11952"/>
                  <a:pt x="10786" y="11789"/>
                  <a:pt x="10766" y="11614"/>
                </a:cubicBezTo>
                <a:cubicBezTo>
                  <a:pt x="10744" y="11420"/>
                  <a:pt x="10776" y="11281"/>
                  <a:pt x="10874" y="11133"/>
                </a:cubicBezTo>
                <a:cubicBezTo>
                  <a:pt x="10976" y="10979"/>
                  <a:pt x="11010" y="10805"/>
                  <a:pt x="11010" y="10465"/>
                </a:cubicBezTo>
                <a:lnTo>
                  <a:pt x="11010" y="10003"/>
                </a:lnTo>
                <a:lnTo>
                  <a:pt x="10682" y="10046"/>
                </a:lnTo>
                <a:cubicBezTo>
                  <a:pt x="10412" y="10081"/>
                  <a:pt x="10358" y="10054"/>
                  <a:pt x="10380" y="9894"/>
                </a:cubicBezTo>
                <a:cubicBezTo>
                  <a:pt x="10394" y="9786"/>
                  <a:pt x="10416" y="9219"/>
                  <a:pt x="10427" y="8636"/>
                </a:cubicBezTo>
                <a:cubicBezTo>
                  <a:pt x="10444" y="7702"/>
                  <a:pt x="10430" y="7498"/>
                  <a:pt x="10298" y="6892"/>
                </a:cubicBezTo>
                <a:cubicBezTo>
                  <a:pt x="10198" y="6431"/>
                  <a:pt x="10112" y="6199"/>
                  <a:pt x="10040" y="6199"/>
                </a:cubicBezTo>
                <a:cubicBezTo>
                  <a:pt x="9949" y="6199"/>
                  <a:pt x="9929" y="6330"/>
                  <a:pt x="9909" y="7092"/>
                </a:cubicBezTo>
                <a:cubicBezTo>
                  <a:pt x="9873" y="8478"/>
                  <a:pt x="9693" y="9445"/>
                  <a:pt x="9015" y="11851"/>
                </a:cubicBezTo>
                <a:cubicBezTo>
                  <a:pt x="8877" y="12341"/>
                  <a:pt x="8793" y="12519"/>
                  <a:pt x="8726" y="12470"/>
                </a:cubicBezTo>
                <a:cubicBezTo>
                  <a:pt x="8666" y="12426"/>
                  <a:pt x="8584" y="12544"/>
                  <a:pt x="8503" y="12799"/>
                </a:cubicBezTo>
                <a:cubicBezTo>
                  <a:pt x="8433" y="13017"/>
                  <a:pt x="8247" y="13432"/>
                  <a:pt x="8088" y="13722"/>
                </a:cubicBezTo>
                <a:cubicBezTo>
                  <a:pt x="7739" y="14358"/>
                  <a:pt x="7607" y="14333"/>
                  <a:pt x="7262" y="13570"/>
                </a:cubicBezTo>
                <a:cubicBezTo>
                  <a:pt x="7032" y="13060"/>
                  <a:pt x="6856" y="12202"/>
                  <a:pt x="6823" y="11419"/>
                </a:cubicBezTo>
                <a:cubicBezTo>
                  <a:pt x="6808" y="11060"/>
                  <a:pt x="6822" y="11027"/>
                  <a:pt x="7007" y="11000"/>
                </a:cubicBezTo>
                <a:cubicBezTo>
                  <a:pt x="7117" y="10984"/>
                  <a:pt x="7264" y="11061"/>
                  <a:pt x="7333" y="11164"/>
                </a:cubicBezTo>
                <a:cubicBezTo>
                  <a:pt x="7518" y="11437"/>
                  <a:pt x="7530" y="11405"/>
                  <a:pt x="7494" y="10787"/>
                </a:cubicBezTo>
                <a:cubicBezTo>
                  <a:pt x="7475" y="10479"/>
                  <a:pt x="7460" y="10108"/>
                  <a:pt x="7459" y="9967"/>
                </a:cubicBezTo>
                <a:cubicBezTo>
                  <a:pt x="7459" y="9825"/>
                  <a:pt x="7432" y="9634"/>
                  <a:pt x="7399" y="9541"/>
                </a:cubicBezTo>
                <a:cubicBezTo>
                  <a:pt x="7354" y="9417"/>
                  <a:pt x="7363" y="9352"/>
                  <a:pt x="7430" y="9292"/>
                </a:cubicBezTo>
                <a:cubicBezTo>
                  <a:pt x="7556" y="9181"/>
                  <a:pt x="7546" y="9060"/>
                  <a:pt x="7381" y="8605"/>
                </a:cubicBezTo>
                <a:cubicBezTo>
                  <a:pt x="7303" y="8392"/>
                  <a:pt x="7255" y="8178"/>
                  <a:pt x="7275" y="8131"/>
                </a:cubicBezTo>
                <a:cubicBezTo>
                  <a:pt x="7295" y="8085"/>
                  <a:pt x="7422" y="8046"/>
                  <a:pt x="7557" y="8046"/>
                </a:cubicBezTo>
                <a:cubicBezTo>
                  <a:pt x="7691" y="8046"/>
                  <a:pt x="7817" y="7984"/>
                  <a:pt x="7838" y="7906"/>
                </a:cubicBezTo>
                <a:cubicBezTo>
                  <a:pt x="7893" y="7700"/>
                  <a:pt x="7638" y="7122"/>
                  <a:pt x="7491" y="7122"/>
                </a:cubicBezTo>
                <a:cubicBezTo>
                  <a:pt x="7338" y="7122"/>
                  <a:pt x="7212" y="6806"/>
                  <a:pt x="7257" y="6533"/>
                </a:cubicBezTo>
                <a:cubicBezTo>
                  <a:pt x="7275" y="6423"/>
                  <a:pt x="7339" y="6332"/>
                  <a:pt x="7399" y="6332"/>
                </a:cubicBezTo>
                <a:cubicBezTo>
                  <a:pt x="7459" y="6332"/>
                  <a:pt x="7569" y="6217"/>
                  <a:pt x="7643" y="6077"/>
                </a:cubicBezTo>
                <a:lnTo>
                  <a:pt x="7780" y="5828"/>
                </a:lnTo>
                <a:lnTo>
                  <a:pt x="7494" y="5542"/>
                </a:lnTo>
                <a:cubicBezTo>
                  <a:pt x="7230" y="5281"/>
                  <a:pt x="7215" y="5246"/>
                  <a:pt x="7312" y="5081"/>
                </a:cubicBezTo>
                <a:cubicBezTo>
                  <a:pt x="7444" y="4857"/>
                  <a:pt x="7392" y="4645"/>
                  <a:pt x="7144" y="4406"/>
                </a:cubicBezTo>
                <a:cubicBezTo>
                  <a:pt x="6924" y="4194"/>
                  <a:pt x="6206" y="4152"/>
                  <a:pt x="6206" y="4351"/>
                </a:cubicBezTo>
                <a:cubicBezTo>
                  <a:pt x="6206" y="4425"/>
                  <a:pt x="6365" y="4485"/>
                  <a:pt x="6568" y="4485"/>
                </a:cubicBezTo>
                <a:cubicBezTo>
                  <a:pt x="6768" y="4485"/>
                  <a:pt x="6947" y="4522"/>
                  <a:pt x="6968" y="4570"/>
                </a:cubicBezTo>
                <a:cubicBezTo>
                  <a:pt x="7033" y="4720"/>
                  <a:pt x="6893" y="4988"/>
                  <a:pt x="6784" y="4923"/>
                </a:cubicBezTo>
                <a:cubicBezTo>
                  <a:pt x="6658" y="4847"/>
                  <a:pt x="6586" y="5202"/>
                  <a:pt x="6660" y="5524"/>
                </a:cubicBezTo>
                <a:cubicBezTo>
                  <a:pt x="6735" y="5845"/>
                  <a:pt x="6363" y="6675"/>
                  <a:pt x="6266" y="6405"/>
                </a:cubicBezTo>
                <a:cubicBezTo>
                  <a:pt x="6218" y="6272"/>
                  <a:pt x="6218" y="6201"/>
                  <a:pt x="6266" y="6132"/>
                </a:cubicBezTo>
                <a:cubicBezTo>
                  <a:pt x="6302" y="6081"/>
                  <a:pt x="6318" y="5932"/>
                  <a:pt x="6303" y="5798"/>
                </a:cubicBezTo>
                <a:cubicBezTo>
                  <a:pt x="6288" y="5663"/>
                  <a:pt x="6312" y="5481"/>
                  <a:pt x="6355" y="5397"/>
                </a:cubicBezTo>
                <a:cubicBezTo>
                  <a:pt x="6399" y="5312"/>
                  <a:pt x="6434" y="5151"/>
                  <a:pt x="6434" y="5038"/>
                </a:cubicBezTo>
                <a:cubicBezTo>
                  <a:pt x="6434" y="4877"/>
                  <a:pt x="6408" y="4896"/>
                  <a:pt x="6303" y="5123"/>
                </a:cubicBezTo>
                <a:cubicBezTo>
                  <a:pt x="6174" y="5403"/>
                  <a:pt x="6167" y="5408"/>
                  <a:pt x="6074" y="5172"/>
                </a:cubicBezTo>
                <a:cubicBezTo>
                  <a:pt x="6022" y="5038"/>
                  <a:pt x="5977" y="4829"/>
                  <a:pt x="5977" y="4710"/>
                </a:cubicBezTo>
                <a:cubicBezTo>
                  <a:pt x="5977" y="4443"/>
                  <a:pt x="5785" y="4194"/>
                  <a:pt x="5622" y="4248"/>
                </a:cubicBezTo>
                <a:cubicBezTo>
                  <a:pt x="5556" y="4270"/>
                  <a:pt x="5490" y="4219"/>
                  <a:pt x="5478" y="4133"/>
                </a:cubicBezTo>
                <a:cubicBezTo>
                  <a:pt x="5442" y="3894"/>
                  <a:pt x="5716" y="3538"/>
                  <a:pt x="6079" y="3355"/>
                </a:cubicBezTo>
                <a:lnTo>
                  <a:pt x="6405" y="3191"/>
                </a:lnTo>
                <a:lnTo>
                  <a:pt x="6161" y="3178"/>
                </a:lnTo>
                <a:cubicBezTo>
                  <a:pt x="6025" y="3171"/>
                  <a:pt x="5860" y="3233"/>
                  <a:pt x="5796" y="3312"/>
                </a:cubicBezTo>
                <a:cubicBezTo>
                  <a:pt x="5716" y="3411"/>
                  <a:pt x="5660" y="3411"/>
                  <a:pt x="5620" y="3318"/>
                </a:cubicBezTo>
                <a:cubicBezTo>
                  <a:pt x="5579" y="3225"/>
                  <a:pt x="5646" y="3007"/>
                  <a:pt x="5827" y="2625"/>
                </a:cubicBezTo>
                <a:cubicBezTo>
                  <a:pt x="5973" y="2319"/>
                  <a:pt x="6093" y="2018"/>
                  <a:pt x="6093" y="1957"/>
                </a:cubicBezTo>
                <a:cubicBezTo>
                  <a:pt x="6093" y="1601"/>
                  <a:pt x="5210" y="2192"/>
                  <a:pt x="5094" y="2625"/>
                </a:cubicBezTo>
                <a:cubicBezTo>
                  <a:pt x="5026" y="2880"/>
                  <a:pt x="4961" y="2666"/>
                  <a:pt x="4920" y="2036"/>
                </a:cubicBezTo>
                <a:cubicBezTo>
                  <a:pt x="4885" y="1493"/>
                  <a:pt x="4874" y="1453"/>
                  <a:pt x="4807" y="1665"/>
                </a:cubicBezTo>
                <a:cubicBezTo>
                  <a:pt x="4738" y="1885"/>
                  <a:pt x="4722" y="1869"/>
                  <a:pt x="4610" y="1446"/>
                </a:cubicBezTo>
                <a:cubicBezTo>
                  <a:pt x="4544" y="1195"/>
                  <a:pt x="4489" y="936"/>
                  <a:pt x="4489" y="875"/>
                </a:cubicBezTo>
                <a:cubicBezTo>
                  <a:pt x="4489" y="697"/>
                  <a:pt x="4259" y="0"/>
                  <a:pt x="4200" y="0"/>
                </a:cubicBezTo>
                <a:close/>
                <a:moveTo>
                  <a:pt x="12177" y="529"/>
                </a:moveTo>
                <a:cubicBezTo>
                  <a:pt x="11964" y="529"/>
                  <a:pt x="11894" y="591"/>
                  <a:pt x="11765" y="918"/>
                </a:cubicBezTo>
                <a:cubicBezTo>
                  <a:pt x="11612" y="1304"/>
                  <a:pt x="11605" y="1307"/>
                  <a:pt x="11512" y="1057"/>
                </a:cubicBezTo>
                <a:cubicBezTo>
                  <a:pt x="11282" y="437"/>
                  <a:pt x="10705" y="678"/>
                  <a:pt x="10634" y="1422"/>
                </a:cubicBezTo>
                <a:cubicBezTo>
                  <a:pt x="10575" y="2047"/>
                  <a:pt x="10562" y="2089"/>
                  <a:pt x="10429" y="2133"/>
                </a:cubicBezTo>
                <a:cubicBezTo>
                  <a:pt x="10346" y="2161"/>
                  <a:pt x="10288" y="2292"/>
                  <a:pt x="10267" y="2504"/>
                </a:cubicBezTo>
                <a:cubicBezTo>
                  <a:pt x="10244" y="2726"/>
                  <a:pt x="10188" y="2850"/>
                  <a:pt x="10093" y="2881"/>
                </a:cubicBezTo>
                <a:cubicBezTo>
                  <a:pt x="9910" y="2940"/>
                  <a:pt x="9809" y="3140"/>
                  <a:pt x="9809" y="3440"/>
                </a:cubicBezTo>
                <a:cubicBezTo>
                  <a:pt x="9809" y="3756"/>
                  <a:pt x="9901" y="3872"/>
                  <a:pt x="10211" y="3956"/>
                </a:cubicBezTo>
                <a:cubicBezTo>
                  <a:pt x="10423" y="4013"/>
                  <a:pt x="10470" y="4073"/>
                  <a:pt x="10485" y="4315"/>
                </a:cubicBezTo>
                <a:cubicBezTo>
                  <a:pt x="10530" y="5049"/>
                  <a:pt x="11108" y="5408"/>
                  <a:pt x="11497" y="4941"/>
                </a:cubicBezTo>
                <a:cubicBezTo>
                  <a:pt x="11650" y="4756"/>
                  <a:pt x="11672" y="4755"/>
                  <a:pt x="11731" y="4941"/>
                </a:cubicBezTo>
                <a:cubicBezTo>
                  <a:pt x="11801" y="5162"/>
                  <a:pt x="12070" y="5220"/>
                  <a:pt x="12122" y="5026"/>
                </a:cubicBezTo>
                <a:cubicBezTo>
                  <a:pt x="12140" y="4961"/>
                  <a:pt x="12251" y="5025"/>
                  <a:pt x="12369" y="5166"/>
                </a:cubicBezTo>
                <a:cubicBezTo>
                  <a:pt x="12714" y="5577"/>
                  <a:pt x="13120" y="5283"/>
                  <a:pt x="13244" y="4534"/>
                </a:cubicBezTo>
                <a:cubicBezTo>
                  <a:pt x="13287" y="4274"/>
                  <a:pt x="13311" y="4262"/>
                  <a:pt x="13549" y="4388"/>
                </a:cubicBezTo>
                <a:cubicBezTo>
                  <a:pt x="13763" y="4501"/>
                  <a:pt x="13833" y="4486"/>
                  <a:pt x="13954" y="4303"/>
                </a:cubicBezTo>
                <a:cubicBezTo>
                  <a:pt x="14132" y="4033"/>
                  <a:pt x="14146" y="3520"/>
                  <a:pt x="13986" y="3203"/>
                </a:cubicBezTo>
                <a:cubicBezTo>
                  <a:pt x="13897" y="3027"/>
                  <a:pt x="13881" y="2875"/>
                  <a:pt x="13907" y="2498"/>
                </a:cubicBezTo>
                <a:cubicBezTo>
                  <a:pt x="13936" y="2084"/>
                  <a:pt x="13918" y="1977"/>
                  <a:pt x="13783" y="1732"/>
                </a:cubicBezTo>
                <a:cubicBezTo>
                  <a:pt x="13595" y="1390"/>
                  <a:pt x="13214" y="1356"/>
                  <a:pt x="13026" y="1659"/>
                </a:cubicBezTo>
                <a:cubicBezTo>
                  <a:pt x="12909" y="1849"/>
                  <a:pt x="12894" y="1843"/>
                  <a:pt x="12863" y="1623"/>
                </a:cubicBezTo>
                <a:cubicBezTo>
                  <a:pt x="12744" y="768"/>
                  <a:pt x="12593" y="529"/>
                  <a:pt x="12177" y="529"/>
                </a:cubicBezTo>
                <a:close/>
                <a:moveTo>
                  <a:pt x="8224" y="1999"/>
                </a:moveTo>
                <a:cubicBezTo>
                  <a:pt x="8191" y="1985"/>
                  <a:pt x="8154" y="2067"/>
                  <a:pt x="8106" y="2242"/>
                </a:cubicBezTo>
                <a:cubicBezTo>
                  <a:pt x="8066" y="2389"/>
                  <a:pt x="7973" y="2504"/>
                  <a:pt x="7896" y="2504"/>
                </a:cubicBezTo>
                <a:cubicBezTo>
                  <a:pt x="7716" y="2504"/>
                  <a:pt x="7676" y="2670"/>
                  <a:pt x="7777" y="2984"/>
                </a:cubicBezTo>
                <a:cubicBezTo>
                  <a:pt x="7822" y="3122"/>
                  <a:pt x="7845" y="3368"/>
                  <a:pt x="7827" y="3531"/>
                </a:cubicBezTo>
                <a:cubicBezTo>
                  <a:pt x="7792" y="3861"/>
                  <a:pt x="7906" y="3937"/>
                  <a:pt x="8024" y="3665"/>
                </a:cubicBezTo>
                <a:cubicBezTo>
                  <a:pt x="8078" y="3540"/>
                  <a:pt x="8116" y="3555"/>
                  <a:pt x="8193" y="3731"/>
                </a:cubicBezTo>
                <a:cubicBezTo>
                  <a:pt x="8332" y="4054"/>
                  <a:pt x="8437" y="4010"/>
                  <a:pt x="8437" y="3628"/>
                </a:cubicBezTo>
                <a:cubicBezTo>
                  <a:pt x="8437" y="3442"/>
                  <a:pt x="8488" y="3229"/>
                  <a:pt x="8553" y="3136"/>
                </a:cubicBezTo>
                <a:cubicBezTo>
                  <a:pt x="8702" y="2921"/>
                  <a:pt x="8696" y="2799"/>
                  <a:pt x="8537" y="2747"/>
                </a:cubicBezTo>
                <a:cubicBezTo>
                  <a:pt x="8465" y="2723"/>
                  <a:pt x="8377" y="2545"/>
                  <a:pt x="8335" y="2340"/>
                </a:cubicBezTo>
                <a:cubicBezTo>
                  <a:pt x="8290" y="2124"/>
                  <a:pt x="8258" y="2014"/>
                  <a:pt x="8224" y="1999"/>
                </a:cubicBezTo>
                <a:close/>
                <a:moveTo>
                  <a:pt x="308" y="4230"/>
                </a:moveTo>
                <a:cubicBezTo>
                  <a:pt x="277" y="4239"/>
                  <a:pt x="258" y="4318"/>
                  <a:pt x="258" y="4467"/>
                </a:cubicBezTo>
                <a:cubicBezTo>
                  <a:pt x="258" y="4603"/>
                  <a:pt x="200" y="4810"/>
                  <a:pt x="129" y="4923"/>
                </a:cubicBezTo>
                <a:lnTo>
                  <a:pt x="0" y="5123"/>
                </a:lnTo>
                <a:lnTo>
                  <a:pt x="129" y="5342"/>
                </a:lnTo>
                <a:cubicBezTo>
                  <a:pt x="200" y="5460"/>
                  <a:pt x="258" y="5644"/>
                  <a:pt x="258" y="5749"/>
                </a:cubicBezTo>
                <a:cubicBezTo>
                  <a:pt x="258" y="5998"/>
                  <a:pt x="339" y="5987"/>
                  <a:pt x="431" y="5731"/>
                </a:cubicBezTo>
                <a:cubicBezTo>
                  <a:pt x="482" y="5589"/>
                  <a:pt x="556" y="5556"/>
                  <a:pt x="673" y="5615"/>
                </a:cubicBezTo>
                <a:cubicBezTo>
                  <a:pt x="829" y="5694"/>
                  <a:pt x="835" y="5682"/>
                  <a:pt x="775" y="5427"/>
                </a:cubicBezTo>
                <a:cubicBezTo>
                  <a:pt x="740" y="5276"/>
                  <a:pt x="731" y="4994"/>
                  <a:pt x="752" y="4801"/>
                </a:cubicBezTo>
                <a:cubicBezTo>
                  <a:pt x="787" y="4476"/>
                  <a:pt x="778" y="4456"/>
                  <a:pt x="644" y="4534"/>
                </a:cubicBezTo>
                <a:cubicBezTo>
                  <a:pt x="549" y="4589"/>
                  <a:pt x="475" y="4547"/>
                  <a:pt x="428" y="4418"/>
                </a:cubicBezTo>
                <a:cubicBezTo>
                  <a:pt x="380" y="4284"/>
                  <a:pt x="338" y="4221"/>
                  <a:pt x="308" y="4230"/>
                </a:cubicBezTo>
                <a:close/>
                <a:moveTo>
                  <a:pt x="11552" y="7025"/>
                </a:moveTo>
                <a:cubicBezTo>
                  <a:pt x="11536" y="7063"/>
                  <a:pt x="11580" y="7306"/>
                  <a:pt x="11652" y="7566"/>
                </a:cubicBezTo>
                <a:cubicBezTo>
                  <a:pt x="11803" y="8115"/>
                  <a:pt x="11812" y="8124"/>
                  <a:pt x="11809" y="7815"/>
                </a:cubicBezTo>
                <a:cubicBezTo>
                  <a:pt x="11807" y="7559"/>
                  <a:pt x="11598" y="6918"/>
                  <a:pt x="11552" y="7025"/>
                </a:cubicBezTo>
                <a:close/>
                <a:moveTo>
                  <a:pt x="11071" y="7122"/>
                </a:moveTo>
                <a:cubicBezTo>
                  <a:pt x="10985" y="7122"/>
                  <a:pt x="10998" y="7238"/>
                  <a:pt x="11126" y="7615"/>
                </a:cubicBezTo>
                <a:cubicBezTo>
                  <a:pt x="11189" y="7799"/>
                  <a:pt x="11239" y="8028"/>
                  <a:pt x="11239" y="8119"/>
                </a:cubicBezTo>
                <a:cubicBezTo>
                  <a:pt x="11239" y="8210"/>
                  <a:pt x="11279" y="8452"/>
                  <a:pt x="11326" y="8660"/>
                </a:cubicBezTo>
                <a:cubicBezTo>
                  <a:pt x="11373" y="8868"/>
                  <a:pt x="11415" y="9159"/>
                  <a:pt x="11420" y="9304"/>
                </a:cubicBezTo>
                <a:cubicBezTo>
                  <a:pt x="11426" y="9461"/>
                  <a:pt x="11437" y="9413"/>
                  <a:pt x="11452" y="9189"/>
                </a:cubicBezTo>
                <a:cubicBezTo>
                  <a:pt x="11478" y="8779"/>
                  <a:pt x="11173" y="7122"/>
                  <a:pt x="11071" y="7122"/>
                </a:cubicBezTo>
                <a:close/>
                <a:moveTo>
                  <a:pt x="14630" y="10052"/>
                </a:moveTo>
                <a:cubicBezTo>
                  <a:pt x="14588" y="10086"/>
                  <a:pt x="14553" y="10231"/>
                  <a:pt x="14532" y="10489"/>
                </a:cubicBezTo>
                <a:cubicBezTo>
                  <a:pt x="14506" y="10820"/>
                  <a:pt x="14448" y="11007"/>
                  <a:pt x="14327" y="11152"/>
                </a:cubicBezTo>
                <a:cubicBezTo>
                  <a:pt x="14114" y="11406"/>
                  <a:pt x="14114" y="11551"/>
                  <a:pt x="14330" y="11808"/>
                </a:cubicBezTo>
                <a:cubicBezTo>
                  <a:pt x="14462" y="11966"/>
                  <a:pt x="14501" y="12107"/>
                  <a:pt x="14501" y="12410"/>
                </a:cubicBezTo>
                <a:cubicBezTo>
                  <a:pt x="14501" y="12908"/>
                  <a:pt x="14570" y="12904"/>
                  <a:pt x="14740" y="12404"/>
                </a:cubicBezTo>
                <a:cubicBezTo>
                  <a:pt x="14863" y="12040"/>
                  <a:pt x="14892" y="12017"/>
                  <a:pt x="15071" y="12136"/>
                </a:cubicBezTo>
                <a:cubicBezTo>
                  <a:pt x="15321" y="12301"/>
                  <a:pt x="15348" y="12224"/>
                  <a:pt x="15221" y="11729"/>
                </a:cubicBezTo>
                <a:cubicBezTo>
                  <a:pt x="15127" y="11362"/>
                  <a:pt x="15127" y="11310"/>
                  <a:pt x="15211" y="11097"/>
                </a:cubicBezTo>
                <a:cubicBezTo>
                  <a:pt x="15360" y="10715"/>
                  <a:pt x="15320" y="10556"/>
                  <a:pt x="15074" y="10556"/>
                </a:cubicBezTo>
                <a:cubicBezTo>
                  <a:pt x="14907" y="10556"/>
                  <a:pt x="14826" y="10487"/>
                  <a:pt x="14774" y="10295"/>
                </a:cubicBezTo>
                <a:cubicBezTo>
                  <a:pt x="14721" y="10097"/>
                  <a:pt x="14671" y="10018"/>
                  <a:pt x="14630" y="10052"/>
                </a:cubicBezTo>
                <a:close/>
                <a:moveTo>
                  <a:pt x="20512" y="14518"/>
                </a:moveTo>
                <a:cubicBezTo>
                  <a:pt x="20391" y="14518"/>
                  <a:pt x="20262" y="14599"/>
                  <a:pt x="20226" y="14701"/>
                </a:cubicBezTo>
                <a:cubicBezTo>
                  <a:pt x="20168" y="14860"/>
                  <a:pt x="20137" y="14862"/>
                  <a:pt x="19997" y="14701"/>
                </a:cubicBezTo>
                <a:cubicBezTo>
                  <a:pt x="19788" y="14460"/>
                  <a:pt x="19534" y="14649"/>
                  <a:pt x="19534" y="15047"/>
                </a:cubicBezTo>
                <a:cubicBezTo>
                  <a:pt x="19534" y="15196"/>
                  <a:pt x="19493" y="15355"/>
                  <a:pt x="19442" y="15400"/>
                </a:cubicBezTo>
                <a:cubicBezTo>
                  <a:pt x="19291" y="15534"/>
                  <a:pt x="19077" y="16050"/>
                  <a:pt x="19077" y="16281"/>
                </a:cubicBezTo>
                <a:cubicBezTo>
                  <a:pt x="19077" y="16433"/>
                  <a:pt x="19128" y="16494"/>
                  <a:pt x="19250" y="16494"/>
                </a:cubicBezTo>
                <a:cubicBezTo>
                  <a:pt x="19381" y="16494"/>
                  <a:pt x="19437" y="16576"/>
                  <a:pt x="19476" y="16816"/>
                </a:cubicBezTo>
                <a:cubicBezTo>
                  <a:pt x="19505" y="16991"/>
                  <a:pt x="19575" y="17160"/>
                  <a:pt x="19631" y="17192"/>
                </a:cubicBezTo>
                <a:cubicBezTo>
                  <a:pt x="19688" y="17225"/>
                  <a:pt x="19800" y="17214"/>
                  <a:pt x="19879" y="17174"/>
                </a:cubicBezTo>
                <a:cubicBezTo>
                  <a:pt x="20035" y="17095"/>
                  <a:pt x="20024" y="17097"/>
                  <a:pt x="20567" y="17217"/>
                </a:cubicBezTo>
                <a:cubicBezTo>
                  <a:pt x="20898" y="17290"/>
                  <a:pt x="20955" y="17267"/>
                  <a:pt x="21048" y="17028"/>
                </a:cubicBezTo>
                <a:cubicBezTo>
                  <a:pt x="21115" y="16858"/>
                  <a:pt x="21226" y="16761"/>
                  <a:pt x="21348" y="16761"/>
                </a:cubicBezTo>
                <a:cubicBezTo>
                  <a:pt x="21512" y="16761"/>
                  <a:pt x="21600" y="16598"/>
                  <a:pt x="21590" y="16354"/>
                </a:cubicBezTo>
                <a:cubicBezTo>
                  <a:pt x="21586" y="16272"/>
                  <a:pt x="21571" y="16184"/>
                  <a:pt x="21545" y="16086"/>
                </a:cubicBezTo>
                <a:cubicBezTo>
                  <a:pt x="21509" y="15952"/>
                  <a:pt x="21479" y="15690"/>
                  <a:pt x="21479" y="15509"/>
                </a:cubicBezTo>
                <a:cubicBezTo>
                  <a:pt x="21479" y="15139"/>
                  <a:pt x="21293" y="14959"/>
                  <a:pt x="21056" y="15096"/>
                </a:cubicBezTo>
                <a:cubicBezTo>
                  <a:pt x="20952" y="15156"/>
                  <a:pt x="20899" y="15098"/>
                  <a:pt x="20827" y="14847"/>
                </a:cubicBezTo>
                <a:cubicBezTo>
                  <a:pt x="20755" y="14590"/>
                  <a:pt x="20684" y="14518"/>
                  <a:pt x="20512" y="14518"/>
                </a:cubicBezTo>
                <a:close/>
                <a:moveTo>
                  <a:pt x="4379" y="18961"/>
                </a:moveTo>
                <a:cubicBezTo>
                  <a:pt x="4382" y="19135"/>
                  <a:pt x="4508" y="19470"/>
                  <a:pt x="4634" y="19635"/>
                </a:cubicBezTo>
                <a:cubicBezTo>
                  <a:pt x="4776" y="19824"/>
                  <a:pt x="4891" y="19833"/>
                  <a:pt x="4891" y="19660"/>
                </a:cubicBezTo>
                <a:cubicBezTo>
                  <a:pt x="4891" y="19587"/>
                  <a:pt x="4855" y="19532"/>
                  <a:pt x="4810" y="19532"/>
                </a:cubicBezTo>
                <a:cubicBezTo>
                  <a:pt x="4765" y="19532"/>
                  <a:pt x="4649" y="19380"/>
                  <a:pt x="4552" y="19192"/>
                </a:cubicBezTo>
                <a:cubicBezTo>
                  <a:pt x="4456" y="19004"/>
                  <a:pt x="4378" y="18900"/>
                  <a:pt x="4379" y="18961"/>
                </a:cubicBezTo>
                <a:close/>
                <a:moveTo>
                  <a:pt x="4166" y="19678"/>
                </a:moveTo>
                <a:cubicBezTo>
                  <a:pt x="4140" y="19679"/>
                  <a:pt x="4165" y="19765"/>
                  <a:pt x="4253" y="19933"/>
                </a:cubicBezTo>
                <a:cubicBezTo>
                  <a:pt x="4327" y="20076"/>
                  <a:pt x="4430" y="20189"/>
                  <a:pt x="4481" y="20189"/>
                </a:cubicBezTo>
                <a:cubicBezTo>
                  <a:pt x="4537" y="20188"/>
                  <a:pt x="4501" y="20084"/>
                  <a:pt x="4389" y="19927"/>
                </a:cubicBezTo>
                <a:cubicBezTo>
                  <a:pt x="4270" y="19760"/>
                  <a:pt x="4192" y="19677"/>
                  <a:pt x="4166" y="19678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94" name="预备课程：本课程的正确收听姿势"/>
          <p:cNvSpPr txBox="1"/>
          <p:nvPr/>
        </p:nvSpPr>
        <p:spPr>
          <a:xfrm>
            <a:off x="6687672" y="2346673"/>
            <a:ext cx="13449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000">
                <a:solidFill>
                  <a:srgbClr val="0076BA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预备课程：本课程的正确收听姿势</a:t>
            </a:r>
          </a:p>
        </p:txBody>
      </p:sp>
      <p:pic>
        <p:nvPicPr>
          <p:cNvPr id="295" name="acbe0448291dd3c643da806b12c553fd.jpg" descr="acbe0448291dd3c643da806b12c553fd.jpg"/>
          <p:cNvPicPr>
            <a:picLocks noChangeAspect="1"/>
          </p:cNvPicPr>
          <p:nvPr/>
        </p:nvPicPr>
        <p:blipFill>
          <a:blip r:embed="rId2">
            <a:extLst/>
          </a:blip>
          <a:srcRect l="5916" t="56719" r="6508" b="2576"/>
          <a:stretch>
            <a:fillRect/>
          </a:stretch>
        </p:blipFill>
        <p:spPr>
          <a:xfrm>
            <a:off x="3648349" y="4081128"/>
            <a:ext cx="3260056" cy="14102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0" h="21595" fill="norm" stroke="1" extrusionOk="0">
                <a:moveTo>
                  <a:pt x="4200" y="0"/>
                </a:moveTo>
                <a:cubicBezTo>
                  <a:pt x="4171" y="0"/>
                  <a:pt x="4148" y="155"/>
                  <a:pt x="4148" y="346"/>
                </a:cubicBezTo>
                <a:cubicBezTo>
                  <a:pt x="4148" y="740"/>
                  <a:pt x="4036" y="1724"/>
                  <a:pt x="3972" y="1896"/>
                </a:cubicBezTo>
                <a:cubicBezTo>
                  <a:pt x="3948" y="1959"/>
                  <a:pt x="3887" y="1826"/>
                  <a:pt x="3837" y="1604"/>
                </a:cubicBezTo>
                <a:cubicBezTo>
                  <a:pt x="3748" y="1204"/>
                  <a:pt x="3543" y="790"/>
                  <a:pt x="3435" y="790"/>
                </a:cubicBezTo>
                <a:cubicBezTo>
                  <a:pt x="3404" y="790"/>
                  <a:pt x="3474" y="1010"/>
                  <a:pt x="3588" y="1282"/>
                </a:cubicBezTo>
                <a:cubicBezTo>
                  <a:pt x="3702" y="1554"/>
                  <a:pt x="3803" y="1927"/>
                  <a:pt x="3814" y="2109"/>
                </a:cubicBezTo>
                <a:cubicBezTo>
                  <a:pt x="3842" y="2592"/>
                  <a:pt x="3646" y="2497"/>
                  <a:pt x="3236" y="1829"/>
                </a:cubicBezTo>
                <a:cubicBezTo>
                  <a:pt x="3051" y="1530"/>
                  <a:pt x="2871" y="1324"/>
                  <a:pt x="2836" y="1373"/>
                </a:cubicBezTo>
                <a:cubicBezTo>
                  <a:pt x="2758" y="1484"/>
                  <a:pt x="2812" y="2032"/>
                  <a:pt x="2952" y="2565"/>
                </a:cubicBezTo>
                <a:cubicBezTo>
                  <a:pt x="3008" y="2777"/>
                  <a:pt x="3041" y="2997"/>
                  <a:pt x="3025" y="3057"/>
                </a:cubicBezTo>
                <a:cubicBezTo>
                  <a:pt x="3009" y="3116"/>
                  <a:pt x="2868" y="3166"/>
                  <a:pt x="2713" y="3166"/>
                </a:cubicBezTo>
                <a:cubicBezTo>
                  <a:pt x="2557" y="3166"/>
                  <a:pt x="2431" y="3227"/>
                  <a:pt x="2431" y="3300"/>
                </a:cubicBezTo>
                <a:cubicBezTo>
                  <a:pt x="2431" y="3373"/>
                  <a:pt x="2582" y="3428"/>
                  <a:pt x="2768" y="3428"/>
                </a:cubicBezTo>
                <a:cubicBezTo>
                  <a:pt x="2996" y="3428"/>
                  <a:pt x="3127" y="3495"/>
                  <a:pt x="3175" y="3628"/>
                </a:cubicBezTo>
                <a:cubicBezTo>
                  <a:pt x="3234" y="3791"/>
                  <a:pt x="3223" y="3839"/>
                  <a:pt x="3115" y="3932"/>
                </a:cubicBezTo>
                <a:cubicBezTo>
                  <a:pt x="2988" y="4040"/>
                  <a:pt x="2990" y="4052"/>
                  <a:pt x="3172" y="4199"/>
                </a:cubicBezTo>
                <a:cubicBezTo>
                  <a:pt x="3329" y="4325"/>
                  <a:pt x="3350" y="4382"/>
                  <a:pt x="3293" y="4540"/>
                </a:cubicBezTo>
                <a:cubicBezTo>
                  <a:pt x="3256" y="4645"/>
                  <a:pt x="3191" y="4704"/>
                  <a:pt x="3149" y="4667"/>
                </a:cubicBezTo>
                <a:cubicBezTo>
                  <a:pt x="3107" y="4630"/>
                  <a:pt x="3055" y="4665"/>
                  <a:pt x="3033" y="4746"/>
                </a:cubicBezTo>
                <a:cubicBezTo>
                  <a:pt x="3005" y="4852"/>
                  <a:pt x="2971" y="4854"/>
                  <a:pt x="2918" y="4752"/>
                </a:cubicBezTo>
                <a:cubicBezTo>
                  <a:pt x="2821" y="4567"/>
                  <a:pt x="1857" y="3923"/>
                  <a:pt x="1816" y="4017"/>
                </a:cubicBezTo>
                <a:cubicBezTo>
                  <a:pt x="1799" y="4057"/>
                  <a:pt x="1917" y="4444"/>
                  <a:pt x="2082" y="4880"/>
                </a:cubicBezTo>
                <a:cubicBezTo>
                  <a:pt x="2282" y="5410"/>
                  <a:pt x="2358" y="5695"/>
                  <a:pt x="2308" y="5737"/>
                </a:cubicBezTo>
                <a:cubicBezTo>
                  <a:pt x="2266" y="5771"/>
                  <a:pt x="2063" y="5814"/>
                  <a:pt x="1858" y="5834"/>
                </a:cubicBezTo>
                <a:cubicBezTo>
                  <a:pt x="1430" y="5876"/>
                  <a:pt x="1403" y="6046"/>
                  <a:pt x="1774" y="6332"/>
                </a:cubicBezTo>
                <a:cubicBezTo>
                  <a:pt x="1915" y="6441"/>
                  <a:pt x="2029" y="6588"/>
                  <a:pt x="2029" y="6661"/>
                </a:cubicBezTo>
                <a:cubicBezTo>
                  <a:pt x="2029" y="6733"/>
                  <a:pt x="1917" y="6859"/>
                  <a:pt x="1779" y="6940"/>
                </a:cubicBezTo>
                <a:cubicBezTo>
                  <a:pt x="1471" y="7122"/>
                  <a:pt x="1401" y="7220"/>
                  <a:pt x="1401" y="7463"/>
                </a:cubicBezTo>
                <a:cubicBezTo>
                  <a:pt x="1401" y="7596"/>
                  <a:pt x="1469" y="7651"/>
                  <a:pt x="1627" y="7651"/>
                </a:cubicBezTo>
                <a:cubicBezTo>
                  <a:pt x="1913" y="7651"/>
                  <a:pt x="1959" y="7824"/>
                  <a:pt x="1761" y="8156"/>
                </a:cubicBezTo>
                <a:cubicBezTo>
                  <a:pt x="1631" y="8374"/>
                  <a:pt x="1617" y="8450"/>
                  <a:pt x="1677" y="8617"/>
                </a:cubicBezTo>
                <a:cubicBezTo>
                  <a:pt x="1728" y="8760"/>
                  <a:pt x="1732" y="8846"/>
                  <a:pt x="1687" y="8909"/>
                </a:cubicBezTo>
                <a:cubicBezTo>
                  <a:pt x="1642" y="8974"/>
                  <a:pt x="1641" y="9043"/>
                  <a:pt x="1687" y="9171"/>
                </a:cubicBezTo>
                <a:cubicBezTo>
                  <a:pt x="1734" y="9300"/>
                  <a:pt x="1734" y="9492"/>
                  <a:pt x="1682" y="9888"/>
                </a:cubicBezTo>
                <a:cubicBezTo>
                  <a:pt x="1607" y="10468"/>
                  <a:pt x="1657" y="10779"/>
                  <a:pt x="1758" y="10362"/>
                </a:cubicBezTo>
                <a:cubicBezTo>
                  <a:pt x="1843" y="10011"/>
                  <a:pt x="2097" y="9481"/>
                  <a:pt x="2137" y="9572"/>
                </a:cubicBezTo>
                <a:cubicBezTo>
                  <a:pt x="2155" y="9612"/>
                  <a:pt x="2176" y="10181"/>
                  <a:pt x="2184" y="10836"/>
                </a:cubicBezTo>
                <a:cubicBezTo>
                  <a:pt x="2196" y="11798"/>
                  <a:pt x="2223" y="12100"/>
                  <a:pt x="2321" y="12416"/>
                </a:cubicBezTo>
                <a:cubicBezTo>
                  <a:pt x="2410" y="12706"/>
                  <a:pt x="2425" y="12853"/>
                  <a:pt x="2379" y="12981"/>
                </a:cubicBezTo>
                <a:cubicBezTo>
                  <a:pt x="2291" y="13225"/>
                  <a:pt x="2360" y="13327"/>
                  <a:pt x="2610" y="13327"/>
                </a:cubicBezTo>
                <a:cubicBezTo>
                  <a:pt x="2747" y="13327"/>
                  <a:pt x="2844" y="13403"/>
                  <a:pt x="2875" y="13534"/>
                </a:cubicBezTo>
                <a:cubicBezTo>
                  <a:pt x="2934" y="13776"/>
                  <a:pt x="3271" y="13979"/>
                  <a:pt x="3619" y="13984"/>
                </a:cubicBezTo>
                <a:cubicBezTo>
                  <a:pt x="3754" y="13985"/>
                  <a:pt x="3959" y="14079"/>
                  <a:pt x="4074" y="14190"/>
                </a:cubicBezTo>
                <a:cubicBezTo>
                  <a:pt x="4189" y="14301"/>
                  <a:pt x="4401" y="14415"/>
                  <a:pt x="4544" y="14446"/>
                </a:cubicBezTo>
                <a:cubicBezTo>
                  <a:pt x="4688" y="14476"/>
                  <a:pt x="4984" y="14535"/>
                  <a:pt x="5204" y="14579"/>
                </a:cubicBezTo>
                <a:cubicBezTo>
                  <a:pt x="5614" y="14661"/>
                  <a:pt x="5735" y="14776"/>
                  <a:pt x="5667" y="15029"/>
                </a:cubicBezTo>
                <a:cubicBezTo>
                  <a:pt x="5577" y="15364"/>
                  <a:pt x="4409" y="14993"/>
                  <a:pt x="3761" y="14421"/>
                </a:cubicBezTo>
                <a:cubicBezTo>
                  <a:pt x="3722" y="14387"/>
                  <a:pt x="3690" y="14406"/>
                  <a:pt x="3690" y="14470"/>
                </a:cubicBezTo>
                <a:cubicBezTo>
                  <a:pt x="3690" y="14792"/>
                  <a:pt x="4980" y="15442"/>
                  <a:pt x="5625" y="15442"/>
                </a:cubicBezTo>
                <a:cubicBezTo>
                  <a:pt x="5887" y="15442"/>
                  <a:pt x="6027" y="15524"/>
                  <a:pt x="6282" y="15843"/>
                </a:cubicBezTo>
                <a:cubicBezTo>
                  <a:pt x="6460" y="16066"/>
                  <a:pt x="6616" y="16296"/>
                  <a:pt x="6631" y="16354"/>
                </a:cubicBezTo>
                <a:cubicBezTo>
                  <a:pt x="6647" y="16411"/>
                  <a:pt x="6594" y="16599"/>
                  <a:pt x="6513" y="16773"/>
                </a:cubicBezTo>
                <a:cubicBezTo>
                  <a:pt x="6374" y="17075"/>
                  <a:pt x="6332" y="17089"/>
                  <a:pt x="5583" y="17089"/>
                </a:cubicBezTo>
                <a:cubicBezTo>
                  <a:pt x="4910" y="17089"/>
                  <a:pt x="4767" y="17127"/>
                  <a:pt x="4587" y="17350"/>
                </a:cubicBezTo>
                <a:cubicBezTo>
                  <a:pt x="4382" y="17603"/>
                  <a:pt x="4312" y="17812"/>
                  <a:pt x="4434" y="17812"/>
                </a:cubicBezTo>
                <a:cubicBezTo>
                  <a:pt x="4467" y="17812"/>
                  <a:pt x="4570" y="17944"/>
                  <a:pt x="4660" y="18098"/>
                </a:cubicBezTo>
                <a:cubicBezTo>
                  <a:pt x="4761" y="18269"/>
                  <a:pt x="4952" y="18406"/>
                  <a:pt x="5157" y="18457"/>
                </a:cubicBezTo>
                <a:cubicBezTo>
                  <a:pt x="5482" y="18537"/>
                  <a:pt x="5491" y="18551"/>
                  <a:pt x="5491" y="18937"/>
                </a:cubicBezTo>
                <a:cubicBezTo>
                  <a:pt x="5491" y="19272"/>
                  <a:pt x="5515" y="19338"/>
                  <a:pt x="5651" y="19374"/>
                </a:cubicBezTo>
                <a:cubicBezTo>
                  <a:pt x="5758" y="19403"/>
                  <a:pt x="5829" y="19524"/>
                  <a:pt x="5864" y="19739"/>
                </a:cubicBezTo>
                <a:cubicBezTo>
                  <a:pt x="5915" y="20048"/>
                  <a:pt x="6084" y="20166"/>
                  <a:pt x="6174" y="19958"/>
                </a:cubicBezTo>
                <a:cubicBezTo>
                  <a:pt x="6221" y="19849"/>
                  <a:pt x="6419" y="19786"/>
                  <a:pt x="6708" y="19781"/>
                </a:cubicBezTo>
                <a:cubicBezTo>
                  <a:pt x="6811" y="19780"/>
                  <a:pt x="6966" y="19690"/>
                  <a:pt x="7052" y="19587"/>
                </a:cubicBezTo>
                <a:cubicBezTo>
                  <a:pt x="7138" y="19483"/>
                  <a:pt x="7237" y="19399"/>
                  <a:pt x="7273" y="19398"/>
                </a:cubicBezTo>
                <a:cubicBezTo>
                  <a:pt x="7308" y="19398"/>
                  <a:pt x="7369" y="19304"/>
                  <a:pt x="7409" y="19192"/>
                </a:cubicBezTo>
                <a:cubicBezTo>
                  <a:pt x="7450" y="19079"/>
                  <a:pt x="7549" y="19006"/>
                  <a:pt x="7630" y="19028"/>
                </a:cubicBezTo>
                <a:cubicBezTo>
                  <a:pt x="7746" y="19059"/>
                  <a:pt x="7776" y="19140"/>
                  <a:pt x="7777" y="19423"/>
                </a:cubicBezTo>
                <a:cubicBezTo>
                  <a:pt x="7779" y="19681"/>
                  <a:pt x="7886" y="20037"/>
                  <a:pt x="8172" y="20717"/>
                </a:cubicBezTo>
                <a:cubicBezTo>
                  <a:pt x="8445" y="21368"/>
                  <a:pt x="8538" y="21569"/>
                  <a:pt x="8637" y="21592"/>
                </a:cubicBezTo>
                <a:cubicBezTo>
                  <a:pt x="8670" y="21600"/>
                  <a:pt x="8703" y="21589"/>
                  <a:pt x="8745" y="21568"/>
                </a:cubicBezTo>
                <a:cubicBezTo>
                  <a:pt x="8843" y="21518"/>
                  <a:pt x="9002" y="21333"/>
                  <a:pt x="9100" y="21161"/>
                </a:cubicBezTo>
                <a:cubicBezTo>
                  <a:pt x="9197" y="20989"/>
                  <a:pt x="9299" y="20851"/>
                  <a:pt x="9326" y="20851"/>
                </a:cubicBezTo>
                <a:cubicBezTo>
                  <a:pt x="9352" y="20851"/>
                  <a:pt x="9441" y="20703"/>
                  <a:pt x="9523" y="20523"/>
                </a:cubicBezTo>
                <a:cubicBezTo>
                  <a:pt x="9751" y="20018"/>
                  <a:pt x="10095" y="20064"/>
                  <a:pt x="10629" y="20669"/>
                </a:cubicBezTo>
                <a:cubicBezTo>
                  <a:pt x="10843" y="20910"/>
                  <a:pt x="11010" y="20903"/>
                  <a:pt x="11010" y="20650"/>
                </a:cubicBezTo>
                <a:cubicBezTo>
                  <a:pt x="11010" y="20519"/>
                  <a:pt x="10965" y="20455"/>
                  <a:pt x="10882" y="20474"/>
                </a:cubicBezTo>
                <a:cubicBezTo>
                  <a:pt x="10681" y="20520"/>
                  <a:pt x="10275" y="20307"/>
                  <a:pt x="10209" y="20122"/>
                </a:cubicBezTo>
                <a:cubicBezTo>
                  <a:pt x="10164" y="19996"/>
                  <a:pt x="10222" y="19823"/>
                  <a:pt x="10440" y="19423"/>
                </a:cubicBezTo>
                <a:lnTo>
                  <a:pt x="10732" y="18888"/>
                </a:lnTo>
                <a:lnTo>
                  <a:pt x="11000" y="19082"/>
                </a:lnTo>
                <a:cubicBezTo>
                  <a:pt x="11365" y="19349"/>
                  <a:pt x="12248" y="19523"/>
                  <a:pt x="12482" y="19374"/>
                </a:cubicBezTo>
                <a:cubicBezTo>
                  <a:pt x="12694" y="19239"/>
                  <a:pt x="12697" y="19228"/>
                  <a:pt x="12603" y="18882"/>
                </a:cubicBezTo>
                <a:cubicBezTo>
                  <a:pt x="12538" y="18642"/>
                  <a:pt x="12527" y="18646"/>
                  <a:pt x="12306" y="18967"/>
                </a:cubicBezTo>
                <a:cubicBezTo>
                  <a:pt x="12103" y="19263"/>
                  <a:pt x="12033" y="19290"/>
                  <a:pt x="11673" y="19234"/>
                </a:cubicBezTo>
                <a:cubicBezTo>
                  <a:pt x="11450" y="19200"/>
                  <a:pt x="11168" y="19074"/>
                  <a:pt x="11047" y="18955"/>
                </a:cubicBezTo>
                <a:lnTo>
                  <a:pt x="10826" y="18742"/>
                </a:lnTo>
                <a:lnTo>
                  <a:pt x="10992" y="18274"/>
                </a:lnTo>
                <a:cubicBezTo>
                  <a:pt x="11436" y="17003"/>
                  <a:pt x="11604" y="16621"/>
                  <a:pt x="11662" y="16755"/>
                </a:cubicBezTo>
                <a:cubicBezTo>
                  <a:pt x="11695" y="16830"/>
                  <a:pt x="11865" y="16889"/>
                  <a:pt x="12041" y="16889"/>
                </a:cubicBezTo>
                <a:cubicBezTo>
                  <a:pt x="12219" y="16889"/>
                  <a:pt x="12394" y="16967"/>
                  <a:pt x="12435" y="17059"/>
                </a:cubicBezTo>
                <a:cubicBezTo>
                  <a:pt x="12495" y="17192"/>
                  <a:pt x="12507" y="17169"/>
                  <a:pt x="12490" y="16955"/>
                </a:cubicBezTo>
                <a:cubicBezTo>
                  <a:pt x="12473" y="16739"/>
                  <a:pt x="12411" y="16681"/>
                  <a:pt x="12154" y="16627"/>
                </a:cubicBezTo>
                <a:cubicBezTo>
                  <a:pt x="11981" y="16591"/>
                  <a:pt x="11841" y="16505"/>
                  <a:pt x="11841" y="16439"/>
                </a:cubicBezTo>
                <a:cubicBezTo>
                  <a:pt x="11841" y="16373"/>
                  <a:pt x="12060" y="16121"/>
                  <a:pt x="12327" y="15874"/>
                </a:cubicBezTo>
                <a:cubicBezTo>
                  <a:pt x="12594" y="15626"/>
                  <a:pt x="12822" y="15399"/>
                  <a:pt x="12834" y="15369"/>
                </a:cubicBezTo>
                <a:cubicBezTo>
                  <a:pt x="12867" y="15295"/>
                  <a:pt x="12728" y="14924"/>
                  <a:pt x="12616" y="14786"/>
                </a:cubicBezTo>
                <a:cubicBezTo>
                  <a:pt x="12558" y="14714"/>
                  <a:pt x="12412" y="14761"/>
                  <a:pt x="12217" y="14920"/>
                </a:cubicBezTo>
                <a:cubicBezTo>
                  <a:pt x="11919" y="15161"/>
                  <a:pt x="11776" y="15153"/>
                  <a:pt x="11844" y="14901"/>
                </a:cubicBezTo>
                <a:cubicBezTo>
                  <a:pt x="11936" y="14557"/>
                  <a:pt x="11738" y="14860"/>
                  <a:pt x="11452" y="15503"/>
                </a:cubicBezTo>
                <a:cubicBezTo>
                  <a:pt x="11275" y="15902"/>
                  <a:pt x="11096" y="16232"/>
                  <a:pt x="11052" y="16232"/>
                </a:cubicBezTo>
                <a:cubicBezTo>
                  <a:pt x="10923" y="16232"/>
                  <a:pt x="10890" y="16066"/>
                  <a:pt x="10976" y="15843"/>
                </a:cubicBezTo>
                <a:cubicBezTo>
                  <a:pt x="11032" y="15700"/>
                  <a:pt x="11065" y="15204"/>
                  <a:pt x="11079" y="14257"/>
                </a:cubicBezTo>
                <a:cubicBezTo>
                  <a:pt x="11097" y="12988"/>
                  <a:pt x="11087" y="12868"/>
                  <a:pt x="10981" y="12738"/>
                </a:cubicBezTo>
                <a:cubicBezTo>
                  <a:pt x="10572" y="12231"/>
                  <a:pt x="10583" y="12252"/>
                  <a:pt x="10695" y="12063"/>
                </a:cubicBezTo>
                <a:cubicBezTo>
                  <a:pt x="10761" y="11952"/>
                  <a:pt x="10786" y="11789"/>
                  <a:pt x="10766" y="11614"/>
                </a:cubicBezTo>
                <a:cubicBezTo>
                  <a:pt x="10744" y="11420"/>
                  <a:pt x="10776" y="11281"/>
                  <a:pt x="10874" y="11133"/>
                </a:cubicBezTo>
                <a:cubicBezTo>
                  <a:pt x="10976" y="10979"/>
                  <a:pt x="11010" y="10805"/>
                  <a:pt x="11010" y="10465"/>
                </a:cubicBezTo>
                <a:lnTo>
                  <a:pt x="11010" y="10003"/>
                </a:lnTo>
                <a:lnTo>
                  <a:pt x="10682" y="10046"/>
                </a:lnTo>
                <a:cubicBezTo>
                  <a:pt x="10412" y="10081"/>
                  <a:pt x="10358" y="10054"/>
                  <a:pt x="10380" y="9894"/>
                </a:cubicBezTo>
                <a:cubicBezTo>
                  <a:pt x="10394" y="9786"/>
                  <a:pt x="10416" y="9219"/>
                  <a:pt x="10427" y="8636"/>
                </a:cubicBezTo>
                <a:cubicBezTo>
                  <a:pt x="10444" y="7702"/>
                  <a:pt x="10430" y="7498"/>
                  <a:pt x="10298" y="6892"/>
                </a:cubicBezTo>
                <a:cubicBezTo>
                  <a:pt x="10198" y="6431"/>
                  <a:pt x="10112" y="6199"/>
                  <a:pt x="10040" y="6199"/>
                </a:cubicBezTo>
                <a:cubicBezTo>
                  <a:pt x="9949" y="6199"/>
                  <a:pt x="9929" y="6330"/>
                  <a:pt x="9909" y="7092"/>
                </a:cubicBezTo>
                <a:cubicBezTo>
                  <a:pt x="9873" y="8478"/>
                  <a:pt x="9693" y="9445"/>
                  <a:pt x="9015" y="11851"/>
                </a:cubicBezTo>
                <a:cubicBezTo>
                  <a:pt x="8877" y="12341"/>
                  <a:pt x="8793" y="12519"/>
                  <a:pt x="8726" y="12470"/>
                </a:cubicBezTo>
                <a:cubicBezTo>
                  <a:pt x="8666" y="12426"/>
                  <a:pt x="8584" y="12544"/>
                  <a:pt x="8503" y="12799"/>
                </a:cubicBezTo>
                <a:cubicBezTo>
                  <a:pt x="8433" y="13017"/>
                  <a:pt x="8247" y="13432"/>
                  <a:pt x="8088" y="13722"/>
                </a:cubicBezTo>
                <a:cubicBezTo>
                  <a:pt x="7739" y="14358"/>
                  <a:pt x="7607" y="14333"/>
                  <a:pt x="7262" y="13570"/>
                </a:cubicBezTo>
                <a:cubicBezTo>
                  <a:pt x="7032" y="13060"/>
                  <a:pt x="6856" y="12202"/>
                  <a:pt x="6823" y="11419"/>
                </a:cubicBezTo>
                <a:cubicBezTo>
                  <a:pt x="6808" y="11060"/>
                  <a:pt x="6822" y="11027"/>
                  <a:pt x="7007" y="11000"/>
                </a:cubicBezTo>
                <a:cubicBezTo>
                  <a:pt x="7117" y="10984"/>
                  <a:pt x="7264" y="11061"/>
                  <a:pt x="7333" y="11164"/>
                </a:cubicBezTo>
                <a:cubicBezTo>
                  <a:pt x="7518" y="11437"/>
                  <a:pt x="7530" y="11405"/>
                  <a:pt x="7494" y="10787"/>
                </a:cubicBezTo>
                <a:cubicBezTo>
                  <a:pt x="7475" y="10479"/>
                  <a:pt x="7460" y="10108"/>
                  <a:pt x="7459" y="9967"/>
                </a:cubicBezTo>
                <a:cubicBezTo>
                  <a:pt x="7459" y="9825"/>
                  <a:pt x="7432" y="9634"/>
                  <a:pt x="7399" y="9541"/>
                </a:cubicBezTo>
                <a:cubicBezTo>
                  <a:pt x="7354" y="9417"/>
                  <a:pt x="7363" y="9352"/>
                  <a:pt x="7430" y="9292"/>
                </a:cubicBezTo>
                <a:cubicBezTo>
                  <a:pt x="7556" y="9181"/>
                  <a:pt x="7546" y="9060"/>
                  <a:pt x="7381" y="8605"/>
                </a:cubicBezTo>
                <a:cubicBezTo>
                  <a:pt x="7303" y="8392"/>
                  <a:pt x="7255" y="8178"/>
                  <a:pt x="7275" y="8131"/>
                </a:cubicBezTo>
                <a:cubicBezTo>
                  <a:pt x="7295" y="8085"/>
                  <a:pt x="7422" y="8046"/>
                  <a:pt x="7557" y="8046"/>
                </a:cubicBezTo>
                <a:cubicBezTo>
                  <a:pt x="7691" y="8046"/>
                  <a:pt x="7817" y="7984"/>
                  <a:pt x="7838" y="7906"/>
                </a:cubicBezTo>
                <a:cubicBezTo>
                  <a:pt x="7893" y="7700"/>
                  <a:pt x="7638" y="7122"/>
                  <a:pt x="7491" y="7122"/>
                </a:cubicBezTo>
                <a:cubicBezTo>
                  <a:pt x="7338" y="7122"/>
                  <a:pt x="7212" y="6806"/>
                  <a:pt x="7257" y="6533"/>
                </a:cubicBezTo>
                <a:cubicBezTo>
                  <a:pt x="7275" y="6423"/>
                  <a:pt x="7339" y="6332"/>
                  <a:pt x="7399" y="6332"/>
                </a:cubicBezTo>
                <a:cubicBezTo>
                  <a:pt x="7459" y="6332"/>
                  <a:pt x="7569" y="6217"/>
                  <a:pt x="7643" y="6077"/>
                </a:cubicBezTo>
                <a:lnTo>
                  <a:pt x="7780" y="5828"/>
                </a:lnTo>
                <a:lnTo>
                  <a:pt x="7494" y="5542"/>
                </a:lnTo>
                <a:cubicBezTo>
                  <a:pt x="7230" y="5281"/>
                  <a:pt x="7215" y="5246"/>
                  <a:pt x="7312" y="5081"/>
                </a:cubicBezTo>
                <a:cubicBezTo>
                  <a:pt x="7444" y="4857"/>
                  <a:pt x="7392" y="4645"/>
                  <a:pt x="7144" y="4406"/>
                </a:cubicBezTo>
                <a:cubicBezTo>
                  <a:pt x="6924" y="4194"/>
                  <a:pt x="6206" y="4152"/>
                  <a:pt x="6206" y="4351"/>
                </a:cubicBezTo>
                <a:cubicBezTo>
                  <a:pt x="6206" y="4425"/>
                  <a:pt x="6365" y="4485"/>
                  <a:pt x="6568" y="4485"/>
                </a:cubicBezTo>
                <a:cubicBezTo>
                  <a:pt x="6768" y="4485"/>
                  <a:pt x="6947" y="4522"/>
                  <a:pt x="6968" y="4570"/>
                </a:cubicBezTo>
                <a:cubicBezTo>
                  <a:pt x="7033" y="4720"/>
                  <a:pt x="6893" y="4988"/>
                  <a:pt x="6784" y="4923"/>
                </a:cubicBezTo>
                <a:cubicBezTo>
                  <a:pt x="6658" y="4847"/>
                  <a:pt x="6586" y="5202"/>
                  <a:pt x="6660" y="5524"/>
                </a:cubicBezTo>
                <a:cubicBezTo>
                  <a:pt x="6735" y="5845"/>
                  <a:pt x="6363" y="6675"/>
                  <a:pt x="6266" y="6405"/>
                </a:cubicBezTo>
                <a:cubicBezTo>
                  <a:pt x="6218" y="6272"/>
                  <a:pt x="6218" y="6201"/>
                  <a:pt x="6266" y="6132"/>
                </a:cubicBezTo>
                <a:cubicBezTo>
                  <a:pt x="6302" y="6081"/>
                  <a:pt x="6318" y="5932"/>
                  <a:pt x="6303" y="5798"/>
                </a:cubicBezTo>
                <a:cubicBezTo>
                  <a:pt x="6288" y="5663"/>
                  <a:pt x="6312" y="5481"/>
                  <a:pt x="6355" y="5397"/>
                </a:cubicBezTo>
                <a:cubicBezTo>
                  <a:pt x="6399" y="5312"/>
                  <a:pt x="6434" y="5151"/>
                  <a:pt x="6434" y="5038"/>
                </a:cubicBezTo>
                <a:cubicBezTo>
                  <a:pt x="6434" y="4877"/>
                  <a:pt x="6408" y="4896"/>
                  <a:pt x="6303" y="5123"/>
                </a:cubicBezTo>
                <a:cubicBezTo>
                  <a:pt x="6174" y="5403"/>
                  <a:pt x="6167" y="5408"/>
                  <a:pt x="6074" y="5172"/>
                </a:cubicBezTo>
                <a:cubicBezTo>
                  <a:pt x="6022" y="5038"/>
                  <a:pt x="5977" y="4829"/>
                  <a:pt x="5977" y="4710"/>
                </a:cubicBezTo>
                <a:cubicBezTo>
                  <a:pt x="5977" y="4443"/>
                  <a:pt x="5785" y="4194"/>
                  <a:pt x="5622" y="4248"/>
                </a:cubicBezTo>
                <a:cubicBezTo>
                  <a:pt x="5556" y="4270"/>
                  <a:pt x="5490" y="4219"/>
                  <a:pt x="5478" y="4133"/>
                </a:cubicBezTo>
                <a:cubicBezTo>
                  <a:pt x="5442" y="3894"/>
                  <a:pt x="5716" y="3538"/>
                  <a:pt x="6079" y="3355"/>
                </a:cubicBezTo>
                <a:lnTo>
                  <a:pt x="6405" y="3191"/>
                </a:lnTo>
                <a:lnTo>
                  <a:pt x="6161" y="3178"/>
                </a:lnTo>
                <a:cubicBezTo>
                  <a:pt x="6025" y="3171"/>
                  <a:pt x="5860" y="3233"/>
                  <a:pt x="5796" y="3312"/>
                </a:cubicBezTo>
                <a:cubicBezTo>
                  <a:pt x="5716" y="3411"/>
                  <a:pt x="5660" y="3411"/>
                  <a:pt x="5620" y="3318"/>
                </a:cubicBezTo>
                <a:cubicBezTo>
                  <a:pt x="5579" y="3225"/>
                  <a:pt x="5646" y="3007"/>
                  <a:pt x="5827" y="2625"/>
                </a:cubicBezTo>
                <a:cubicBezTo>
                  <a:pt x="5973" y="2319"/>
                  <a:pt x="6093" y="2018"/>
                  <a:pt x="6093" y="1957"/>
                </a:cubicBezTo>
                <a:cubicBezTo>
                  <a:pt x="6093" y="1601"/>
                  <a:pt x="5210" y="2192"/>
                  <a:pt x="5094" y="2625"/>
                </a:cubicBezTo>
                <a:cubicBezTo>
                  <a:pt x="5026" y="2880"/>
                  <a:pt x="4961" y="2666"/>
                  <a:pt x="4920" y="2036"/>
                </a:cubicBezTo>
                <a:cubicBezTo>
                  <a:pt x="4885" y="1493"/>
                  <a:pt x="4874" y="1453"/>
                  <a:pt x="4807" y="1665"/>
                </a:cubicBezTo>
                <a:cubicBezTo>
                  <a:pt x="4738" y="1885"/>
                  <a:pt x="4722" y="1869"/>
                  <a:pt x="4610" y="1446"/>
                </a:cubicBezTo>
                <a:cubicBezTo>
                  <a:pt x="4544" y="1195"/>
                  <a:pt x="4489" y="936"/>
                  <a:pt x="4489" y="875"/>
                </a:cubicBezTo>
                <a:cubicBezTo>
                  <a:pt x="4489" y="697"/>
                  <a:pt x="4259" y="0"/>
                  <a:pt x="4200" y="0"/>
                </a:cubicBezTo>
                <a:close/>
                <a:moveTo>
                  <a:pt x="12177" y="529"/>
                </a:moveTo>
                <a:cubicBezTo>
                  <a:pt x="11964" y="529"/>
                  <a:pt x="11894" y="591"/>
                  <a:pt x="11765" y="918"/>
                </a:cubicBezTo>
                <a:cubicBezTo>
                  <a:pt x="11612" y="1304"/>
                  <a:pt x="11605" y="1307"/>
                  <a:pt x="11512" y="1057"/>
                </a:cubicBezTo>
                <a:cubicBezTo>
                  <a:pt x="11282" y="437"/>
                  <a:pt x="10705" y="678"/>
                  <a:pt x="10634" y="1422"/>
                </a:cubicBezTo>
                <a:cubicBezTo>
                  <a:pt x="10575" y="2047"/>
                  <a:pt x="10562" y="2089"/>
                  <a:pt x="10429" y="2133"/>
                </a:cubicBezTo>
                <a:cubicBezTo>
                  <a:pt x="10346" y="2161"/>
                  <a:pt x="10288" y="2292"/>
                  <a:pt x="10267" y="2504"/>
                </a:cubicBezTo>
                <a:cubicBezTo>
                  <a:pt x="10244" y="2726"/>
                  <a:pt x="10188" y="2850"/>
                  <a:pt x="10093" y="2881"/>
                </a:cubicBezTo>
                <a:cubicBezTo>
                  <a:pt x="9910" y="2940"/>
                  <a:pt x="9809" y="3140"/>
                  <a:pt x="9809" y="3440"/>
                </a:cubicBezTo>
                <a:cubicBezTo>
                  <a:pt x="9809" y="3756"/>
                  <a:pt x="9901" y="3872"/>
                  <a:pt x="10211" y="3956"/>
                </a:cubicBezTo>
                <a:cubicBezTo>
                  <a:pt x="10423" y="4013"/>
                  <a:pt x="10470" y="4073"/>
                  <a:pt x="10485" y="4315"/>
                </a:cubicBezTo>
                <a:cubicBezTo>
                  <a:pt x="10530" y="5049"/>
                  <a:pt x="11108" y="5408"/>
                  <a:pt x="11497" y="4941"/>
                </a:cubicBezTo>
                <a:cubicBezTo>
                  <a:pt x="11650" y="4756"/>
                  <a:pt x="11672" y="4755"/>
                  <a:pt x="11731" y="4941"/>
                </a:cubicBezTo>
                <a:cubicBezTo>
                  <a:pt x="11801" y="5162"/>
                  <a:pt x="12070" y="5220"/>
                  <a:pt x="12122" y="5026"/>
                </a:cubicBezTo>
                <a:cubicBezTo>
                  <a:pt x="12140" y="4961"/>
                  <a:pt x="12251" y="5025"/>
                  <a:pt x="12369" y="5166"/>
                </a:cubicBezTo>
                <a:cubicBezTo>
                  <a:pt x="12714" y="5577"/>
                  <a:pt x="13120" y="5283"/>
                  <a:pt x="13244" y="4534"/>
                </a:cubicBezTo>
                <a:cubicBezTo>
                  <a:pt x="13287" y="4274"/>
                  <a:pt x="13311" y="4262"/>
                  <a:pt x="13549" y="4388"/>
                </a:cubicBezTo>
                <a:cubicBezTo>
                  <a:pt x="13763" y="4501"/>
                  <a:pt x="13833" y="4486"/>
                  <a:pt x="13954" y="4303"/>
                </a:cubicBezTo>
                <a:cubicBezTo>
                  <a:pt x="14132" y="4033"/>
                  <a:pt x="14146" y="3520"/>
                  <a:pt x="13986" y="3203"/>
                </a:cubicBezTo>
                <a:cubicBezTo>
                  <a:pt x="13897" y="3027"/>
                  <a:pt x="13881" y="2875"/>
                  <a:pt x="13907" y="2498"/>
                </a:cubicBezTo>
                <a:cubicBezTo>
                  <a:pt x="13936" y="2084"/>
                  <a:pt x="13918" y="1977"/>
                  <a:pt x="13783" y="1732"/>
                </a:cubicBezTo>
                <a:cubicBezTo>
                  <a:pt x="13595" y="1390"/>
                  <a:pt x="13214" y="1356"/>
                  <a:pt x="13026" y="1659"/>
                </a:cubicBezTo>
                <a:cubicBezTo>
                  <a:pt x="12909" y="1849"/>
                  <a:pt x="12894" y="1843"/>
                  <a:pt x="12863" y="1623"/>
                </a:cubicBezTo>
                <a:cubicBezTo>
                  <a:pt x="12744" y="768"/>
                  <a:pt x="12593" y="529"/>
                  <a:pt x="12177" y="529"/>
                </a:cubicBezTo>
                <a:close/>
                <a:moveTo>
                  <a:pt x="8224" y="1999"/>
                </a:moveTo>
                <a:cubicBezTo>
                  <a:pt x="8191" y="1985"/>
                  <a:pt x="8154" y="2067"/>
                  <a:pt x="8106" y="2242"/>
                </a:cubicBezTo>
                <a:cubicBezTo>
                  <a:pt x="8066" y="2389"/>
                  <a:pt x="7973" y="2504"/>
                  <a:pt x="7896" y="2504"/>
                </a:cubicBezTo>
                <a:cubicBezTo>
                  <a:pt x="7716" y="2504"/>
                  <a:pt x="7676" y="2670"/>
                  <a:pt x="7777" y="2984"/>
                </a:cubicBezTo>
                <a:cubicBezTo>
                  <a:pt x="7822" y="3122"/>
                  <a:pt x="7845" y="3368"/>
                  <a:pt x="7827" y="3531"/>
                </a:cubicBezTo>
                <a:cubicBezTo>
                  <a:pt x="7792" y="3861"/>
                  <a:pt x="7906" y="3937"/>
                  <a:pt x="8024" y="3665"/>
                </a:cubicBezTo>
                <a:cubicBezTo>
                  <a:pt x="8078" y="3540"/>
                  <a:pt x="8116" y="3555"/>
                  <a:pt x="8193" y="3731"/>
                </a:cubicBezTo>
                <a:cubicBezTo>
                  <a:pt x="8332" y="4054"/>
                  <a:pt x="8437" y="4010"/>
                  <a:pt x="8437" y="3628"/>
                </a:cubicBezTo>
                <a:cubicBezTo>
                  <a:pt x="8437" y="3442"/>
                  <a:pt x="8488" y="3229"/>
                  <a:pt x="8553" y="3136"/>
                </a:cubicBezTo>
                <a:cubicBezTo>
                  <a:pt x="8702" y="2921"/>
                  <a:pt x="8696" y="2799"/>
                  <a:pt x="8537" y="2747"/>
                </a:cubicBezTo>
                <a:cubicBezTo>
                  <a:pt x="8465" y="2723"/>
                  <a:pt x="8377" y="2545"/>
                  <a:pt x="8335" y="2340"/>
                </a:cubicBezTo>
                <a:cubicBezTo>
                  <a:pt x="8290" y="2124"/>
                  <a:pt x="8258" y="2014"/>
                  <a:pt x="8224" y="1999"/>
                </a:cubicBezTo>
                <a:close/>
                <a:moveTo>
                  <a:pt x="308" y="4230"/>
                </a:moveTo>
                <a:cubicBezTo>
                  <a:pt x="277" y="4239"/>
                  <a:pt x="258" y="4318"/>
                  <a:pt x="258" y="4467"/>
                </a:cubicBezTo>
                <a:cubicBezTo>
                  <a:pt x="258" y="4603"/>
                  <a:pt x="200" y="4810"/>
                  <a:pt x="129" y="4923"/>
                </a:cubicBezTo>
                <a:lnTo>
                  <a:pt x="0" y="5123"/>
                </a:lnTo>
                <a:lnTo>
                  <a:pt x="129" y="5342"/>
                </a:lnTo>
                <a:cubicBezTo>
                  <a:pt x="200" y="5460"/>
                  <a:pt x="258" y="5644"/>
                  <a:pt x="258" y="5749"/>
                </a:cubicBezTo>
                <a:cubicBezTo>
                  <a:pt x="258" y="5998"/>
                  <a:pt x="339" y="5987"/>
                  <a:pt x="431" y="5731"/>
                </a:cubicBezTo>
                <a:cubicBezTo>
                  <a:pt x="482" y="5589"/>
                  <a:pt x="556" y="5556"/>
                  <a:pt x="673" y="5615"/>
                </a:cubicBezTo>
                <a:cubicBezTo>
                  <a:pt x="829" y="5694"/>
                  <a:pt x="835" y="5682"/>
                  <a:pt x="775" y="5427"/>
                </a:cubicBezTo>
                <a:cubicBezTo>
                  <a:pt x="740" y="5276"/>
                  <a:pt x="731" y="4994"/>
                  <a:pt x="752" y="4801"/>
                </a:cubicBezTo>
                <a:cubicBezTo>
                  <a:pt x="787" y="4476"/>
                  <a:pt x="778" y="4456"/>
                  <a:pt x="644" y="4534"/>
                </a:cubicBezTo>
                <a:cubicBezTo>
                  <a:pt x="549" y="4589"/>
                  <a:pt x="475" y="4547"/>
                  <a:pt x="428" y="4418"/>
                </a:cubicBezTo>
                <a:cubicBezTo>
                  <a:pt x="380" y="4284"/>
                  <a:pt x="338" y="4221"/>
                  <a:pt x="308" y="4230"/>
                </a:cubicBezTo>
                <a:close/>
                <a:moveTo>
                  <a:pt x="11552" y="7025"/>
                </a:moveTo>
                <a:cubicBezTo>
                  <a:pt x="11536" y="7063"/>
                  <a:pt x="11580" y="7306"/>
                  <a:pt x="11652" y="7566"/>
                </a:cubicBezTo>
                <a:cubicBezTo>
                  <a:pt x="11803" y="8115"/>
                  <a:pt x="11812" y="8124"/>
                  <a:pt x="11809" y="7815"/>
                </a:cubicBezTo>
                <a:cubicBezTo>
                  <a:pt x="11807" y="7559"/>
                  <a:pt x="11598" y="6918"/>
                  <a:pt x="11552" y="7025"/>
                </a:cubicBezTo>
                <a:close/>
                <a:moveTo>
                  <a:pt x="11071" y="7122"/>
                </a:moveTo>
                <a:cubicBezTo>
                  <a:pt x="10985" y="7122"/>
                  <a:pt x="10998" y="7238"/>
                  <a:pt x="11126" y="7615"/>
                </a:cubicBezTo>
                <a:cubicBezTo>
                  <a:pt x="11189" y="7799"/>
                  <a:pt x="11239" y="8028"/>
                  <a:pt x="11239" y="8119"/>
                </a:cubicBezTo>
                <a:cubicBezTo>
                  <a:pt x="11239" y="8210"/>
                  <a:pt x="11279" y="8452"/>
                  <a:pt x="11326" y="8660"/>
                </a:cubicBezTo>
                <a:cubicBezTo>
                  <a:pt x="11373" y="8868"/>
                  <a:pt x="11415" y="9159"/>
                  <a:pt x="11420" y="9304"/>
                </a:cubicBezTo>
                <a:cubicBezTo>
                  <a:pt x="11426" y="9461"/>
                  <a:pt x="11437" y="9413"/>
                  <a:pt x="11452" y="9189"/>
                </a:cubicBezTo>
                <a:cubicBezTo>
                  <a:pt x="11478" y="8779"/>
                  <a:pt x="11173" y="7122"/>
                  <a:pt x="11071" y="7122"/>
                </a:cubicBezTo>
                <a:close/>
                <a:moveTo>
                  <a:pt x="14630" y="10052"/>
                </a:moveTo>
                <a:cubicBezTo>
                  <a:pt x="14588" y="10086"/>
                  <a:pt x="14553" y="10231"/>
                  <a:pt x="14532" y="10489"/>
                </a:cubicBezTo>
                <a:cubicBezTo>
                  <a:pt x="14506" y="10820"/>
                  <a:pt x="14448" y="11007"/>
                  <a:pt x="14327" y="11152"/>
                </a:cubicBezTo>
                <a:cubicBezTo>
                  <a:pt x="14114" y="11406"/>
                  <a:pt x="14114" y="11551"/>
                  <a:pt x="14330" y="11808"/>
                </a:cubicBezTo>
                <a:cubicBezTo>
                  <a:pt x="14462" y="11966"/>
                  <a:pt x="14501" y="12107"/>
                  <a:pt x="14501" y="12410"/>
                </a:cubicBezTo>
                <a:cubicBezTo>
                  <a:pt x="14501" y="12908"/>
                  <a:pt x="14570" y="12904"/>
                  <a:pt x="14740" y="12404"/>
                </a:cubicBezTo>
                <a:cubicBezTo>
                  <a:pt x="14863" y="12040"/>
                  <a:pt x="14892" y="12017"/>
                  <a:pt x="15071" y="12136"/>
                </a:cubicBezTo>
                <a:cubicBezTo>
                  <a:pt x="15321" y="12301"/>
                  <a:pt x="15348" y="12224"/>
                  <a:pt x="15221" y="11729"/>
                </a:cubicBezTo>
                <a:cubicBezTo>
                  <a:pt x="15127" y="11362"/>
                  <a:pt x="15127" y="11310"/>
                  <a:pt x="15211" y="11097"/>
                </a:cubicBezTo>
                <a:cubicBezTo>
                  <a:pt x="15360" y="10715"/>
                  <a:pt x="15320" y="10556"/>
                  <a:pt x="15074" y="10556"/>
                </a:cubicBezTo>
                <a:cubicBezTo>
                  <a:pt x="14907" y="10556"/>
                  <a:pt x="14826" y="10487"/>
                  <a:pt x="14774" y="10295"/>
                </a:cubicBezTo>
                <a:cubicBezTo>
                  <a:pt x="14721" y="10097"/>
                  <a:pt x="14671" y="10018"/>
                  <a:pt x="14630" y="10052"/>
                </a:cubicBezTo>
                <a:close/>
                <a:moveTo>
                  <a:pt x="20512" y="14518"/>
                </a:moveTo>
                <a:cubicBezTo>
                  <a:pt x="20391" y="14518"/>
                  <a:pt x="20262" y="14599"/>
                  <a:pt x="20226" y="14701"/>
                </a:cubicBezTo>
                <a:cubicBezTo>
                  <a:pt x="20168" y="14860"/>
                  <a:pt x="20137" y="14862"/>
                  <a:pt x="19997" y="14701"/>
                </a:cubicBezTo>
                <a:cubicBezTo>
                  <a:pt x="19788" y="14460"/>
                  <a:pt x="19534" y="14649"/>
                  <a:pt x="19534" y="15047"/>
                </a:cubicBezTo>
                <a:cubicBezTo>
                  <a:pt x="19534" y="15196"/>
                  <a:pt x="19493" y="15355"/>
                  <a:pt x="19442" y="15400"/>
                </a:cubicBezTo>
                <a:cubicBezTo>
                  <a:pt x="19291" y="15534"/>
                  <a:pt x="19077" y="16050"/>
                  <a:pt x="19077" y="16281"/>
                </a:cubicBezTo>
                <a:cubicBezTo>
                  <a:pt x="19077" y="16433"/>
                  <a:pt x="19128" y="16494"/>
                  <a:pt x="19250" y="16494"/>
                </a:cubicBezTo>
                <a:cubicBezTo>
                  <a:pt x="19381" y="16494"/>
                  <a:pt x="19437" y="16576"/>
                  <a:pt x="19476" y="16816"/>
                </a:cubicBezTo>
                <a:cubicBezTo>
                  <a:pt x="19505" y="16991"/>
                  <a:pt x="19575" y="17160"/>
                  <a:pt x="19631" y="17192"/>
                </a:cubicBezTo>
                <a:cubicBezTo>
                  <a:pt x="19688" y="17225"/>
                  <a:pt x="19800" y="17214"/>
                  <a:pt x="19879" y="17174"/>
                </a:cubicBezTo>
                <a:cubicBezTo>
                  <a:pt x="20035" y="17095"/>
                  <a:pt x="20024" y="17097"/>
                  <a:pt x="20567" y="17217"/>
                </a:cubicBezTo>
                <a:cubicBezTo>
                  <a:pt x="20898" y="17290"/>
                  <a:pt x="20955" y="17267"/>
                  <a:pt x="21048" y="17028"/>
                </a:cubicBezTo>
                <a:cubicBezTo>
                  <a:pt x="21115" y="16858"/>
                  <a:pt x="21226" y="16761"/>
                  <a:pt x="21348" y="16761"/>
                </a:cubicBezTo>
                <a:cubicBezTo>
                  <a:pt x="21512" y="16761"/>
                  <a:pt x="21600" y="16598"/>
                  <a:pt x="21590" y="16354"/>
                </a:cubicBezTo>
                <a:cubicBezTo>
                  <a:pt x="21586" y="16272"/>
                  <a:pt x="21571" y="16184"/>
                  <a:pt x="21545" y="16086"/>
                </a:cubicBezTo>
                <a:cubicBezTo>
                  <a:pt x="21509" y="15952"/>
                  <a:pt x="21479" y="15690"/>
                  <a:pt x="21479" y="15509"/>
                </a:cubicBezTo>
                <a:cubicBezTo>
                  <a:pt x="21479" y="15139"/>
                  <a:pt x="21293" y="14959"/>
                  <a:pt x="21056" y="15096"/>
                </a:cubicBezTo>
                <a:cubicBezTo>
                  <a:pt x="20952" y="15156"/>
                  <a:pt x="20899" y="15098"/>
                  <a:pt x="20827" y="14847"/>
                </a:cubicBezTo>
                <a:cubicBezTo>
                  <a:pt x="20755" y="14590"/>
                  <a:pt x="20684" y="14518"/>
                  <a:pt x="20512" y="14518"/>
                </a:cubicBezTo>
                <a:close/>
                <a:moveTo>
                  <a:pt x="4379" y="18961"/>
                </a:moveTo>
                <a:cubicBezTo>
                  <a:pt x="4382" y="19135"/>
                  <a:pt x="4508" y="19470"/>
                  <a:pt x="4634" y="19635"/>
                </a:cubicBezTo>
                <a:cubicBezTo>
                  <a:pt x="4776" y="19824"/>
                  <a:pt x="4891" y="19833"/>
                  <a:pt x="4891" y="19660"/>
                </a:cubicBezTo>
                <a:cubicBezTo>
                  <a:pt x="4891" y="19587"/>
                  <a:pt x="4855" y="19532"/>
                  <a:pt x="4810" y="19532"/>
                </a:cubicBezTo>
                <a:cubicBezTo>
                  <a:pt x="4765" y="19532"/>
                  <a:pt x="4649" y="19380"/>
                  <a:pt x="4552" y="19192"/>
                </a:cubicBezTo>
                <a:cubicBezTo>
                  <a:pt x="4456" y="19004"/>
                  <a:pt x="4378" y="18900"/>
                  <a:pt x="4379" y="18961"/>
                </a:cubicBezTo>
                <a:close/>
                <a:moveTo>
                  <a:pt x="4166" y="19678"/>
                </a:moveTo>
                <a:cubicBezTo>
                  <a:pt x="4140" y="19679"/>
                  <a:pt x="4165" y="19765"/>
                  <a:pt x="4253" y="19933"/>
                </a:cubicBezTo>
                <a:cubicBezTo>
                  <a:pt x="4327" y="20076"/>
                  <a:pt x="4430" y="20189"/>
                  <a:pt x="4481" y="20189"/>
                </a:cubicBezTo>
                <a:cubicBezTo>
                  <a:pt x="4537" y="20188"/>
                  <a:pt x="4501" y="20084"/>
                  <a:pt x="4389" y="19927"/>
                </a:cubicBezTo>
                <a:cubicBezTo>
                  <a:pt x="4270" y="19760"/>
                  <a:pt x="4192" y="19677"/>
                  <a:pt x="4166" y="19678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96" name="课程导入：学生到职业人的四个转变"/>
          <p:cNvSpPr txBox="1"/>
          <p:nvPr/>
        </p:nvSpPr>
        <p:spPr>
          <a:xfrm>
            <a:off x="6687672" y="4113155"/>
            <a:ext cx="14338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000">
                <a:solidFill>
                  <a:srgbClr val="0076BA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课程导入：学生到职业人的四个转变</a:t>
            </a:r>
          </a:p>
        </p:txBody>
      </p:sp>
      <p:pic>
        <p:nvPicPr>
          <p:cNvPr id="297" name="acbe0448291dd3c643da806b12c553fd.jpg" descr="acbe0448291dd3c643da806b12c553fd.jpg"/>
          <p:cNvPicPr>
            <a:picLocks noChangeAspect="1"/>
          </p:cNvPicPr>
          <p:nvPr/>
        </p:nvPicPr>
        <p:blipFill>
          <a:blip r:embed="rId2">
            <a:extLst/>
          </a:blip>
          <a:srcRect l="5916" t="56719" r="6508" b="2576"/>
          <a:stretch>
            <a:fillRect/>
          </a:stretch>
        </p:blipFill>
        <p:spPr>
          <a:xfrm>
            <a:off x="3648349" y="5847611"/>
            <a:ext cx="3260056" cy="14102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0" h="21595" fill="norm" stroke="1" extrusionOk="0">
                <a:moveTo>
                  <a:pt x="4200" y="0"/>
                </a:moveTo>
                <a:cubicBezTo>
                  <a:pt x="4171" y="0"/>
                  <a:pt x="4148" y="155"/>
                  <a:pt x="4148" y="346"/>
                </a:cubicBezTo>
                <a:cubicBezTo>
                  <a:pt x="4148" y="740"/>
                  <a:pt x="4036" y="1724"/>
                  <a:pt x="3972" y="1896"/>
                </a:cubicBezTo>
                <a:cubicBezTo>
                  <a:pt x="3948" y="1959"/>
                  <a:pt x="3887" y="1826"/>
                  <a:pt x="3837" y="1604"/>
                </a:cubicBezTo>
                <a:cubicBezTo>
                  <a:pt x="3748" y="1204"/>
                  <a:pt x="3543" y="790"/>
                  <a:pt x="3435" y="790"/>
                </a:cubicBezTo>
                <a:cubicBezTo>
                  <a:pt x="3404" y="790"/>
                  <a:pt x="3474" y="1010"/>
                  <a:pt x="3588" y="1282"/>
                </a:cubicBezTo>
                <a:cubicBezTo>
                  <a:pt x="3702" y="1554"/>
                  <a:pt x="3803" y="1927"/>
                  <a:pt x="3814" y="2109"/>
                </a:cubicBezTo>
                <a:cubicBezTo>
                  <a:pt x="3842" y="2592"/>
                  <a:pt x="3646" y="2497"/>
                  <a:pt x="3236" y="1829"/>
                </a:cubicBezTo>
                <a:cubicBezTo>
                  <a:pt x="3051" y="1530"/>
                  <a:pt x="2871" y="1324"/>
                  <a:pt x="2836" y="1373"/>
                </a:cubicBezTo>
                <a:cubicBezTo>
                  <a:pt x="2758" y="1484"/>
                  <a:pt x="2812" y="2032"/>
                  <a:pt x="2952" y="2565"/>
                </a:cubicBezTo>
                <a:cubicBezTo>
                  <a:pt x="3008" y="2777"/>
                  <a:pt x="3041" y="2997"/>
                  <a:pt x="3025" y="3057"/>
                </a:cubicBezTo>
                <a:cubicBezTo>
                  <a:pt x="3009" y="3116"/>
                  <a:pt x="2868" y="3166"/>
                  <a:pt x="2713" y="3166"/>
                </a:cubicBezTo>
                <a:cubicBezTo>
                  <a:pt x="2557" y="3166"/>
                  <a:pt x="2431" y="3227"/>
                  <a:pt x="2431" y="3300"/>
                </a:cubicBezTo>
                <a:cubicBezTo>
                  <a:pt x="2431" y="3373"/>
                  <a:pt x="2582" y="3428"/>
                  <a:pt x="2768" y="3428"/>
                </a:cubicBezTo>
                <a:cubicBezTo>
                  <a:pt x="2996" y="3428"/>
                  <a:pt x="3127" y="3495"/>
                  <a:pt x="3175" y="3628"/>
                </a:cubicBezTo>
                <a:cubicBezTo>
                  <a:pt x="3234" y="3791"/>
                  <a:pt x="3223" y="3839"/>
                  <a:pt x="3115" y="3932"/>
                </a:cubicBezTo>
                <a:cubicBezTo>
                  <a:pt x="2988" y="4040"/>
                  <a:pt x="2990" y="4052"/>
                  <a:pt x="3172" y="4199"/>
                </a:cubicBezTo>
                <a:cubicBezTo>
                  <a:pt x="3329" y="4325"/>
                  <a:pt x="3350" y="4382"/>
                  <a:pt x="3293" y="4540"/>
                </a:cubicBezTo>
                <a:cubicBezTo>
                  <a:pt x="3256" y="4645"/>
                  <a:pt x="3191" y="4704"/>
                  <a:pt x="3149" y="4667"/>
                </a:cubicBezTo>
                <a:cubicBezTo>
                  <a:pt x="3107" y="4630"/>
                  <a:pt x="3055" y="4665"/>
                  <a:pt x="3033" y="4746"/>
                </a:cubicBezTo>
                <a:cubicBezTo>
                  <a:pt x="3005" y="4852"/>
                  <a:pt x="2971" y="4854"/>
                  <a:pt x="2918" y="4752"/>
                </a:cubicBezTo>
                <a:cubicBezTo>
                  <a:pt x="2821" y="4567"/>
                  <a:pt x="1857" y="3923"/>
                  <a:pt x="1816" y="4017"/>
                </a:cubicBezTo>
                <a:cubicBezTo>
                  <a:pt x="1799" y="4057"/>
                  <a:pt x="1917" y="4444"/>
                  <a:pt x="2082" y="4880"/>
                </a:cubicBezTo>
                <a:cubicBezTo>
                  <a:pt x="2282" y="5410"/>
                  <a:pt x="2358" y="5695"/>
                  <a:pt x="2308" y="5737"/>
                </a:cubicBezTo>
                <a:cubicBezTo>
                  <a:pt x="2266" y="5771"/>
                  <a:pt x="2063" y="5814"/>
                  <a:pt x="1858" y="5834"/>
                </a:cubicBezTo>
                <a:cubicBezTo>
                  <a:pt x="1430" y="5876"/>
                  <a:pt x="1403" y="6046"/>
                  <a:pt x="1774" y="6332"/>
                </a:cubicBezTo>
                <a:cubicBezTo>
                  <a:pt x="1915" y="6441"/>
                  <a:pt x="2029" y="6588"/>
                  <a:pt x="2029" y="6661"/>
                </a:cubicBezTo>
                <a:cubicBezTo>
                  <a:pt x="2029" y="6733"/>
                  <a:pt x="1917" y="6859"/>
                  <a:pt x="1779" y="6940"/>
                </a:cubicBezTo>
                <a:cubicBezTo>
                  <a:pt x="1471" y="7122"/>
                  <a:pt x="1401" y="7220"/>
                  <a:pt x="1401" y="7463"/>
                </a:cubicBezTo>
                <a:cubicBezTo>
                  <a:pt x="1401" y="7596"/>
                  <a:pt x="1469" y="7651"/>
                  <a:pt x="1627" y="7651"/>
                </a:cubicBezTo>
                <a:cubicBezTo>
                  <a:pt x="1913" y="7651"/>
                  <a:pt x="1959" y="7824"/>
                  <a:pt x="1761" y="8156"/>
                </a:cubicBezTo>
                <a:cubicBezTo>
                  <a:pt x="1631" y="8374"/>
                  <a:pt x="1617" y="8450"/>
                  <a:pt x="1677" y="8617"/>
                </a:cubicBezTo>
                <a:cubicBezTo>
                  <a:pt x="1728" y="8760"/>
                  <a:pt x="1732" y="8846"/>
                  <a:pt x="1687" y="8909"/>
                </a:cubicBezTo>
                <a:cubicBezTo>
                  <a:pt x="1642" y="8974"/>
                  <a:pt x="1641" y="9043"/>
                  <a:pt x="1687" y="9171"/>
                </a:cubicBezTo>
                <a:cubicBezTo>
                  <a:pt x="1734" y="9300"/>
                  <a:pt x="1734" y="9492"/>
                  <a:pt x="1682" y="9888"/>
                </a:cubicBezTo>
                <a:cubicBezTo>
                  <a:pt x="1607" y="10468"/>
                  <a:pt x="1657" y="10779"/>
                  <a:pt x="1758" y="10362"/>
                </a:cubicBezTo>
                <a:cubicBezTo>
                  <a:pt x="1843" y="10011"/>
                  <a:pt x="2097" y="9481"/>
                  <a:pt x="2137" y="9572"/>
                </a:cubicBezTo>
                <a:cubicBezTo>
                  <a:pt x="2155" y="9612"/>
                  <a:pt x="2176" y="10181"/>
                  <a:pt x="2184" y="10836"/>
                </a:cubicBezTo>
                <a:cubicBezTo>
                  <a:pt x="2196" y="11798"/>
                  <a:pt x="2223" y="12100"/>
                  <a:pt x="2321" y="12416"/>
                </a:cubicBezTo>
                <a:cubicBezTo>
                  <a:pt x="2410" y="12706"/>
                  <a:pt x="2425" y="12853"/>
                  <a:pt x="2379" y="12981"/>
                </a:cubicBezTo>
                <a:cubicBezTo>
                  <a:pt x="2291" y="13225"/>
                  <a:pt x="2360" y="13327"/>
                  <a:pt x="2610" y="13327"/>
                </a:cubicBezTo>
                <a:cubicBezTo>
                  <a:pt x="2747" y="13327"/>
                  <a:pt x="2844" y="13403"/>
                  <a:pt x="2875" y="13534"/>
                </a:cubicBezTo>
                <a:cubicBezTo>
                  <a:pt x="2934" y="13776"/>
                  <a:pt x="3271" y="13979"/>
                  <a:pt x="3619" y="13984"/>
                </a:cubicBezTo>
                <a:cubicBezTo>
                  <a:pt x="3754" y="13985"/>
                  <a:pt x="3959" y="14079"/>
                  <a:pt x="4074" y="14190"/>
                </a:cubicBezTo>
                <a:cubicBezTo>
                  <a:pt x="4189" y="14301"/>
                  <a:pt x="4401" y="14415"/>
                  <a:pt x="4544" y="14446"/>
                </a:cubicBezTo>
                <a:cubicBezTo>
                  <a:pt x="4688" y="14476"/>
                  <a:pt x="4984" y="14535"/>
                  <a:pt x="5204" y="14579"/>
                </a:cubicBezTo>
                <a:cubicBezTo>
                  <a:pt x="5614" y="14661"/>
                  <a:pt x="5735" y="14776"/>
                  <a:pt x="5667" y="15029"/>
                </a:cubicBezTo>
                <a:cubicBezTo>
                  <a:pt x="5577" y="15364"/>
                  <a:pt x="4409" y="14993"/>
                  <a:pt x="3761" y="14421"/>
                </a:cubicBezTo>
                <a:cubicBezTo>
                  <a:pt x="3722" y="14387"/>
                  <a:pt x="3690" y="14406"/>
                  <a:pt x="3690" y="14470"/>
                </a:cubicBezTo>
                <a:cubicBezTo>
                  <a:pt x="3690" y="14792"/>
                  <a:pt x="4980" y="15442"/>
                  <a:pt x="5625" y="15442"/>
                </a:cubicBezTo>
                <a:cubicBezTo>
                  <a:pt x="5887" y="15442"/>
                  <a:pt x="6027" y="15524"/>
                  <a:pt x="6282" y="15843"/>
                </a:cubicBezTo>
                <a:cubicBezTo>
                  <a:pt x="6460" y="16066"/>
                  <a:pt x="6616" y="16296"/>
                  <a:pt x="6631" y="16354"/>
                </a:cubicBezTo>
                <a:cubicBezTo>
                  <a:pt x="6647" y="16411"/>
                  <a:pt x="6594" y="16599"/>
                  <a:pt x="6513" y="16773"/>
                </a:cubicBezTo>
                <a:cubicBezTo>
                  <a:pt x="6374" y="17075"/>
                  <a:pt x="6332" y="17089"/>
                  <a:pt x="5583" y="17089"/>
                </a:cubicBezTo>
                <a:cubicBezTo>
                  <a:pt x="4910" y="17089"/>
                  <a:pt x="4767" y="17127"/>
                  <a:pt x="4587" y="17350"/>
                </a:cubicBezTo>
                <a:cubicBezTo>
                  <a:pt x="4382" y="17603"/>
                  <a:pt x="4312" y="17812"/>
                  <a:pt x="4434" y="17812"/>
                </a:cubicBezTo>
                <a:cubicBezTo>
                  <a:pt x="4467" y="17812"/>
                  <a:pt x="4570" y="17944"/>
                  <a:pt x="4660" y="18098"/>
                </a:cubicBezTo>
                <a:cubicBezTo>
                  <a:pt x="4761" y="18269"/>
                  <a:pt x="4952" y="18406"/>
                  <a:pt x="5157" y="18457"/>
                </a:cubicBezTo>
                <a:cubicBezTo>
                  <a:pt x="5482" y="18537"/>
                  <a:pt x="5491" y="18551"/>
                  <a:pt x="5491" y="18937"/>
                </a:cubicBezTo>
                <a:cubicBezTo>
                  <a:pt x="5491" y="19272"/>
                  <a:pt x="5515" y="19338"/>
                  <a:pt x="5651" y="19374"/>
                </a:cubicBezTo>
                <a:cubicBezTo>
                  <a:pt x="5758" y="19403"/>
                  <a:pt x="5829" y="19524"/>
                  <a:pt x="5864" y="19739"/>
                </a:cubicBezTo>
                <a:cubicBezTo>
                  <a:pt x="5915" y="20048"/>
                  <a:pt x="6084" y="20166"/>
                  <a:pt x="6174" y="19958"/>
                </a:cubicBezTo>
                <a:cubicBezTo>
                  <a:pt x="6221" y="19849"/>
                  <a:pt x="6419" y="19786"/>
                  <a:pt x="6708" y="19781"/>
                </a:cubicBezTo>
                <a:cubicBezTo>
                  <a:pt x="6811" y="19780"/>
                  <a:pt x="6966" y="19690"/>
                  <a:pt x="7052" y="19587"/>
                </a:cubicBezTo>
                <a:cubicBezTo>
                  <a:pt x="7138" y="19483"/>
                  <a:pt x="7237" y="19399"/>
                  <a:pt x="7273" y="19398"/>
                </a:cubicBezTo>
                <a:cubicBezTo>
                  <a:pt x="7308" y="19398"/>
                  <a:pt x="7369" y="19304"/>
                  <a:pt x="7409" y="19192"/>
                </a:cubicBezTo>
                <a:cubicBezTo>
                  <a:pt x="7450" y="19079"/>
                  <a:pt x="7549" y="19006"/>
                  <a:pt x="7630" y="19028"/>
                </a:cubicBezTo>
                <a:cubicBezTo>
                  <a:pt x="7746" y="19059"/>
                  <a:pt x="7776" y="19140"/>
                  <a:pt x="7777" y="19423"/>
                </a:cubicBezTo>
                <a:cubicBezTo>
                  <a:pt x="7779" y="19681"/>
                  <a:pt x="7886" y="20037"/>
                  <a:pt x="8172" y="20717"/>
                </a:cubicBezTo>
                <a:cubicBezTo>
                  <a:pt x="8445" y="21368"/>
                  <a:pt x="8538" y="21569"/>
                  <a:pt x="8637" y="21592"/>
                </a:cubicBezTo>
                <a:cubicBezTo>
                  <a:pt x="8670" y="21600"/>
                  <a:pt x="8703" y="21589"/>
                  <a:pt x="8745" y="21568"/>
                </a:cubicBezTo>
                <a:cubicBezTo>
                  <a:pt x="8843" y="21518"/>
                  <a:pt x="9002" y="21333"/>
                  <a:pt x="9100" y="21161"/>
                </a:cubicBezTo>
                <a:cubicBezTo>
                  <a:pt x="9197" y="20989"/>
                  <a:pt x="9299" y="20851"/>
                  <a:pt x="9326" y="20851"/>
                </a:cubicBezTo>
                <a:cubicBezTo>
                  <a:pt x="9352" y="20851"/>
                  <a:pt x="9441" y="20703"/>
                  <a:pt x="9523" y="20523"/>
                </a:cubicBezTo>
                <a:cubicBezTo>
                  <a:pt x="9751" y="20018"/>
                  <a:pt x="10095" y="20064"/>
                  <a:pt x="10629" y="20669"/>
                </a:cubicBezTo>
                <a:cubicBezTo>
                  <a:pt x="10843" y="20910"/>
                  <a:pt x="11010" y="20903"/>
                  <a:pt x="11010" y="20650"/>
                </a:cubicBezTo>
                <a:cubicBezTo>
                  <a:pt x="11010" y="20519"/>
                  <a:pt x="10965" y="20455"/>
                  <a:pt x="10882" y="20474"/>
                </a:cubicBezTo>
                <a:cubicBezTo>
                  <a:pt x="10681" y="20520"/>
                  <a:pt x="10275" y="20307"/>
                  <a:pt x="10209" y="20122"/>
                </a:cubicBezTo>
                <a:cubicBezTo>
                  <a:pt x="10164" y="19996"/>
                  <a:pt x="10222" y="19823"/>
                  <a:pt x="10440" y="19423"/>
                </a:cubicBezTo>
                <a:lnTo>
                  <a:pt x="10732" y="18888"/>
                </a:lnTo>
                <a:lnTo>
                  <a:pt x="11000" y="19082"/>
                </a:lnTo>
                <a:cubicBezTo>
                  <a:pt x="11365" y="19349"/>
                  <a:pt x="12248" y="19523"/>
                  <a:pt x="12482" y="19374"/>
                </a:cubicBezTo>
                <a:cubicBezTo>
                  <a:pt x="12694" y="19239"/>
                  <a:pt x="12697" y="19228"/>
                  <a:pt x="12603" y="18882"/>
                </a:cubicBezTo>
                <a:cubicBezTo>
                  <a:pt x="12538" y="18642"/>
                  <a:pt x="12527" y="18646"/>
                  <a:pt x="12306" y="18967"/>
                </a:cubicBezTo>
                <a:cubicBezTo>
                  <a:pt x="12103" y="19263"/>
                  <a:pt x="12033" y="19290"/>
                  <a:pt x="11673" y="19234"/>
                </a:cubicBezTo>
                <a:cubicBezTo>
                  <a:pt x="11450" y="19200"/>
                  <a:pt x="11168" y="19074"/>
                  <a:pt x="11047" y="18955"/>
                </a:cubicBezTo>
                <a:lnTo>
                  <a:pt x="10826" y="18742"/>
                </a:lnTo>
                <a:lnTo>
                  <a:pt x="10992" y="18274"/>
                </a:lnTo>
                <a:cubicBezTo>
                  <a:pt x="11436" y="17003"/>
                  <a:pt x="11604" y="16621"/>
                  <a:pt x="11662" y="16755"/>
                </a:cubicBezTo>
                <a:cubicBezTo>
                  <a:pt x="11695" y="16830"/>
                  <a:pt x="11865" y="16889"/>
                  <a:pt x="12041" y="16889"/>
                </a:cubicBezTo>
                <a:cubicBezTo>
                  <a:pt x="12219" y="16889"/>
                  <a:pt x="12394" y="16967"/>
                  <a:pt x="12435" y="17059"/>
                </a:cubicBezTo>
                <a:cubicBezTo>
                  <a:pt x="12495" y="17192"/>
                  <a:pt x="12507" y="17169"/>
                  <a:pt x="12490" y="16955"/>
                </a:cubicBezTo>
                <a:cubicBezTo>
                  <a:pt x="12473" y="16739"/>
                  <a:pt x="12411" y="16681"/>
                  <a:pt x="12154" y="16627"/>
                </a:cubicBezTo>
                <a:cubicBezTo>
                  <a:pt x="11981" y="16591"/>
                  <a:pt x="11841" y="16505"/>
                  <a:pt x="11841" y="16439"/>
                </a:cubicBezTo>
                <a:cubicBezTo>
                  <a:pt x="11841" y="16373"/>
                  <a:pt x="12060" y="16121"/>
                  <a:pt x="12327" y="15874"/>
                </a:cubicBezTo>
                <a:cubicBezTo>
                  <a:pt x="12594" y="15626"/>
                  <a:pt x="12822" y="15399"/>
                  <a:pt x="12834" y="15369"/>
                </a:cubicBezTo>
                <a:cubicBezTo>
                  <a:pt x="12867" y="15295"/>
                  <a:pt x="12728" y="14924"/>
                  <a:pt x="12616" y="14786"/>
                </a:cubicBezTo>
                <a:cubicBezTo>
                  <a:pt x="12558" y="14714"/>
                  <a:pt x="12412" y="14761"/>
                  <a:pt x="12217" y="14920"/>
                </a:cubicBezTo>
                <a:cubicBezTo>
                  <a:pt x="11919" y="15161"/>
                  <a:pt x="11776" y="15153"/>
                  <a:pt x="11844" y="14901"/>
                </a:cubicBezTo>
                <a:cubicBezTo>
                  <a:pt x="11936" y="14557"/>
                  <a:pt x="11738" y="14860"/>
                  <a:pt x="11452" y="15503"/>
                </a:cubicBezTo>
                <a:cubicBezTo>
                  <a:pt x="11275" y="15902"/>
                  <a:pt x="11096" y="16232"/>
                  <a:pt x="11052" y="16232"/>
                </a:cubicBezTo>
                <a:cubicBezTo>
                  <a:pt x="10923" y="16232"/>
                  <a:pt x="10890" y="16066"/>
                  <a:pt x="10976" y="15843"/>
                </a:cubicBezTo>
                <a:cubicBezTo>
                  <a:pt x="11032" y="15700"/>
                  <a:pt x="11065" y="15204"/>
                  <a:pt x="11079" y="14257"/>
                </a:cubicBezTo>
                <a:cubicBezTo>
                  <a:pt x="11097" y="12988"/>
                  <a:pt x="11087" y="12868"/>
                  <a:pt x="10981" y="12738"/>
                </a:cubicBezTo>
                <a:cubicBezTo>
                  <a:pt x="10572" y="12231"/>
                  <a:pt x="10583" y="12252"/>
                  <a:pt x="10695" y="12063"/>
                </a:cubicBezTo>
                <a:cubicBezTo>
                  <a:pt x="10761" y="11952"/>
                  <a:pt x="10786" y="11789"/>
                  <a:pt x="10766" y="11614"/>
                </a:cubicBezTo>
                <a:cubicBezTo>
                  <a:pt x="10744" y="11420"/>
                  <a:pt x="10776" y="11281"/>
                  <a:pt x="10874" y="11133"/>
                </a:cubicBezTo>
                <a:cubicBezTo>
                  <a:pt x="10976" y="10979"/>
                  <a:pt x="11010" y="10805"/>
                  <a:pt x="11010" y="10465"/>
                </a:cubicBezTo>
                <a:lnTo>
                  <a:pt x="11010" y="10003"/>
                </a:lnTo>
                <a:lnTo>
                  <a:pt x="10682" y="10046"/>
                </a:lnTo>
                <a:cubicBezTo>
                  <a:pt x="10412" y="10081"/>
                  <a:pt x="10358" y="10054"/>
                  <a:pt x="10380" y="9894"/>
                </a:cubicBezTo>
                <a:cubicBezTo>
                  <a:pt x="10394" y="9786"/>
                  <a:pt x="10416" y="9219"/>
                  <a:pt x="10427" y="8636"/>
                </a:cubicBezTo>
                <a:cubicBezTo>
                  <a:pt x="10444" y="7702"/>
                  <a:pt x="10430" y="7498"/>
                  <a:pt x="10298" y="6892"/>
                </a:cubicBezTo>
                <a:cubicBezTo>
                  <a:pt x="10198" y="6431"/>
                  <a:pt x="10112" y="6199"/>
                  <a:pt x="10040" y="6199"/>
                </a:cubicBezTo>
                <a:cubicBezTo>
                  <a:pt x="9949" y="6199"/>
                  <a:pt x="9929" y="6330"/>
                  <a:pt x="9909" y="7092"/>
                </a:cubicBezTo>
                <a:cubicBezTo>
                  <a:pt x="9873" y="8478"/>
                  <a:pt x="9693" y="9445"/>
                  <a:pt x="9015" y="11851"/>
                </a:cubicBezTo>
                <a:cubicBezTo>
                  <a:pt x="8877" y="12341"/>
                  <a:pt x="8793" y="12519"/>
                  <a:pt x="8726" y="12470"/>
                </a:cubicBezTo>
                <a:cubicBezTo>
                  <a:pt x="8666" y="12426"/>
                  <a:pt x="8584" y="12544"/>
                  <a:pt x="8503" y="12799"/>
                </a:cubicBezTo>
                <a:cubicBezTo>
                  <a:pt x="8433" y="13017"/>
                  <a:pt x="8247" y="13432"/>
                  <a:pt x="8088" y="13722"/>
                </a:cubicBezTo>
                <a:cubicBezTo>
                  <a:pt x="7739" y="14358"/>
                  <a:pt x="7607" y="14333"/>
                  <a:pt x="7262" y="13570"/>
                </a:cubicBezTo>
                <a:cubicBezTo>
                  <a:pt x="7032" y="13060"/>
                  <a:pt x="6856" y="12202"/>
                  <a:pt x="6823" y="11419"/>
                </a:cubicBezTo>
                <a:cubicBezTo>
                  <a:pt x="6808" y="11060"/>
                  <a:pt x="6822" y="11027"/>
                  <a:pt x="7007" y="11000"/>
                </a:cubicBezTo>
                <a:cubicBezTo>
                  <a:pt x="7117" y="10984"/>
                  <a:pt x="7264" y="11061"/>
                  <a:pt x="7333" y="11164"/>
                </a:cubicBezTo>
                <a:cubicBezTo>
                  <a:pt x="7518" y="11437"/>
                  <a:pt x="7530" y="11405"/>
                  <a:pt x="7494" y="10787"/>
                </a:cubicBezTo>
                <a:cubicBezTo>
                  <a:pt x="7475" y="10479"/>
                  <a:pt x="7460" y="10108"/>
                  <a:pt x="7459" y="9967"/>
                </a:cubicBezTo>
                <a:cubicBezTo>
                  <a:pt x="7459" y="9825"/>
                  <a:pt x="7432" y="9634"/>
                  <a:pt x="7399" y="9541"/>
                </a:cubicBezTo>
                <a:cubicBezTo>
                  <a:pt x="7354" y="9417"/>
                  <a:pt x="7363" y="9352"/>
                  <a:pt x="7430" y="9292"/>
                </a:cubicBezTo>
                <a:cubicBezTo>
                  <a:pt x="7556" y="9181"/>
                  <a:pt x="7546" y="9060"/>
                  <a:pt x="7381" y="8605"/>
                </a:cubicBezTo>
                <a:cubicBezTo>
                  <a:pt x="7303" y="8392"/>
                  <a:pt x="7255" y="8178"/>
                  <a:pt x="7275" y="8131"/>
                </a:cubicBezTo>
                <a:cubicBezTo>
                  <a:pt x="7295" y="8085"/>
                  <a:pt x="7422" y="8046"/>
                  <a:pt x="7557" y="8046"/>
                </a:cubicBezTo>
                <a:cubicBezTo>
                  <a:pt x="7691" y="8046"/>
                  <a:pt x="7817" y="7984"/>
                  <a:pt x="7838" y="7906"/>
                </a:cubicBezTo>
                <a:cubicBezTo>
                  <a:pt x="7893" y="7700"/>
                  <a:pt x="7638" y="7122"/>
                  <a:pt x="7491" y="7122"/>
                </a:cubicBezTo>
                <a:cubicBezTo>
                  <a:pt x="7338" y="7122"/>
                  <a:pt x="7212" y="6806"/>
                  <a:pt x="7257" y="6533"/>
                </a:cubicBezTo>
                <a:cubicBezTo>
                  <a:pt x="7275" y="6423"/>
                  <a:pt x="7339" y="6332"/>
                  <a:pt x="7399" y="6332"/>
                </a:cubicBezTo>
                <a:cubicBezTo>
                  <a:pt x="7459" y="6332"/>
                  <a:pt x="7569" y="6217"/>
                  <a:pt x="7643" y="6077"/>
                </a:cubicBezTo>
                <a:lnTo>
                  <a:pt x="7780" y="5828"/>
                </a:lnTo>
                <a:lnTo>
                  <a:pt x="7494" y="5542"/>
                </a:lnTo>
                <a:cubicBezTo>
                  <a:pt x="7230" y="5281"/>
                  <a:pt x="7215" y="5246"/>
                  <a:pt x="7312" y="5081"/>
                </a:cubicBezTo>
                <a:cubicBezTo>
                  <a:pt x="7444" y="4857"/>
                  <a:pt x="7392" y="4645"/>
                  <a:pt x="7144" y="4406"/>
                </a:cubicBezTo>
                <a:cubicBezTo>
                  <a:pt x="6924" y="4194"/>
                  <a:pt x="6206" y="4152"/>
                  <a:pt x="6206" y="4351"/>
                </a:cubicBezTo>
                <a:cubicBezTo>
                  <a:pt x="6206" y="4425"/>
                  <a:pt x="6365" y="4485"/>
                  <a:pt x="6568" y="4485"/>
                </a:cubicBezTo>
                <a:cubicBezTo>
                  <a:pt x="6768" y="4485"/>
                  <a:pt x="6947" y="4522"/>
                  <a:pt x="6968" y="4570"/>
                </a:cubicBezTo>
                <a:cubicBezTo>
                  <a:pt x="7033" y="4720"/>
                  <a:pt x="6893" y="4988"/>
                  <a:pt x="6784" y="4923"/>
                </a:cubicBezTo>
                <a:cubicBezTo>
                  <a:pt x="6658" y="4847"/>
                  <a:pt x="6586" y="5202"/>
                  <a:pt x="6660" y="5524"/>
                </a:cubicBezTo>
                <a:cubicBezTo>
                  <a:pt x="6735" y="5845"/>
                  <a:pt x="6363" y="6675"/>
                  <a:pt x="6266" y="6405"/>
                </a:cubicBezTo>
                <a:cubicBezTo>
                  <a:pt x="6218" y="6272"/>
                  <a:pt x="6218" y="6201"/>
                  <a:pt x="6266" y="6132"/>
                </a:cubicBezTo>
                <a:cubicBezTo>
                  <a:pt x="6302" y="6081"/>
                  <a:pt x="6318" y="5932"/>
                  <a:pt x="6303" y="5798"/>
                </a:cubicBezTo>
                <a:cubicBezTo>
                  <a:pt x="6288" y="5663"/>
                  <a:pt x="6312" y="5481"/>
                  <a:pt x="6355" y="5397"/>
                </a:cubicBezTo>
                <a:cubicBezTo>
                  <a:pt x="6399" y="5312"/>
                  <a:pt x="6434" y="5151"/>
                  <a:pt x="6434" y="5038"/>
                </a:cubicBezTo>
                <a:cubicBezTo>
                  <a:pt x="6434" y="4877"/>
                  <a:pt x="6408" y="4896"/>
                  <a:pt x="6303" y="5123"/>
                </a:cubicBezTo>
                <a:cubicBezTo>
                  <a:pt x="6174" y="5403"/>
                  <a:pt x="6167" y="5408"/>
                  <a:pt x="6074" y="5172"/>
                </a:cubicBezTo>
                <a:cubicBezTo>
                  <a:pt x="6022" y="5038"/>
                  <a:pt x="5977" y="4829"/>
                  <a:pt x="5977" y="4710"/>
                </a:cubicBezTo>
                <a:cubicBezTo>
                  <a:pt x="5977" y="4443"/>
                  <a:pt x="5785" y="4194"/>
                  <a:pt x="5622" y="4248"/>
                </a:cubicBezTo>
                <a:cubicBezTo>
                  <a:pt x="5556" y="4270"/>
                  <a:pt x="5490" y="4219"/>
                  <a:pt x="5478" y="4133"/>
                </a:cubicBezTo>
                <a:cubicBezTo>
                  <a:pt x="5442" y="3894"/>
                  <a:pt x="5716" y="3538"/>
                  <a:pt x="6079" y="3355"/>
                </a:cubicBezTo>
                <a:lnTo>
                  <a:pt x="6405" y="3191"/>
                </a:lnTo>
                <a:lnTo>
                  <a:pt x="6161" y="3178"/>
                </a:lnTo>
                <a:cubicBezTo>
                  <a:pt x="6025" y="3171"/>
                  <a:pt x="5860" y="3233"/>
                  <a:pt x="5796" y="3312"/>
                </a:cubicBezTo>
                <a:cubicBezTo>
                  <a:pt x="5716" y="3411"/>
                  <a:pt x="5660" y="3411"/>
                  <a:pt x="5620" y="3318"/>
                </a:cubicBezTo>
                <a:cubicBezTo>
                  <a:pt x="5579" y="3225"/>
                  <a:pt x="5646" y="3007"/>
                  <a:pt x="5827" y="2625"/>
                </a:cubicBezTo>
                <a:cubicBezTo>
                  <a:pt x="5973" y="2319"/>
                  <a:pt x="6093" y="2018"/>
                  <a:pt x="6093" y="1957"/>
                </a:cubicBezTo>
                <a:cubicBezTo>
                  <a:pt x="6093" y="1601"/>
                  <a:pt x="5210" y="2192"/>
                  <a:pt x="5094" y="2625"/>
                </a:cubicBezTo>
                <a:cubicBezTo>
                  <a:pt x="5026" y="2880"/>
                  <a:pt x="4961" y="2666"/>
                  <a:pt x="4920" y="2036"/>
                </a:cubicBezTo>
                <a:cubicBezTo>
                  <a:pt x="4885" y="1493"/>
                  <a:pt x="4874" y="1453"/>
                  <a:pt x="4807" y="1665"/>
                </a:cubicBezTo>
                <a:cubicBezTo>
                  <a:pt x="4738" y="1885"/>
                  <a:pt x="4722" y="1869"/>
                  <a:pt x="4610" y="1446"/>
                </a:cubicBezTo>
                <a:cubicBezTo>
                  <a:pt x="4544" y="1195"/>
                  <a:pt x="4489" y="936"/>
                  <a:pt x="4489" y="875"/>
                </a:cubicBezTo>
                <a:cubicBezTo>
                  <a:pt x="4489" y="697"/>
                  <a:pt x="4259" y="0"/>
                  <a:pt x="4200" y="0"/>
                </a:cubicBezTo>
                <a:close/>
                <a:moveTo>
                  <a:pt x="12177" y="529"/>
                </a:moveTo>
                <a:cubicBezTo>
                  <a:pt x="11964" y="529"/>
                  <a:pt x="11894" y="591"/>
                  <a:pt x="11765" y="918"/>
                </a:cubicBezTo>
                <a:cubicBezTo>
                  <a:pt x="11612" y="1304"/>
                  <a:pt x="11605" y="1307"/>
                  <a:pt x="11512" y="1057"/>
                </a:cubicBezTo>
                <a:cubicBezTo>
                  <a:pt x="11282" y="437"/>
                  <a:pt x="10705" y="678"/>
                  <a:pt x="10634" y="1422"/>
                </a:cubicBezTo>
                <a:cubicBezTo>
                  <a:pt x="10575" y="2047"/>
                  <a:pt x="10562" y="2089"/>
                  <a:pt x="10429" y="2133"/>
                </a:cubicBezTo>
                <a:cubicBezTo>
                  <a:pt x="10346" y="2161"/>
                  <a:pt x="10288" y="2292"/>
                  <a:pt x="10267" y="2504"/>
                </a:cubicBezTo>
                <a:cubicBezTo>
                  <a:pt x="10244" y="2726"/>
                  <a:pt x="10188" y="2850"/>
                  <a:pt x="10093" y="2881"/>
                </a:cubicBezTo>
                <a:cubicBezTo>
                  <a:pt x="9910" y="2940"/>
                  <a:pt x="9809" y="3140"/>
                  <a:pt x="9809" y="3440"/>
                </a:cubicBezTo>
                <a:cubicBezTo>
                  <a:pt x="9809" y="3756"/>
                  <a:pt x="9901" y="3872"/>
                  <a:pt x="10211" y="3956"/>
                </a:cubicBezTo>
                <a:cubicBezTo>
                  <a:pt x="10423" y="4013"/>
                  <a:pt x="10470" y="4073"/>
                  <a:pt x="10485" y="4315"/>
                </a:cubicBezTo>
                <a:cubicBezTo>
                  <a:pt x="10530" y="5049"/>
                  <a:pt x="11108" y="5408"/>
                  <a:pt x="11497" y="4941"/>
                </a:cubicBezTo>
                <a:cubicBezTo>
                  <a:pt x="11650" y="4756"/>
                  <a:pt x="11672" y="4755"/>
                  <a:pt x="11731" y="4941"/>
                </a:cubicBezTo>
                <a:cubicBezTo>
                  <a:pt x="11801" y="5162"/>
                  <a:pt x="12070" y="5220"/>
                  <a:pt x="12122" y="5026"/>
                </a:cubicBezTo>
                <a:cubicBezTo>
                  <a:pt x="12140" y="4961"/>
                  <a:pt x="12251" y="5025"/>
                  <a:pt x="12369" y="5166"/>
                </a:cubicBezTo>
                <a:cubicBezTo>
                  <a:pt x="12714" y="5577"/>
                  <a:pt x="13120" y="5283"/>
                  <a:pt x="13244" y="4534"/>
                </a:cubicBezTo>
                <a:cubicBezTo>
                  <a:pt x="13287" y="4274"/>
                  <a:pt x="13311" y="4262"/>
                  <a:pt x="13549" y="4388"/>
                </a:cubicBezTo>
                <a:cubicBezTo>
                  <a:pt x="13763" y="4501"/>
                  <a:pt x="13833" y="4486"/>
                  <a:pt x="13954" y="4303"/>
                </a:cubicBezTo>
                <a:cubicBezTo>
                  <a:pt x="14132" y="4033"/>
                  <a:pt x="14146" y="3520"/>
                  <a:pt x="13986" y="3203"/>
                </a:cubicBezTo>
                <a:cubicBezTo>
                  <a:pt x="13897" y="3027"/>
                  <a:pt x="13881" y="2875"/>
                  <a:pt x="13907" y="2498"/>
                </a:cubicBezTo>
                <a:cubicBezTo>
                  <a:pt x="13936" y="2084"/>
                  <a:pt x="13918" y="1977"/>
                  <a:pt x="13783" y="1732"/>
                </a:cubicBezTo>
                <a:cubicBezTo>
                  <a:pt x="13595" y="1390"/>
                  <a:pt x="13214" y="1356"/>
                  <a:pt x="13026" y="1659"/>
                </a:cubicBezTo>
                <a:cubicBezTo>
                  <a:pt x="12909" y="1849"/>
                  <a:pt x="12894" y="1843"/>
                  <a:pt x="12863" y="1623"/>
                </a:cubicBezTo>
                <a:cubicBezTo>
                  <a:pt x="12744" y="768"/>
                  <a:pt x="12593" y="529"/>
                  <a:pt x="12177" y="529"/>
                </a:cubicBezTo>
                <a:close/>
                <a:moveTo>
                  <a:pt x="8224" y="1999"/>
                </a:moveTo>
                <a:cubicBezTo>
                  <a:pt x="8191" y="1985"/>
                  <a:pt x="8154" y="2067"/>
                  <a:pt x="8106" y="2242"/>
                </a:cubicBezTo>
                <a:cubicBezTo>
                  <a:pt x="8066" y="2389"/>
                  <a:pt x="7973" y="2504"/>
                  <a:pt x="7896" y="2504"/>
                </a:cubicBezTo>
                <a:cubicBezTo>
                  <a:pt x="7716" y="2504"/>
                  <a:pt x="7676" y="2670"/>
                  <a:pt x="7777" y="2984"/>
                </a:cubicBezTo>
                <a:cubicBezTo>
                  <a:pt x="7822" y="3122"/>
                  <a:pt x="7845" y="3368"/>
                  <a:pt x="7827" y="3531"/>
                </a:cubicBezTo>
                <a:cubicBezTo>
                  <a:pt x="7792" y="3861"/>
                  <a:pt x="7906" y="3937"/>
                  <a:pt x="8024" y="3665"/>
                </a:cubicBezTo>
                <a:cubicBezTo>
                  <a:pt x="8078" y="3540"/>
                  <a:pt x="8116" y="3555"/>
                  <a:pt x="8193" y="3731"/>
                </a:cubicBezTo>
                <a:cubicBezTo>
                  <a:pt x="8332" y="4054"/>
                  <a:pt x="8437" y="4010"/>
                  <a:pt x="8437" y="3628"/>
                </a:cubicBezTo>
                <a:cubicBezTo>
                  <a:pt x="8437" y="3442"/>
                  <a:pt x="8488" y="3229"/>
                  <a:pt x="8553" y="3136"/>
                </a:cubicBezTo>
                <a:cubicBezTo>
                  <a:pt x="8702" y="2921"/>
                  <a:pt x="8696" y="2799"/>
                  <a:pt x="8537" y="2747"/>
                </a:cubicBezTo>
                <a:cubicBezTo>
                  <a:pt x="8465" y="2723"/>
                  <a:pt x="8377" y="2545"/>
                  <a:pt x="8335" y="2340"/>
                </a:cubicBezTo>
                <a:cubicBezTo>
                  <a:pt x="8290" y="2124"/>
                  <a:pt x="8258" y="2014"/>
                  <a:pt x="8224" y="1999"/>
                </a:cubicBezTo>
                <a:close/>
                <a:moveTo>
                  <a:pt x="308" y="4230"/>
                </a:moveTo>
                <a:cubicBezTo>
                  <a:pt x="277" y="4239"/>
                  <a:pt x="258" y="4318"/>
                  <a:pt x="258" y="4467"/>
                </a:cubicBezTo>
                <a:cubicBezTo>
                  <a:pt x="258" y="4603"/>
                  <a:pt x="200" y="4810"/>
                  <a:pt x="129" y="4923"/>
                </a:cubicBezTo>
                <a:lnTo>
                  <a:pt x="0" y="5123"/>
                </a:lnTo>
                <a:lnTo>
                  <a:pt x="129" y="5342"/>
                </a:lnTo>
                <a:cubicBezTo>
                  <a:pt x="200" y="5460"/>
                  <a:pt x="258" y="5644"/>
                  <a:pt x="258" y="5749"/>
                </a:cubicBezTo>
                <a:cubicBezTo>
                  <a:pt x="258" y="5998"/>
                  <a:pt x="339" y="5987"/>
                  <a:pt x="431" y="5731"/>
                </a:cubicBezTo>
                <a:cubicBezTo>
                  <a:pt x="482" y="5589"/>
                  <a:pt x="556" y="5556"/>
                  <a:pt x="673" y="5615"/>
                </a:cubicBezTo>
                <a:cubicBezTo>
                  <a:pt x="829" y="5694"/>
                  <a:pt x="835" y="5682"/>
                  <a:pt x="775" y="5427"/>
                </a:cubicBezTo>
                <a:cubicBezTo>
                  <a:pt x="740" y="5276"/>
                  <a:pt x="731" y="4994"/>
                  <a:pt x="752" y="4801"/>
                </a:cubicBezTo>
                <a:cubicBezTo>
                  <a:pt x="787" y="4476"/>
                  <a:pt x="778" y="4456"/>
                  <a:pt x="644" y="4534"/>
                </a:cubicBezTo>
                <a:cubicBezTo>
                  <a:pt x="549" y="4589"/>
                  <a:pt x="475" y="4547"/>
                  <a:pt x="428" y="4418"/>
                </a:cubicBezTo>
                <a:cubicBezTo>
                  <a:pt x="380" y="4284"/>
                  <a:pt x="338" y="4221"/>
                  <a:pt x="308" y="4230"/>
                </a:cubicBezTo>
                <a:close/>
                <a:moveTo>
                  <a:pt x="11552" y="7025"/>
                </a:moveTo>
                <a:cubicBezTo>
                  <a:pt x="11536" y="7063"/>
                  <a:pt x="11580" y="7306"/>
                  <a:pt x="11652" y="7566"/>
                </a:cubicBezTo>
                <a:cubicBezTo>
                  <a:pt x="11803" y="8115"/>
                  <a:pt x="11812" y="8124"/>
                  <a:pt x="11809" y="7815"/>
                </a:cubicBezTo>
                <a:cubicBezTo>
                  <a:pt x="11807" y="7559"/>
                  <a:pt x="11598" y="6918"/>
                  <a:pt x="11552" y="7025"/>
                </a:cubicBezTo>
                <a:close/>
                <a:moveTo>
                  <a:pt x="11071" y="7122"/>
                </a:moveTo>
                <a:cubicBezTo>
                  <a:pt x="10985" y="7122"/>
                  <a:pt x="10998" y="7238"/>
                  <a:pt x="11126" y="7615"/>
                </a:cubicBezTo>
                <a:cubicBezTo>
                  <a:pt x="11189" y="7799"/>
                  <a:pt x="11239" y="8028"/>
                  <a:pt x="11239" y="8119"/>
                </a:cubicBezTo>
                <a:cubicBezTo>
                  <a:pt x="11239" y="8210"/>
                  <a:pt x="11279" y="8452"/>
                  <a:pt x="11326" y="8660"/>
                </a:cubicBezTo>
                <a:cubicBezTo>
                  <a:pt x="11373" y="8868"/>
                  <a:pt x="11415" y="9159"/>
                  <a:pt x="11420" y="9304"/>
                </a:cubicBezTo>
                <a:cubicBezTo>
                  <a:pt x="11426" y="9461"/>
                  <a:pt x="11437" y="9413"/>
                  <a:pt x="11452" y="9189"/>
                </a:cubicBezTo>
                <a:cubicBezTo>
                  <a:pt x="11478" y="8779"/>
                  <a:pt x="11173" y="7122"/>
                  <a:pt x="11071" y="7122"/>
                </a:cubicBezTo>
                <a:close/>
                <a:moveTo>
                  <a:pt x="14630" y="10052"/>
                </a:moveTo>
                <a:cubicBezTo>
                  <a:pt x="14588" y="10086"/>
                  <a:pt x="14553" y="10231"/>
                  <a:pt x="14532" y="10489"/>
                </a:cubicBezTo>
                <a:cubicBezTo>
                  <a:pt x="14506" y="10820"/>
                  <a:pt x="14448" y="11007"/>
                  <a:pt x="14327" y="11152"/>
                </a:cubicBezTo>
                <a:cubicBezTo>
                  <a:pt x="14114" y="11406"/>
                  <a:pt x="14114" y="11551"/>
                  <a:pt x="14330" y="11808"/>
                </a:cubicBezTo>
                <a:cubicBezTo>
                  <a:pt x="14462" y="11966"/>
                  <a:pt x="14501" y="12107"/>
                  <a:pt x="14501" y="12410"/>
                </a:cubicBezTo>
                <a:cubicBezTo>
                  <a:pt x="14501" y="12908"/>
                  <a:pt x="14570" y="12904"/>
                  <a:pt x="14740" y="12404"/>
                </a:cubicBezTo>
                <a:cubicBezTo>
                  <a:pt x="14863" y="12040"/>
                  <a:pt x="14892" y="12017"/>
                  <a:pt x="15071" y="12136"/>
                </a:cubicBezTo>
                <a:cubicBezTo>
                  <a:pt x="15321" y="12301"/>
                  <a:pt x="15348" y="12224"/>
                  <a:pt x="15221" y="11729"/>
                </a:cubicBezTo>
                <a:cubicBezTo>
                  <a:pt x="15127" y="11362"/>
                  <a:pt x="15127" y="11310"/>
                  <a:pt x="15211" y="11097"/>
                </a:cubicBezTo>
                <a:cubicBezTo>
                  <a:pt x="15360" y="10715"/>
                  <a:pt x="15320" y="10556"/>
                  <a:pt x="15074" y="10556"/>
                </a:cubicBezTo>
                <a:cubicBezTo>
                  <a:pt x="14907" y="10556"/>
                  <a:pt x="14826" y="10487"/>
                  <a:pt x="14774" y="10295"/>
                </a:cubicBezTo>
                <a:cubicBezTo>
                  <a:pt x="14721" y="10097"/>
                  <a:pt x="14671" y="10018"/>
                  <a:pt x="14630" y="10052"/>
                </a:cubicBezTo>
                <a:close/>
                <a:moveTo>
                  <a:pt x="20512" y="14518"/>
                </a:moveTo>
                <a:cubicBezTo>
                  <a:pt x="20391" y="14518"/>
                  <a:pt x="20262" y="14599"/>
                  <a:pt x="20226" y="14701"/>
                </a:cubicBezTo>
                <a:cubicBezTo>
                  <a:pt x="20168" y="14860"/>
                  <a:pt x="20137" y="14862"/>
                  <a:pt x="19997" y="14701"/>
                </a:cubicBezTo>
                <a:cubicBezTo>
                  <a:pt x="19788" y="14460"/>
                  <a:pt x="19534" y="14649"/>
                  <a:pt x="19534" y="15047"/>
                </a:cubicBezTo>
                <a:cubicBezTo>
                  <a:pt x="19534" y="15196"/>
                  <a:pt x="19493" y="15355"/>
                  <a:pt x="19442" y="15400"/>
                </a:cubicBezTo>
                <a:cubicBezTo>
                  <a:pt x="19291" y="15534"/>
                  <a:pt x="19077" y="16050"/>
                  <a:pt x="19077" y="16281"/>
                </a:cubicBezTo>
                <a:cubicBezTo>
                  <a:pt x="19077" y="16433"/>
                  <a:pt x="19128" y="16494"/>
                  <a:pt x="19250" y="16494"/>
                </a:cubicBezTo>
                <a:cubicBezTo>
                  <a:pt x="19381" y="16494"/>
                  <a:pt x="19437" y="16576"/>
                  <a:pt x="19476" y="16816"/>
                </a:cubicBezTo>
                <a:cubicBezTo>
                  <a:pt x="19505" y="16991"/>
                  <a:pt x="19575" y="17160"/>
                  <a:pt x="19631" y="17192"/>
                </a:cubicBezTo>
                <a:cubicBezTo>
                  <a:pt x="19688" y="17225"/>
                  <a:pt x="19800" y="17214"/>
                  <a:pt x="19879" y="17174"/>
                </a:cubicBezTo>
                <a:cubicBezTo>
                  <a:pt x="20035" y="17095"/>
                  <a:pt x="20024" y="17097"/>
                  <a:pt x="20567" y="17217"/>
                </a:cubicBezTo>
                <a:cubicBezTo>
                  <a:pt x="20898" y="17290"/>
                  <a:pt x="20955" y="17267"/>
                  <a:pt x="21048" y="17028"/>
                </a:cubicBezTo>
                <a:cubicBezTo>
                  <a:pt x="21115" y="16858"/>
                  <a:pt x="21226" y="16761"/>
                  <a:pt x="21348" y="16761"/>
                </a:cubicBezTo>
                <a:cubicBezTo>
                  <a:pt x="21512" y="16761"/>
                  <a:pt x="21600" y="16598"/>
                  <a:pt x="21590" y="16354"/>
                </a:cubicBezTo>
                <a:cubicBezTo>
                  <a:pt x="21586" y="16272"/>
                  <a:pt x="21571" y="16184"/>
                  <a:pt x="21545" y="16086"/>
                </a:cubicBezTo>
                <a:cubicBezTo>
                  <a:pt x="21509" y="15952"/>
                  <a:pt x="21479" y="15690"/>
                  <a:pt x="21479" y="15509"/>
                </a:cubicBezTo>
                <a:cubicBezTo>
                  <a:pt x="21479" y="15139"/>
                  <a:pt x="21293" y="14959"/>
                  <a:pt x="21056" y="15096"/>
                </a:cubicBezTo>
                <a:cubicBezTo>
                  <a:pt x="20952" y="15156"/>
                  <a:pt x="20899" y="15098"/>
                  <a:pt x="20827" y="14847"/>
                </a:cubicBezTo>
                <a:cubicBezTo>
                  <a:pt x="20755" y="14590"/>
                  <a:pt x="20684" y="14518"/>
                  <a:pt x="20512" y="14518"/>
                </a:cubicBezTo>
                <a:close/>
                <a:moveTo>
                  <a:pt x="4379" y="18961"/>
                </a:moveTo>
                <a:cubicBezTo>
                  <a:pt x="4382" y="19135"/>
                  <a:pt x="4508" y="19470"/>
                  <a:pt x="4634" y="19635"/>
                </a:cubicBezTo>
                <a:cubicBezTo>
                  <a:pt x="4776" y="19824"/>
                  <a:pt x="4891" y="19833"/>
                  <a:pt x="4891" y="19660"/>
                </a:cubicBezTo>
                <a:cubicBezTo>
                  <a:pt x="4891" y="19587"/>
                  <a:pt x="4855" y="19532"/>
                  <a:pt x="4810" y="19532"/>
                </a:cubicBezTo>
                <a:cubicBezTo>
                  <a:pt x="4765" y="19532"/>
                  <a:pt x="4649" y="19380"/>
                  <a:pt x="4552" y="19192"/>
                </a:cubicBezTo>
                <a:cubicBezTo>
                  <a:pt x="4456" y="19004"/>
                  <a:pt x="4378" y="18900"/>
                  <a:pt x="4379" y="18961"/>
                </a:cubicBezTo>
                <a:close/>
                <a:moveTo>
                  <a:pt x="4166" y="19678"/>
                </a:moveTo>
                <a:cubicBezTo>
                  <a:pt x="4140" y="19679"/>
                  <a:pt x="4165" y="19765"/>
                  <a:pt x="4253" y="19933"/>
                </a:cubicBezTo>
                <a:cubicBezTo>
                  <a:pt x="4327" y="20076"/>
                  <a:pt x="4430" y="20189"/>
                  <a:pt x="4481" y="20189"/>
                </a:cubicBezTo>
                <a:cubicBezTo>
                  <a:pt x="4537" y="20188"/>
                  <a:pt x="4501" y="20084"/>
                  <a:pt x="4389" y="19927"/>
                </a:cubicBezTo>
                <a:cubicBezTo>
                  <a:pt x="4270" y="19760"/>
                  <a:pt x="4192" y="19677"/>
                  <a:pt x="4166" y="19678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98" name="沙盘推演：职场新人的三个定位"/>
          <p:cNvSpPr txBox="1"/>
          <p:nvPr/>
        </p:nvSpPr>
        <p:spPr>
          <a:xfrm>
            <a:off x="6687672" y="5879639"/>
            <a:ext cx="12560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000">
                <a:solidFill>
                  <a:srgbClr val="0076BA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沙盘推演：职场新人的三个定位</a:t>
            </a:r>
          </a:p>
        </p:txBody>
      </p:sp>
      <p:pic>
        <p:nvPicPr>
          <p:cNvPr id="299" name="acbe0448291dd3c643da806b12c553fd.jpg" descr="acbe0448291dd3c643da806b12c553fd.jpg"/>
          <p:cNvPicPr>
            <a:picLocks noChangeAspect="1"/>
          </p:cNvPicPr>
          <p:nvPr/>
        </p:nvPicPr>
        <p:blipFill>
          <a:blip r:embed="rId2">
            <a:extLst/>
          </a:blip>
          <a:srcRect l="5916" t="56719" r="6508" b="2576"/>
          <a:stretch>
            <a:fillRect/>
          </a:stretch>
        </p:blipFill>
        <p:spPr>
          <a:xfrm>
            <a:off x="3648349" y="9380577"/>
            <a:ext cx="3260056" cy="14102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0" h="21595" fill="norm" stroke="1" extrusionOk="0">
                <a:moveTo>
                  <a:pt x="4200" y="0"/>
                </a:moveTo>
                <a:cubicBezTo>
                  <a:pt x="4171" y="0"/>
                  <a:pt x="4148" y="155"/>
                  <a:pt x="4148" y="346"/>
                </a:cubicBezTo>
                <a:cubicBezTo>
                  <a:pt x="4148" y="740"/>
                  <a:pt x="4036" y="1724"/>
                  <a:pt x="3972" y="1896"/>
                </a:cubicBezTo>
                <a:cubicBezTo>
                  <a:pt x="3948" y="1959"/>
                  <a:pt x="3887" y="1826"/>
                  <a:pt x="3837" y="1604"/>
                </a:cubicBezTo>
                <a:cubicBezTo>
                  <a:pt x="3748" y="1204"/>
                  <a:pt x="3543" y="790"/>
                  <a:pt x="3435" y="790"/>
                </a:cubicBezTo>
                <a:cubicBezTo>
                  <a:pt x="3404" y="790"/>
                  <a:pt x="3474" y="1010"/>
                  <a:pt x="3588" y="1282"/>
                </a:cubicBezTo>
                <a:cubicBezTo>
                  <a:pt x="3702" y="1554"/>
                  <a:pt x="3803" y="1927"/>
                  <a:pt x="3814" y="2109"/>
                </a:cubicBezTo>
                <a:cubicBezTo>
                  <a:pt x="3842" y="2592"/>
                  <a:pt x="3646" y="2497"/>
                  <a:pt x="3236" y="1829"/>
                </a:cubicBezTo>
                <a:cubicBezTo>
                  <a:pt x="3051" y="1530"/>
                  <a:pt x="2871" y="1324"/>
                  <a:pt x="2836" y="1373"/>
                </a:cubicBezTo>
                <a:cubicBezTo>
                  <a:pt x="2758" y="1484"/>
                  <a:pt x="2812" y="2032"/>
                  <a:pt x="2952" y="2565"/>
                </a:cubicBezTo>
                <a:cubicBezTo>
                  <a:pt x="3008" y="2777"/>
                  <a:pt x="3041" y="2997"/>
                  <a:pt x="3025" y="3057"/>
                </a:cubicBezTo>
                <a:cubicBezTo>
                  <a:pt x="3009" y="3116"/>
                  <a:pt x="2868" y="3166"/>
                  <a:pt x="2713" y="3166"/>
                </a:cubicBezTo>
                <a:cubicBezTo>
                  <a:pt x="2557" y="3166"/>
                  <a:pt x="2431" y="3227"/>
                  <a:pt x="2431" y="3300"/>
                </a:cubicBezTo>
                <a:cubicBezTo>
                  <a:pt x="2431" y="3373"/>
                  <a:pt x="2582" y="3428"/>
                  <a:pt x="2768" y="3428"/>
                </a:cubicBezTo>
                <a:cubicBezTo>
                  <a:pt x="2996" y="3428"/>
                  <a:pt x="3127" y="3495"/>
                  <a:pt x="3175" y="3628"/>
                </a:cubicBezTo>
                <a:cubicBezTo>
                  <a:pt x="3234" y="3791"/>
                  <a:pt x="3223" y="3839"/>
                  <a:pt x="3115" y="3932"/>
                </a:cubicBezTo>
                <a:cubicBezTo>
                  <a:pt x="2988" y="4040"/>
                  <a:pt x="2990" y="4052"/>
                  <a:pt x="3172" y="4199"/>
                </a:cubicBezTo>
                <a:cubicBezTo>
                  <a:pt x="3329" y="4325"/>
                  <a:pt x="3350" y="4382"/>
                  <a:pt x="3293" y="4540"/>
                </a:cubicBezTo>
                <a:cubicBezTo>
                  <a:pt x="3256" y="4645"/>
                  <a:pt x="3191" y="4704"/>
                  <a:pt x="3149" y="4667"/>
                </a:cubicBezTo>
                <a:cubicBezTo>
                  <a:pt x="3107" y="4630"/>
                  <a:pt x="3055" y="4665"/>
                  <a:pt x="3033" y="4746"/>
                </a:cubicBezTo>
                <a:cubicBezTo>
                  <a:pt x="3005" y="4852"/>
                  <a:pt x="2971" y="4854"/>
                  <a:pt x="2918" y="4752"/>
                </a:cubicBezTo>
                <a:cubicBezTo>
                  <a:pt x="2821" y="4567"/>
                  <a:pt x="1857" y="3923"/>
                  <a:pt x="1816" y="4017"/>
                </a:cubicBezTo>
                <a:cubicBezTo>
                  <a:pt x="1799" y="4057"/>
                  <a:pt x="1917" y="4444"/>
                  <a:pt x="2082" y="4880"/>
                </a:cubicBezTo>
                <a:cubicBezTo>
                  <a:pt x="2282" y="5410"/>
                  <a:pt x="2358" y="5695"/>
                  <a:pt x="2308" y="5737"/>
                </a:cubicBezTo>
                <a:cubicBezTo>
                  <a:pt x="2266" y="5771"/>
                  <a:pt x="2063" y="5814"/>
                  <a:pt x="1858" y="5834"/>
                </a:cubicBezTo>
                <a:cubicBezTo>
                  <a:pt x="1430" y="5876"/>
                  <a:pt x="1403" y="6046"/>
                  <a:pt x="1774" y="6332"/>
                </a:cubicBezTo>
                <a:cubicBezTo>
                  <a:pt x="1915" y="6441"/>
                  <a:pt x="2029" y="6588"/>
                  <a:pt x="2029" y="6661"/>
                </a:cubicBezTo>
                <a:cubicBezTo>
                  <a:pt x="2029" y="6733"/>
                  <a:pt x="1917" y="6859"/>
                  <a:pt x="1779" y="6940"/>
                </a:cubicBezTo>
                <a:cubicBezTo>
                  <a:pt x="1471" y="7122"/>
                  <a:pt x="1401" y="7220"/>
                  <a:pt x="1401" y="7463"/>
                </a:cubicBezTo>
                <a:cubicBezTo>
                  <a:pt x="1401" y="7596"/>
                  <a:pt x="1469" y="7651"/>
                  <a:pt x="1627" y="7651"/>
                </a:cubicBezTo>
                <a:cubicBezTo>
                  <a:pt x="1913" y="7651"/>
                  <a:pt x="1959" y="7824"/>
                  <a:pt x="1761" y="8156"/>
                </a:cubicBezTo>
                <a:cubicBezTo>
                  <a:pt x="1631" y="8374"/>
                  <a:pt x="1617" y="8450"/>
                  <a:pt x="1677" y="8617"/>
                </a:cubicBezTo>
                <a:cubicBezTo>
                  <a:pt x="1728" y="8760"/>
                  <a:pt x="1732" y="8846"/>
                  <a:pt x="1687" y="8909"/>
                </a:cubicBezTo>
                <a:cubicBezTo>
                  <a:pt x="1642" y="8974"/>
                  <a:pt x="1641" y="9043"/>
                  <a:pt x="1687" y="9171"/>
                </a:cubicBezTo>
                <a:cubicBezTo>
                  <a:pt x="1734" y="9300"/>
                  <a:pt x="1734" y="9492"/>
                  <a:pt x="1682" y="9888"/>
                </a:cubicBezTo>
                <a:cubicBezTo>
                  <a:pt x="1607" y="10468"/>
                  <a:pt x="1657" y="10779"/>
                  <a:pt x="1758" y="10362"/>
                </a:cubicBezTo>
                <a:cubicBezTo>
                  <a:pt x="1843" y="10011"/>
                  <a:pt x="2097" y="9481"/>
                  <a:pt x="2137" y="9572"/>
                </a:cubicBezTo>
                <a:cubicBezTo>
                  <a:pt x="2155" y="9612"/>
                  <a:pt x="2176" y="10181"/>
                  <a:pt x="2184" y="10836"/>
                </a:cubicBezTo>
                <a:cubicBezTo>
                  <a:pt x="2196" y="11798"/>
                  <a:pt x="2223" y="12100"/>
                  <a:pt x="2321" y="12416"/>
                </a:cubicBezTo>
                <a:cubicBezTo>
                  <a:pt x="2410" y="12706"/>
                  <a:pt x="2425" y="12853"/>
                  <a:pt x="2379" y="12981"/>
                </a:cubicBezTo>
                <a:cubicBezTo>
                  <a:pt x="2291" y="13225"/>
                  <a:pt x="2360" y="13327"/>
                  <a:pt x="2610" y="13327"/>
                </a:cubicBezTo>
                <a:cubicBezTo>
                  <a:pt x="2747" y="13327"/>
                  <a:pt x="2844" y="13403"/>
                  <a:pt x="2875" y="13534"/>
                </a:cubicBezTo>
                <a:cubicBezTo>
                  <a:pt x="2934" y="13776"/>
                  <a:pt x="3271" y="13979"/>
                  <a:pt x="3619" y="13984"/>
                </a:cubicBezTo>
                <a:cubicBezTo>
                  <a:pt x="3754" y="13985"/>
                  <a:pt x="3959" y="14079"/>
                  <a:pt x="4074" y="14190"/>
                </a:cubicBezTo>
                <a:cubicBezTo>
                  <a:pt x="4189" y="14301"/>
                  <a:pt x="4401" y="14415"/>
                  <a:pt x="4544" y="14446"/>
                </a:cubicBezTo>
                <a:cubicBezTo>
                  <a:pt x="4688" y="14476"/>
                  <a:pt x="4984" y="14535"/>
                  <a:pt x="5204" y="14579"/>
                </a:cubicBezTo>
                <a:cubicBezTo>
                  <a:pt x="5614" y="14661"/>
                  <a:pt x="5735" y="14776"/>
                  <a:pt x="5667" y="15029"/>
                </a:cubicBezTo>
                <a:cubicBezTo>
                  <a:pt x="5577" y="15364"/>
                  <a:pt x="4409" y="14993"/>
                  <a:pt x="3761" y="14421"/>
                </a:cubicBezTo>
                <a:cubicBezTo>
                  <a:pt x="3722" y="14387"/>
                  <a:pt x="3690" y="14406"/>
                  <a:pt x="3690" y="14470"/>
                </a:cubicBezTo>
                <a:cubicBezTo>
                  <a:pt x="3690" y="14792"/>
                  <a:pt x="4980" y="15442"/>
                  <a:pt x="5625" y="15442"/>
                </a:cubicBezTo>
                <a:cubicBezTo>
                  <a:pt x="5887" y="15442"/>
                  <a:pt x="6027" y="15524"/>
                  <a:pt x="6282" y="15843"/>
                </a:cubicBezTo>
                <a:cubicBezTo>
                  <a:pt x="6460" y="16066"/>
                  <a:pt x="6616" y="16296"/>
                  <a:pt x="6631" y="16354"/>
                </a:cubicBezTo>
                <a:cubicBezTo>
                  <a:pt x="6647" y="16411"/>
                  <a:pt x="6594" y="16599"/>
                  <a:pt x="6513" y="16773"/>
                </a:cubicBezTo>
                <a:cubicBezTo>
                  <a:pt x="6374" y="17075"/>
                  <a:pt x="6332" y="17089"/>
                  <a:pt x="5583" y="17089"/>
                </a:cubicBezTo>
                <a:cubicBezTo>
                  <a:pt x="4910" y="17089"/>
                  <a:pt x="4767" y="17127"/>
                  <a:pt x="4587" y="17350"/>
                </a:cubicBezTo>
                <a:cubicBezTo>
                  <a:pt x="4382" y="17603"/>
                  <a:pt x="4312" y="17812"/>
                  <a:pt x="4434" y="17812"/>
                </a:cubicBezTo>
                <a:cubicBezTo>
                  <a:pt x="4467" y="17812"/>
                  <a:pt x="4570" y="17944"/>
                  <a:pt x="4660" y="18098"/>
                </a:cubicBezTo>
                <a:cubicBezTo>
                  <a:pt x="4761" y="18269"/>
                  <a:pt x="4952" y="18406"/>
                  <a:pt x="5157" y="18457"/>
                </a:cubicBezTo>
                <a:cubicBezTo>
                  <a:pt x="5482" y="18537"/>
                  <a:pt x="5491" y="18551"/>
                  <a:pt x="5491" y="18937"/>
                </a:cubicBezTo>
                <a:cubicBezTo>
                  <a:pt x="5491" y="19272"/>
                  <a:pt x="5515" y="19338"/>
                  <a:pt x="5651" y="19374"/>
                </a:cubicBezTo>
                <a:cubicBezTo>
                  <a:pt x="5758" y="19403"/>
                  <a:pt x="5829" y="19524"/>
                  <a:pt x="5864" y="19739"/>
                </a:cubicBezTo>
                <a:cubicBezTo>
                  <a:pt x="5915" y="20048"/>
                  <a:pt x="6084" y="20166"/>
                  <a:pt x="6174" y="19958"/>
                </a:cubicBezTo>
                <a:cubicBezTo>
                  <a:pt x="6221" y="19849"/>
                  <a:pt x="6419" y="19786"/>
                  <a:pt x="6708" y="19781"/>
                </a:cubicBezTo>
                <a:cubicBezTo>
                  <a:pt x="6811" y="19780"/>
                  <a:pt x="6966" y="19690"/>
                  <a:pt x="7052" y="19587"/>
                </a:cubicBezTo>
                <a:cubicBezTo>
                  <a:pt x="7138" y="19483"/>
                  <a:pt x="7237" y="19399"/>
                  <a:pt x="7273" y="19398"/>
                </a:cubicBezTo>
                <a:cubicBezTo>
                  <a:pt x="7308" y="19398"/>
                  <a:pt x="7369" y="19304"/>
                  <a:pt x="7409" y="19192"/>
                </a:cubicBezTo>
                <a:cubicBezTo>
                  <a:pt x="7450" y="19079"/>
                  <a:pt x="7549" y="19006"/>
                  <a:pt x="7630" y="19028"/>
                </a:cubicBezTo>
                <a:cubicBezTo>
                  <a:pt x="7746" y="19059"/>
                  <a:pt x="7776" y="19140"/>
                  <a:pt x="7777" y="19423"/>
                </a:cubicBezTo>
                <a:cubicBezTo>
                  <a:pt x="7779" y="19681"/>
                  <a:pt x="7886" y="20037"/>
                  <a:pt x="8172" y="20717"/>
                </a:cubicBezTo>
                <a:cubicBezTo>
                  <a:pt x="8445" y="21368"/>
                  <a:pt x="8538" y="21569"/>
                  <a:pt x="8637" y="21592"/>
                </a:cubicBezTo>
                <a:cubicBezTo>
                  <a:pt x="8670" y="21600"/>
                  <a:pt x="8703" y="21589"/>
                  <a:pt x="8745" y="21568"/>
                </a:cubicBezTo>
                <a:cubicBezTo>
                  <a:pt x="8843" y="21518"/>
                  <a:pt x="9002" y="21333"/>
                  <a:pt x="9100" y="21161"/>
                </a:cubicBezTo>
                <a:cubicBezTo>
                  <a:pt x="9197" y="20989"/>
                  <a:pt x="9299" y="20851"/>
                  <a:pt x="9326" y="20851"/>
                </a:cubicBezTo>
                <a:cubicBezTo>
                  <a:pt x="9352" y="20851"/>
                  <a:pt x="9441" y="20703"/>
                  <a:pt x="9523" y="20523"/>
                </a:cubicBezTo>
                <a:cubicBezTo>
                  <a:pt x="9751" y="20018"/>
                  <a:pt x="10095" y="20064"/>
                  <a:pt x="10629" y="20669"/>
                </a:cubicBezTo>
                <a:cubicBezTo>
                  <a:pt x="10843" y="20910"/>
                  <a:pt x="11010" y="20903"/>
                  <a:pt x="11010" y="20650"/>
                </a:cubicBezTo>
                <a:cubicBezTo>
                  <a:pt x="11010" y="20519"/>
                  <a:pt x="10965" y="20455"/>
                  <a:pt x="10882" y="20474"/>
                </a:cubicBezTo>
                <a:cubicBezTo>
                  <a:pt x="10681" y="20520"/>
                  <a:pt x="10275" y="20307"/>
                  <a:pt x="10209" y="20122"/>
                </a:cubicBezTo>
                <a:cubicBezTo>
                  <a:pt x="10164" y="19996"/>
                  <a:pt x="10222" y="19823"/>
                  <a:pt x="10440" y="19423"/>
                </a:cubicBezTo>
                <a:lnTo>
                  <a:pt x="10732" y="18888"/>
                </a:lnTo>
                <a:lnTo>
                  <a:pt x="11000" y="19082"/>
                </a:lnTo>
                <a:cubicBezTo>
                  <a:pt x="11365" y="19349"/>
                  <a:pt x="12248" y="19523"/>
                  <a:pt x="12482" y="19374"/>
                </a:cubicBezTo>
                <a:cubicBezTo>
                  <a:pt x="12694" y="19239"/>
                  <a:pt x="12697" y="19228"/>
                  <a:pt x="12603" y="18882"/>
                </a:cubicBezTo>
                <a:cubicBezTo>
                  <a:pt x="12538" y="18642"/>
                  <a:pt x="12527" y="18646"/>
                  <a:pt x="12306" y="18967"/>
                </a:cubicBezTo>
                <a:cubicBezTo>
                  <a:pt x="12103" y="19263"/>
                  <a:pt x="12033" y="19290"/>
                  <a:pt x="11673" y="19234"/>
                </a:cubicBezTo>
                <a:cubicBezTo>
                  <a:pt x="11450" y="19200"/>
                  <a:pt x="11168" y="19074"/>
                  <a:pt x="11047" y="18955"/>
                </a:cubicBezTo>
                <a:lnTo>
                  <a:pt x="10826" y="18742"/>
                </a:lnTo>
                <a:lnTo>
                  <a:pt x="10992" y="18274"/>
                </a:lnTo>
                <a:cubicBezTo>
                  <a:pt x="11436" y="17003"/>
                  <a:pt x="11604" y="16621"/>
                  <a:pt x="11662" y="16755"/>
                </a:cubicBezTo>
                <a:cubicBezTo>
                  <a:pt x="11695" y="16830"/>
                  <a:pt x="11865" y="16889"/>
                  <a:pt x="12041" y="16889"/>
                </a:cubicBezTo>
                <a:cubicBezTo>
                  <a:pt x="12219" y="16889"/>
                  <a:pt x="12394" y="16967"/>
                  <a:pt x="12435" y="17059"/>
                </a:cubicBezTo>
                <a:cubicBezTo>
                  <a:pt x="12495" y="17192"/>
                  <a:pt x="12507" y="17169"/>
                  <a:pt x="12490" y="16955"/>
                </a:cubicBezTo>
                <a:cubicBezTo>
                  <a:pt x="12473" y="16739"/>
                  <a:pt x="12411" y="16681"/>
                  <a:pt x="12154" y="16627"/>
                </a:cubicBezTo>
                <a:cubicBezTo>
                  <a:pt x="11981" y="16591"/>
                  <a:pt x="11841" y="16505"/>
                  <a:pt x="11841" y="16439"/>
                </a:cubicBezTo>
                <a:cubicBezTo>
                  <a:pt x="11841" y="16373"/>
                  <a:pt x="12060" y="16121"/>
                  <a:pt x="12327" y="15874"/>
                </a:cubicBezTo>
                <a:cubicBezTo>
                  <a:pt x="12594" y="15626"/>
                  <a:pt x="12822" y="15399"/>
                  <a:pt x="12834" y="15369"/>
                </a:cubicBezTo>
                <a:cubicBezTo>
                  <a:pt x="12867" y="15295"/>
                  <a:pt x="12728" y="14924"/>
                  <a:pt x="12616" y="14786"/>
                </a:cubicBezTo>
                <a:cubicBezTo>
                  <a:pt x="12558" y="14714"/>
                  <a:pt x="12412" y="14761"/>
                  <a:pt x="12217" y="14920"/>
                </a:cubicBezTo>
                <a:cubicBezTo>
                  <a:pt x="11919" y="15161"/>
                  <a:pt x="11776" y="15153"/>
                  <a:pt x="11844" y="14901"/>
                </a:cubicBezTo>
                <a:cubicBezTo>
                  <a:pt x="11936" y="14557"/>
                  <a:pt x="11738" y="14860"/>
                  <a:pt x="11452" y="15503"/>
                </a:cubicBezTo>
                <a:cubicBezTo>
                  <a:pt x="11275" y="15902"/>
                  <a:pt x="11096" y="16232"/>
                  <a:pt x="11052" y="16232"/>
                </a:cubicBezTo>
                <a:cubicBezTo>
                  <a:pt x="10923" y="16232"/>
                  <a:pt x="10890" y="16066"/>
                  <a:pt x="10976" y="15843"/>
                </a:cubicBezTo>
                <a:cubicBezTo>
                  <a:pt x="11032" y="15700"/>
                  <a:pt x="11065" y="15204"/>
                  <a:pt x="11079" y="14257"/>
                </a:cubicBezTo>
                <a:cubicBezTo>
                  <a:pt x="11097" y="12988"/>
                  <a:pt x="11087" y="12868"/>
                  <a:pt x="10981" y="12738"/>
                </a:cubicBezTo>
                <a:cubicBezTo>
                  <a:pt x="10572" y="12231"/>
                  <a:pt x="10583" y="12252"/>
                  <a:pt x="10695" y="12063"/>
                </a:cubicBezTo>
                <a:cubicBezTo>
                  <a:pt x="10761" y="11952"/>
                  <a:pt x="10786" y="11789"/>
                  <a:pt x="10766" y="11614"/>
                </a:cubicBezTo>
                <a:cubicBezTo>
                  <a:pt x="10744" y="11420"/>
                  <a:pt x="10776" y="11281"/>
                  <a:pt x="10874" y="11133"/>
                </a:cubicBezTo>
                <a:cubicBezTo>
                  <a:pt x="10976" y="10979"/>
                  <a:pt x="11010" y="10805"/>
                  <a:pt x="11010" y="10465"/>
                </a:cubicBezTo>
                <a:lnTo>
                  <a:pt x="11010" y="10003"/>
                </a:lnTo>
                <a:lnTo>
                  <a:pt x="10682" y="10046"/>
                </a:lnTo>
                <a:cubicBezTo>
                  <a:pt x="10412" y="10081"/>
                  <a:pt x="10358" y="10054"/>
                  <a:pt x="10380" y="9894"/>
                </a:cubicBezTo>
                <a:cubicBezTo>
                  <a:pt x="10394" y="9786"/>
                  <a:pt x="10416" y="9219"/>
                  <a:pt x="10427" y="8636"/>
                </a:cubicBezTo>
                <a:cubicBezTo>
                  <a:pt x="10444" y="7702"/>
                  <a:pt x="10430" y="7498"/>
                  <a:pt x="10298" y="6892"/>
                </a:cubicBezTo>
                <a:cubicBezTo>
                  <a:pt x="10198" y="6431"/>
                  <a:pt x="10112" y="6199"/>
                  <a:pt x="10040" y="6199"/>
                </a:cubicBezTo>
                <a:cubicBezTo>
                  <a:pt x="9949" y="6199"/>
                  <a:pt x="9929" y="6330"/>
                  <a:pt x="9909" y="7092"/>
                </a:cubicBezTo>
                <a:cubicBezTo>
                  <a:pt x="9873" y="8478"/>
                  <a:pt x="9693" y="9445"/>
                  <a:pt x="9015" y="11851"/>
                </a:cubicBezTo>
                <a:cubicBezTo>
                  <a:pt x="8877" y="12341"/>
                  <a:pt x="8793" y="12519"/>
                  <a:pt x="8726" y="12470"/>
                </a:cubicBezTo>
                <a:cubicBezTo>
                  <a:pt x="8666" y="12426"/>
                  <a:pt x="8584" y="12544"/>
                  <a:pt x="8503" y="12799"/>
                </a:cubicBezTo>
                <a:cubicBezTo>
                  <a:pt x="8433" y="13017"/>
                  <a:pt x="8247" y="13432"/>
                  <a:pt x="8088" y="13722"/>
                </a:cubicBezTo>
                <a:cubicBezTo>
                  <a:pt x="7739" y="14358"/>
                  <a:pt x="7607" y="14333"/>
                  <a:pt x="7262" y="13570"/>
                </a:cubicBezTo>
                <a:cubicBezTo>
                  <a:pt x="7032" y="13060"/>
                  <a:pt x="6856" y="12202"/>
                  <a:pt x="6823" y="11419"/>
                </a:cubicBezTo>
                <a:cubicBezTo>
                  <a:pt x="6808" y="11060"/>
                  <a:pt x="6822" y="11027"/>
                  <a:pt x="7007" y="11000"/>
                </a:cubicBezTo>
                <a:cubicBezTo>
                  <a:pt x="7117" y="10984"/>
                  <a:pt x="7264" y="11061"/>
                  <a:pt x="7333" y="11164"/>
                </a:cubicBezTo>
                <a:cubicBezTo>
                  <a:pt x="7518" y="11437"/>
                  <a:pt x="7530" y="11405"/>
                  <a:pt x="7494" y="10787"/>
                </a:cubicBezTo>
                <a:cubicBezTo>
                  <a:pt x="7475" y="10479"/>
                  <a:pt x="7460" y="10108"/>
                  <a:pt x="7459" y="9967"/>
                </a:cubicBezTo>
                <a:cubicBezTo>
                  <a:pt x="7459" y="9825"/>
                  <a:pt x="7432" y="9634"/>
                  <a:pt x="7399" y="9541"/>
                </a:cubicBezTo>
                <a:cubicBezTo>
                  <a:pt x="7354" y="9417"/>
                  <a:pt x="7363" y="9352"/>
                  <a:pt x="7430" y="9292"/>
                </a:cubicBezTo>
                <a:cubicBezTo>
                  <a:pt x="7556" y="9181"/>
                  <a:pt x="7546" y="9060"/>
                  <a:pt x="7381" y="8605"/>
                </a:cubicBezTo>
                <a:cubicBezTo>
                  <a:pt x="7303" y="8392"/>
                  <a:pt x="7255" y="8178"/>
                  <a:pt x="7275" y="8131"/>
                </a:cubicBezTo>
                <a:cubicBezTo>
                  <a:pt x="7295" y="8085"/>
                  <a:pt x="7422" y="8046"/>
                  <a:pt x="7557" y="8046"/>
                </a:cubicBezTo>
                <a:cubicBezTo>
                  <a:pt x="7691" y="8046"/>
                  <a:pt x="7817" y="7984"/>
                  <a:pt x="7838" y="7906"/>
                </a:cubicBezTo>
                <a:cubicBezTo>
                  <a:pt x="7893" y="7700"/>
                  <a:pt x="7638" y="7122"/>
                  <a:pt x="7491" y="7122"/>
                </a:cubicBezTo>
                <a:cubicBezTo>
                  <a:pt x="7338" y="7122"/>
                  <a:pt x="7212" y="6806"/>
                  <a:pt x="7257" y="6533"/>
                </a:cubicBezTo>
                <a:cubicBezTo>
                  <a:pt x="7275" y="6423"/>
                  <a:pt x="7339" y="6332"/>
                  <a:pt x="7399" y="6332"/>
                </a:cubicBezTo>
                <a:cubicBezTo>
                  <a:pt x="7459" y="6332"/>
                  <a:pt x="7569" y="6217"/>
                  <a:pt x="7643" y="6077"/>
                </a:cubicBezTo>
                <a:lnTo>
                  <a:pt x="7780" y="5828"/>
                </a:lnTo>
                <a:lnTo>
                  <a:pt x="7494" y="5542"/>
                </a:lnTo>
                <a:cubicBezTo>
                  <a:pt x="7230" y="5281"/>
                  <a:pt x="7215" y="5246"/>
                  <a:pt x="7312" y="5081"/>
                </a:cubicBezTo>
                <a:cubicBezTo>
                  <a:pt x="7444" y="4857"/>
                  <a:pt x="7392" y="4645"/>
                  <a:pt x="7144" y="4406"/>
                </a:cubicBezTo>
                <a:cubicBezTo>
                  <a:pt x="6924" y="4194"/>
                  <a:pt x="6206" y="4152"/>
                  <a:pt x="6206" y="4351"/>
                </a:cubicBezTo>
                <a:cubicBezTo>
                  <a:pt x="6206" y="4425"/>
                  <a:pt x="6365" y="4485"/>
                  <a:pt x="6568" y="4485"/>
                </a:cubicBezTo>
                <a:cubicBezTo>
                  <a:pt x="6768" y="4485"/>
                  <a:pt x="6947" y="4522"/>
                  <a:pt x="6968" y="4570"/>
                </a:cubicBezTo>
                <a:cubicBezTo>
                  <a:pt x="7033" y="4720"/>
                  <a:pt x="6893" y="4988"/>
                  <a:pt x="6784" y="4923"/>
                </a:cubicBezTo>
                <a:cubicBezTo>
                  <a:pt x="6658" y="4847"/>
                  <a:pt x="6586" y="5202"/>
                  <a:pt x="6660" y="5524"/>
                </a:cubicBezTo>
                <a:cubicBezTo>
                  <a:pt x="6735" y="5845"/>
                  <a:pt x="6363" y="6675"/>
                  <a:pt x="6266" y="6405"/>
                </a:cubicBezTo>
                <a:cubicBezTo>
                  <a:pt x="6218" y="6272"/>
                  <a:pt x="6218" y="6201"/>
                  <a:pt x="6266" y="6132"/>
                </a:cubicBezTo>
                <a:cubicBezTo>
                  <a:pt x="6302" y="6081"/>
                  <a:pt x="6318" y="5932"/>
                  <a:pt x="6303" y="5798"/>
                </a:cubicBezTo>
                <a:cubicBezTo>
                  <a:pt x="6288" y="5663"/>
                  <a:pt x="6312" y="5481"/>
                  <a:pt x="6355" y="5397"/>
                </a:cubicBezTo>
                <a:cubicBezTo>
                  <a:pt x="6399" y="5312"/>
                  <a:pt x="6434" y="5151"/>
                  <a:pt x="6434" y="5038"/>
                </a:cubicBezTo>
                <a:cubicBezTo>
                  <a:pt x="6434" y="4877"/>
                  <a:pt x="6408" y="4896"/>
                  <a:pt x="6303" y="5123"/>
                </a:cubicBezTo>
                <a:cubicBezTo>
                  <a:pt x="6174" y="5403"/>
                  <a:pt x="6167" y="5408"/>
                  <a:pt x="6074" y="5172"/>
                </a:cubicBezTo>
                <a:cubicBezTo>
                  <a:pt x="6022" y="5038"/>
                  <a:pt x="5977" y="4829"/>
                  <a:pt x="5977" y="4710"/>
                </a:cubicBezTo>
                <a:cubicBezTo>
                  <a:pt x="5977" y="4443"/>
                  <a:pt x="5785" y="4194"/>
                  <a:pt x="5622" y="4248"/>
                </a:cubicBezTo>
                <a:cubicBezTo>
                  <a:pt x="5556" y="4270"/>
                  <a:pt x="5490" y="4219"/>
                  <a:pt x="5478" y="4133"/>
                </a:cubicBezTo>
                <a:cubicBezTo>
                  <a:pt x="5442" y="3894"/>
                  <a:pt x="5716" y="3538"/>
                  <a:pt x="6079" y="3355"/>
                </a:cubicBezTo>
                <a:lnTo>
                  <a:pt x="6405" y="3191"/>
                </a:lnTo>
                <a:lnTo>
                  <a:pt x="6161" y="3178"/>
                </a:lnTo>
                <a:cubicBezTo>
                  <a:pt x="6025" y="3171"/>
                  <a:pt x="5860" y="3233"/>
                  <a:pt x="5796" y="3312"/>
                </a:cubicBezTo>
                <a:cubicBezTo>
                  <a:pt x="5716" y="3411"/>
                  <a:pt x="5660" y="3411"/>
                  <a:pt x="5620" y="3318"/>
                </a:cubicBezTo>
                <a:cubicBezTo>
                  <a:pt x="5579" y="3225"/>
                  <a:pt x="5646" y="3007"/>
                  <a:pt x="5827" y="2625"/>
                </a:cubicBezTo>
                <a:cubicBezTo>
                  <a:pt x="5973" y="2319"/>
                  <a:pt x="6093" y="2018"/>
                  <a:pt x="6093" y="1957"/>
                </a:cubicBezTo>
                <a:cubicBezTo>
                  <a:pt x="6093" y="1601"/>
                  <a:pt x="5210" y="2192"/>
                  <a:pt x="5094" y="2625"/>
                </a:cubicBezTo>
                <a:cubicBezTo>
                  <a:pt x="5026" y="2880"/>
                  <a:pt x="4961" y="2666"/>
                  <a:pt x="4920" y="2036"/>
                </a:cubicBezTo>
                <a:cubicBezTo>
                  <a:pt x="4885" y="1493"/>
                  <a:pt x="4874" y="1453"/>
                  <a:pt x="4807" y="1665"/>
                </a:cubicBezTo>
                <a:cubicBezTo>
                  <a:pt x="4738" y="1885"/>
                  <a:pt x="4722" y="1869"/>
                  <a:pt x="4610" y="1446"/>
                </a:cubicBezTo>
                <a:cubicBezTo>
                  <a:pt x="4544" y="1195"/>
                  <a:pt x="4489" y="936"/>
                  <a:pt x="4489" y="875"/>
                </a:cubicBezTo>
                <a:cubicBezTo>
                  <a:pt x="4489" y="697"/>
                  <a:pt x="4259" y="0"/>
                  <a:pt x="4200" y="0"/>
                </a:cubicBezTo>
                <a:close/>
                <a:moveTo>
                  <a:pt x="12177" y="529"/>
                </a:moveTo>
                <a:cubicBezTo>
                  <a:pt x="11964" y="529"/>
                  <a:pt x="11894" y="591"/>
                  <a:pt x="11765" y="918"/>
                </a:cubicBezTo>
                <a:cubicBezTo>
                  <a:pt x="11612" y="1304"/>
                  <a:pt x="11605" y="1307"/>
                  <a:pt x="11512" y="1057"/>
                </a:cubicBezTo>
                <a:cubicBezTo>
                  <a:pt x="11282" y="437"/>
                  <a:pt x="10705" y="678"/>
                  <a:pt x="10634" y="1422"/>
                </a:cubicBezTo>
                <a:cubicBezTo>
                  <a:pt x="10575" y="2047"/>
                  <a:pt x="10562" y="2089"/>
                  <a:pt x="10429" y="2133"/>
                </a:cubicBezTo>
                <a:cubicBezTo>
                  <a:pt x="10346" y="2161"/>
                  <a:pt x="10288" y="2292"/>
                  <a:pt x="10267" y="2504"/>
                </a:cubicBezTo>
                <a:cubicBezTo>
                  <a:pt x="10244" y="2726"/>
                  <a:pt x="10188" y="2850"/>
                  <a:pt x="10093" y="2881"/>
                </a:cubicBezTo>
                <a:cubicBezTo>
                  <a:pt x="9910" y="2940"/>
                  <a:pt x="9809" y="3140"/>
                  <a:pt x="9809" y="3440"/>
                </a:cubicBezTo>
                <a:cubicBezTo>
                  <a:pt x="9809" y="3756"/>
                  <a:pt x="9901" y="3872"/>
                  <a:pt x="10211" y="3956"/>
                </a:cubicBezTo>
                <a:cubicBezTo>
                  <a:pt x="10423" y="4013"/>
                  <a:pt x="10470" y="4073"/>
                  <a:pt x="10485" y="4315"/>
                </a:cubicBezTo>
                <a:cubicBezTo>
                  <a:pt x="10530" y="5049"/>
                  <a:pt x="11108" y="5408"/>
                  <a:pt x="11497" y="4941"/>
                </a:cubicBezTo>
                <a:cubicBezTo>
                  <a:pt x="11650" y="4756"/>
                  <a:pt x="11672" y="4755"/>
                  <a:pt x="11731" y="4941"/>
                </a:cubicBezTo>
                <a:cubicBezTo>
                  <a:pt x="11801" y="5162"/>
                  <a:pt x="12070" y="5220"/>
                  <a:pt x="12122" y="5026"/>
                </a:cubicBezTo>
                <a:cubicBezTo>
                  <a:pt x="12140" y="4961"/>
                  <a:pt x="12251" y="5025"/>
                  <a:pt x="12369" y="5166"/>
                </a:cubicBezTo>
                <a:cubicBezTo>
                  <a:pt x="12714" y="5577"/>
                  <a:pt x="13120" y="5283"/>
                  <a:pt x="13244" y="4534"/>
                </a:cubicBezTo>
                <a:cubicBezTo>
                  <a:pt x="13287" y="4274"/>
                  <a:pt x="13311" y="4262"/>
                  <a:pt x="13549" y="4388"/>
                </a:cubicBezTo>
                <a:cubicBezTo>
                  <a:pt x="13763" y="4501"/>
                  <a:pt x="13833" y="4486"/>
                  <a:pt x="13954" y="4303"/>
                </a:cubicBezTo>
                <a:cubicBezTo>
                  <a:pt x="14132" y="4033"/>
                  <a:pt x="14146" y="3520"/>
                  <a:pt x="13986" y="3203"/>
                </a:cubicBezTo>
                <a:cubicBezTo>
                  <a:pt x="13897" y="3027"/>
                  <a:pt x="13881" y="2875"/>
                  <a:pt x="13907" y="2498"/>
                </a:cubicBezTo>
                <a:cubicBezTo>
                  <a:pt x="13936" y="2084"/>
                  <a:pt x="13918" y="1977"/>
                  <a:pt x="13783" y="1732"/>
                </a:cubicBezTo>
                <a:cubicBezTo>
                  <a:pt x="13595" y="1390"/>
                  <a:pt x="13214" y="1356"/>
                  <a:pt x="13026" y="1659"/>
                </a:cubicBezTo>
                <a:cubicBezTo>
                  <a:pt x="12909" y="1849"/>
                  <a:pt x="12894" y="1843"/>
                  <a:pt x="12863" y="1623"/>
                </a:cubicBezTo>
                <a:cubicBezTo>
                  <a:pt x="12744" y="768"/>
                  <a:pt x="12593" y="529"/>
                  <a:pt x="12177" y="529"/>
                </a:cubicBezTo>
                <a:close/>
                <a:moveTo>
                  <a:pt x="8224" y="1999"/>
                </a:moveTo>
                <a:cubicBezTo>
                  <a:pt x="8191" y="1985"/>
                  <a:pt x="8154" y="2067"/>
                  <a:pt x="8106" y="2242"/>
                </a:cubicBezTo>
                <a:cubicBezTo>
                  <a:pt x="8066" y="2389"/>
                  <a:pt x="7973" y="2504"/>
                  <a:pt x="7896" y="2504"/>
                </a:cubicBezTo>
                <a:cubicBezTo>
                  <a:pt x="7716" y="2504"/>
                  <a:pt x="7676" y="2670"/>
                  <a:pt x="7777" y="2984"/>
                </a:cubicBezTo>
                <a:cubicBezTo>
                  <a:pt x="7822" y="3122"/>
                  <a:pt x="7845" y="3368"/>
                  <a:pt x="7827" y="3531"/>
                </a:cubicBezTo>
                <a:cubicBezTo>
                  <a:pt x="7792" y="3861"/>
                  <a:pt x="7906" y="3937"/>
                  <a:pt x="8024" y="3665"/>
                </a:cubicBezTo>
                <a:cubicBezTo>
                  <a:pt x="8078" y="3540"/>
                  <a:pt x="8116" y="3555"/>
                  <a:pt x="8193" y="3731"/>
                </a:cubicBezTo>
                <a:cubicBezTo>
                  <a:pt x="8332" y="4054"/>
                  <a:pt x="8437" y="4010"/>
                  <a:pt x="8437" y="3628"/>
                </a:cubicBezTo>
                <a:cubicBezTo>
                  <a:pt x="8437" y="3442"/>
                  <a:pt x="8488" y="3229"/>
                  <a:pt x="8553" y="3136"/>
                </a:cubicBezTo>
                <a:cubicBezTo>
                  <a:pt x="8702" y="2921"/>
                  <a:pt x="8696" y="2799"/>
                  <a:pt x="8537" y="2747"/>
                </a:cubicBezTo>
                <a:cubicBezTo>
                  <a:pt x="8465" y="2723"/>
                  <a:pt x="8377" y="2545"/>
                  <a:pt x="8335" y="2340"/>
                </a:cubicBezTo>
                <a:cubicBezTo>
                  <a:pt x="8290" y="2124"/>
                  <a:pt x="8258" y="2014"/>
                  <a:pt x="8224" y="1999"/>
                </a:cubicBezTo>
                <a:close/>
                <a:moveTo>
                  <a:pt x="308" y="4230"/>
                </a:moveTo>
                <a:cubicBezTo>
                  <a:pt x="277" y="4239"/>
                  <a:pt x="258" y="4318"/>
                  <a:pt x="258" y="4467"/>
                </a:cubicBezTo>
                <a:cubicBezTo>
                  <a:pt x="258" y="4603"/>
                  <a:pt x="200" y="4810"/>
                  <a:pt x="129" y="4923"/>
                </a:cubicBezTo>
                <a:lnTo>
                  <a:pt x="0" y="5123"/>
                </a:lnTo>
                <a:lnTo>
                  <a:pt x="129" y="5342"/>
                </a:lnTo>
                <a:cubicBezTo>
                  <a:pt x="200" y="5460"/>
                  <a:pt x="258" y="5644"/>
                  <a:pt x="258" y="5749"/>
                </a:cubicBezTo>
                <a:cubicBezTo>
                  <a:pt x="258" y="5998"/>
                  <a:pt x="339" y="5987"/>
                  <a:pt x="431" y="5731"/>
                </a:cubicBezTo>
                <a:cubicBezTo>
                  <a:pt x="482" y="5589"/>
                  <a:pt x="556" y="5556"/>
                  <a:pt x="673" y="5615"/>
                </a:cubicBezTo>
                <a:cubicBezTo>
                  <a:pt x="829" y="5694"/>
                  <a:pt x="835" y="5682"/>
                  <a:pt x="775" y="5427"/>
                </a:cubicBezTo>
                <a:cubicBezTo>
                  <a:pt x="740" y="5276"/>
                  <a:pt x="731" y="4994"/>
                  <a:pt x="752" y="4801"/>
                </a:cubicBezTo>
                <a:cubicBezTo>
                  <a:pt x="787" y="4476"/>
                  <a:pt x="778" y="4456"/>
                  <a:pt x="644" y="4534"/>
                </a:cubicBezTo>
                <a:cubicBezTo>
                  <a:pt x="549" y="4589"/>
                  <a:pt x="475" y="4547"/>
                  <a:pt x="428" y="4418"/>
                </a:cubicBezTo>
                <a:cubicBezTo>
                  <a:pt x="380" y="4284"/>
                  <a:pt x="338" y="4221"/>
                  <a:pt x="308" y="4230"/>
                </a:cubicBezTo>
                <a:close/>
                <a:moveTo>
                  <a:pt x="11552" y="7025"/>
                </a:moveTo>
                <a:cubicBezTo>
                  <a:pt x="11536" y="7063"/>
                  <a:pt x="11580" y="7306"/>
                  <a:pt x="11652" y="7566"/>
                </a:cubicBezTo>
                <a:cubicBezTo>
                  <a:pt x="11803" y="8115"/>
                  <a:pt x="11812" y="8124"/>
                  <a:pt x="11809" y="7815"/>
                </a:cubicBezTo>
                <a:cubicBezTo>
                  <a:pt x="11807" y="7559"/>
                  <a:pt x="11598" y="6918"/>
                  <a:pt x="11552" y="7025"/>
                </a:cubicBezTo>
                <a:close/>
                <a:moveTo>
                  <a:pt x="11071" y="7122"/>
                </a:moveTo>
                <a:cubicBezTo>
                  <a:pt x="10985" y="7122"/>
                  <a:pt x="10998" y="7238"/>
                  <a:pt x="11126" y="7615"/>
                </a:cubicBezTo>
                <a:cubicBezTo>
                  <a:pt x="11189" y="7799"/>
                  <a:pt x="11239" y="8028"/>
                  <a:pt x="11239" y="8119"/>
                </a:cubicBezTo>
                <a:cubicBezTo>
                  <a:pt x="11239" y="8210"/>
                  <a:pt x="11279" y="8452"/>
                  <a:pt x="11326" y="8660"/>
                </a:cubicBezTo>
                <a:cubicBezTo>
                  <a:pt x="11373" y="8868"/>
                  <a:pt x="11415" y="9159"/>
                  <a:pt x="11420" y="9304"/>
                </a:cubicBezTo>
                <a:cubicBezTo>
                  <a:pt x="11426" y="9461"/>
                  <a:pt x="11437" y="9413"/>
                  <a:pt x="11452" y="9189"/>
                </a:cubicBezTo>
                <a:cubicBezTo>
                  <a:pt x="11478" y="8779"/>
                  <a:pt x="11173" y="7122"/>
                  <a:pt x="11071" y="7122"/>
                </a:cubicBezTo>
                <a:close/>
                <a:moveTo>
                  <a:pt x="14630" y="10052"/>
                </a:moveTo>
                <a:cubicBezTo>
                  <a:pt x="14588" y="10086"/>
                  <a:pt x="14553" y="10231"/>
                  <a:pt x="14532" y="10489"/>
                </a:cubicBezTo>
                <a:cubicBezTo>
                  <a:pt x="14506" y="10820"/>
                  <a:pt x="14448" y="11007"/>
                  <a:pt x="14327" y="11152"/>
                </a:cubicBezTo>
                <a:cubicBezTo>
                  <a:pt x="14114" y="11406"/>
                  <a:pt x="14114" y="11551"/>
                  <a:pt x="14330" y="11808"/>
                </a:cubicBezTo>
                <a:cubicBezTo>
                  <a:pt x="14462" y="11966"/>
                  <a:pt x="14501" y="12107"/>
                  <a:pt x="14501" y="12410"/>
                </a:cubicBezTo>
                <a:cubicBezTo>
                  <a:pt x="14501" y="12908"/>
                  <a:pt x="14570" y="12904"/>
                  <a:pt x="14740" y="12404"/>
                </a:cubicBezTo>
                <a:cubicBezTo>
                  <a:pt x="14863" y="12040"/>
                  <a:pt x="14892" y="12017"/>
                  <a:pt x="15071" y="12136"/>
                </a:cubicBezTo>
                <a:cubicBezTo>
                  <a:pt x="15321" y="12301"/>
                  <a:pt x="15348" y="12224"/>
                  <a:pt x="15221" y="11729"/>
                </a:cubicBezTo>
                <a:cubicBezTo>
                  <a:pt x="15127" y="11362"/>
                  <a:pt x="15127" y="11310"/>
                  <a:pt x="15211" y="11097"/>
                </a:cubicBezTo>
                <a:cubicBezTo>
                  <a:pt x="15360" y="10715"/>
                  <a:pt x="15320" y="10556"/>
                  <a:pt x="15074" y="10556"/>
                </a:cubicBezTo>
                <a:cubicBezTo>
                  <a:pt x="14907" y="10556"/>
                  <a:pt x="14826" y="10487"/>
                  <a:pt x="14774" y="10295"/>
                </a:cubicBezTo>
                <a:cubicBezTo>
                  <a:pt x="14721" y="10097"/>
                  <a:pt x="14671" y="10018"/>
                  <a:pt x="14630" y="10052"/>
                </a:cubicBezTo>
                <a:close/>
                <a:moveTo>
                  <a:pt x="20512" y="14518"/>
                </a:moveTo>
                <a:cubicBezTo>
                  <a:pt x="20391" y="14518"/>
                  <a:pt x="20262" y="14599"/>
                  <a:pt x="20226" y="14701"/>
                </a:cubicBezTo>
                <a:cubicBezTo>
                  <a:pt x="20168" y="14860"/>
                  <a:pt x="20137" y="14862"/>
                  <a:pt x="19997" y="14701"/>
                </a:cubicBezTo>
                <a:cubicBezTo>
                  <a:pt x="19788" y="14460"/>
                  <a:pt x="19534" y="14649"/>
                  <a:pt x="19534" y="15047"/>
                </a:cubicBezTo>
                <a:cubicBezTo>
                  <a:pt x="19534" y="15196"/>
                  <a:pt x="19493" y="15355"/>
                  <a:pt x="19442" y="15400"/>
                </a:cubicBezTo>
                <a:cubicBezTo>
                  <a:pt x="19291" y="15534"/>
                  <a:pt x="19077" y="16050"/>
                  <a:pt x="19077" y="16281"/>
                </a:cubicBezTo>
                <a:cubicBezTo>
                  <a:pt x="19077" y="16433"/>
                  <a:pt x="19128" y="16494"/>
                  <a:pt x="19250" y="16494"/>
                </a:cubicBezTo>
                <a:cubicBezTo>
                  <a:pt x="19381" y="16494"/>
                  <a:pt x="19437" y="16576"/>
                  <a:pt x="19476" y="16816"/>
                </a:cubicBezTo>
                <a:cubicBezTo>
                  <a:pt x="19505" y="16991"/>
                  <a:pt x="19575" y="17160"/>
                  <a:pt x="19631" y="17192"/>
                </a:cubicBezTo>
                <a:cubicBezTo>
                  <a:pt x="19688" y="17225"/>
                  <a:pt x="19800" y="17214"/>
                  <a:pt x="19879" y="17174"/>
                </a:cubicBezTo>
                <a:cubicBezTo>
                  <a:pt x="20035" y="17095"/>
                  <a:pt x="20024" y="17097"/>
                  <a:pt x="20567" y="17217"/>
                </a:cubicBezTo>
                <a:cubicBezTo>
                  <a:pt x="20898" y="17290"/>
                  <a:pt x="20955" y="17267"/>
                  <a:pt x="21048" y="17028"/>
                </a:cubicBezTo>
                <a:cubicBezTo>
                  <a:pt x="21115" y="16858"/>
                  <a:pt x="21226" y="16761"/>
                  <a:pt x="21348" y="16761"/>
                </a:cubicBezTo>
                <a:cubicBezTo>
                  <a:pt x="21512" y="16761"/>
                  <a:pt x="21600" y="16598"/>
                  <a:pt x="21590" y="16354"/>
                </a:cubicBezTo>
                <a:cubicBezTo>
                  <a:pt x="21586" y="16272"/>
                  <a:pt x="21571" y="16184"/>
                  <a:pt x="21545" y="16086"/>
                </a:cubicBezTo>
                <a:cubicBezTo>
                  <a:pt x="21509" y="15952"/>
                  <a:pt x="21479" y="15690"/>
                  <a:pt x="21479" y="15509"/>
                </a:cubicBezTo>
                <a:cubicBezTo>
                  <a:pt x="21479" y="15139"/>
                  <a:pt x="21293" y="14959"/>
                  <a:pt x="21056" y="15096"/>
                </a:cubicBezTo>
                <a:cubicBezTo>
                  <a:pt x="20952" y="15156"/>
                  <a:pt x="20899" y="15098"/>
                  <a:pt x="20827" y="14847"/>
                </a:cubicBezTo>
                <a:cubicBezTo>
                  <a:pt x="20755" y="14590"/>
                  <a:pt x="20684" y="14518"/>
                  <a:pt x="20512" y="14518"/>
                </a:cubicBezTo>
                <a:close/>
                <a:moveTo>
                  <a:pt x="4379" y="18961"/>
                </a:moveTo>
                <a:cubicBezTo>
                  <a:pt x="4382" y="19135"/>
                  <a:pt x="4508" y="19470"/>
                  <a:pt x="4634" y="19635"/>
                </a:cubicBezTo>
                <a:cubicBezTo>
                  <a:pt x="4776" y="19824"/>
                  <a:pt x="4891" y="19833"/>
                  <a:pt x="4891" y="19660"/>
                </a:cubicBezTo>
                <a:cubicBezTo>
                  <a:pt x="4891" y="19587"/>
                  <a:pt x="4855" y="19532"/>
                  <a:pt x="4810" y="19532"/>
                </a:cubicBezTo>
                <a:cubicBezTo>
                  <a:pt x="4765" y="19532"/>
                  <a:pt x="4649" y="19380"/>
                  <a:pt x="4552" y="19192"/>
                </a:cubicBezTo>
                <a:cubicBezTo>
                  <a:pt x="4456" y="19004"/>
                  <a:pt x="4378" y="18900"/>
                  <a:pt x="4379" y="18961"/>
                </a:cubicBezTo>
                <a:close/>
                <a:moveTo>
                  <a:pt x="4166" y="19678"/>
                </a:moveTo>
                <a:cubicBezTo>
                  <a:pt x="4140" y="19679"/>
                  <a:pt x="4165" y="19765"/>
                  <a:pt x="4253" y="19933"/>
                </a:cubicBezTo>
                <a:cubicBezTo>
                  <a:pt x="4327" y="20076"/>
                  <a:pt x="4430" y="20189"/>
                  <a:pt x="4481" y="20189"/>
                </a:cubicBezTo>
                <a:cubicBezTo>
                  <a:pt x="4537" y="20188"/>
                  <a:pt x="4501" y="20084"/>
                  <a:pt x="4389" y="19927"/>
                </a:cubicBezTo>
                <a:cubicBezTo>
                  <a:pt x="4270" y="19760"/>
                  <a:pt x="4192" y="19677"/>
                  <a:pt x="4166" y="19678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00" name="主题分享：职场必备的技能——幸福力"/>
          <p:cNvSpPr txBox="1"/>
          <p:nvPr/>
        </p:nvSpPr>
        <p:spPr>
          <a:xfrm>
            <a:off x="6687672" y="9412606"/>
            <a:ext cx="15227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000">
                <a:solidFill>
                  <a:srgbClr val="0076BA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主题分享：职场必备的技能——幸福力</a:t>
            </a:r>
          </a:p>
        </p:txBody>
      </p:sp>
      <p:pic>
        <p:nvPicPr>
          <p:cNvPr id="301" name="acbe0448291dd3c643da806b12c553fd.jpg" descr="acbe0448291dd3c643da806b12c553fd.jpg"/>
          <p:cNvPicPr>
            <a:picLocks noChangeAspect="1"/>
          </p:cNvPicPr>
          <p:nvPr/>
        </p:nvPicPr>
        <p:blipFill>
          <a:blip r:embed="rId2">
            <a:extLst/>
          </a:blip>
          <a:srcRect l="5916" t="56719" r="6508" b="2576"/>
          <a:stretch>
            <a:fillRect/>
          </a:stretch>
        </p:blipFill>
        <p:spPr>
          <a:xfrm>
            <a:off x="3648349" y="7614094"/>
            <a:ext cx="3260056" cy="14102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0" h="21595" fill="norm" stroke="1" extrusionOk="0">
                <a:moveTo>
                  <a:pt x="4200" y="0"/>
                </a:moveTo>
                <a:cubicBezTo>
                  <a:pt x="4171" y="0"/>
                  <a:pt x="4148" y="155"/>
                  <a:pt x="4148" y="346"/>
                </a:cubicBezTo>
                <a:cubicBezTo>
                  <a:pt x="4148" y="740"/>
                  <a:pt x="4036" y="1724"/>
                  <a:pt x="3972" y="1896"/>
                </a:cubicBezTo>
                <a:cubicBezTo>
                  <a:pt x="3948" y="1959"/>
                  <a:pt x="3887" y="1826"/>
                  <a:pt x="3837" y="1604"/>
                </a:cubicBezTo>
                <a:cubicBezTo>
                  <a:pt x="3748" y="1204"/>
                  <a:pt x="3543" y="790"/>
                  <a:pt x="3435" y="790"/>
                </a:cubicBezTo>
                <a:cubicBezTo>
                  <a:pt x="3404" y="790"/>
                  <a:pt x="3474" y="1010"/>
                  <a:pt x="3588" y="1282"/>
                </a:cubicBezTo>
                <a:cubicBezTo>
                  <a:pt x="3702" y="1554"/>
                  <a:pt x="3803" y="1927"/>
                  <a:pt x="3814" y="2109"/>
                </a:cubicBezTo>
                <a:cubicBezTo>
                  <a:pt x="3842" y="2592"/>
                  <a:pt x="3646" y="2497"/>
                  <a:pt x="3236" y="1829"/>
                </a:cubicBezTo>
                <a:cubicBezTo>
                  <a:pt x="3051" y="1530"/>
                  <a:pt x="2871" y="1324"/>
                  <a:pt x="2836" y="1373"/>
                </a:cubicBezTo>
                <a:cubicBezTo>
                  <a:pt x="2758" y="1484"/>
                  <a:pt x="2812" y="2032"/>
                  <a:pt x="2952" y="2565"/>
                </a:cubicBezTo>
                <a:cubicBezTo>
                  <a:pt x="3008" y="2777"/>
                  <a:pt x="3041" y="2997"/>
                  <a:pt x="3025" y="3057"/>
                </a:cubicBezTo>
                <a:cubicBezTo>
                  <a:pt x="3009" y="3116"/>
                  <a:pt x="2868" y="3166"/>
                  <a:pt x="2713" y="3166"/>
                </a:cubicBezTo>
                <a:cubicBezTo>
                  <a:pt x="2557" y="3166"/>
                  <a:pt x="2431" y="3227"/>
                  <a:pt x="2431" y="3300"/>
                </a:cubicBezTo>
                <a:cubicBezTo>
                  <a:pt x="2431" y="3373"/>
                  <a:pt x="2582" y="3428"/>
                  <a:pt x="2768" y="3428"/>
                </a:cubicBezTo>
                <a:cubicBezTo>
                  <a:pt x="2996" y="3428"/>
                  <a:pt x="3127" y="3495"/>
                  <a:pt x="3175" y="3628"/>
                </a:cubicBezTo>
                <a:cubicBezTo>
                  <a:pt x="3234" y="3791"/>
                  <a:pt x="3223" y="3839"/>
                  <a:pt x="3115" y="3932"/>
                </a:cubicBezTo>
                <a:cubicBezTo>
                  <a:pt x="2988" y="4040"/>
                  <a:pt x="2990" y="4052"/>
                  <a:pt x="3172" y="4199"/>
                </a:cubicBezTo>
                <a:cubicBezTo>
                  <a:pt x="3329" y="4325"/>
                  <a:pt x="3350" y="4382"/>
                  <a:pt x="3293" y="4540"/>
                </a:cubicBezTo>
                <a:cubicBezTo>
                  <a:pt x="3256" y="4645"/>
                  <a:pt x="3191" y="4704"/>
                  <a:pt x="3149" y="4667"/>
                </a:cubicBezTo>
                <a:cubicBezTo>
                  <a:pt x="3107" y="4630"/>
                  <a:pt x="3055" y="4665"/>
                  <a:pt x="3033" y="4746"/>
                </a:cubicBezTo>
                <a:cubicBezTo>
                  <a:pt x="3005" y="4852"/>
                  <a:pt x="2971" y="4854"/>
                  <a:pt x="2918" y="4752"/>
                </a:cubicBezTo>
                <a:cubicBezTo>
                  <a:pt x="2821" y="4567"/>
                  <a:pt x="1857" y="3923"/>
                  <a:pt x="1816" y="4017"/>
                </a:cubicBezTo>
                <a:cubicBezTo>
                  <a:pt x="1799" y="4057"/>
                  <a:pt x="1917" y="4444"/>
                  <a:pt x="2082" y="4880"/>
                </a:cubicBezTo>
                <a:cubicBezTo>
                  <a:pt x="2282" y="5410"/>
                  <a:pt x="2358" y="5695"/>
                  <a:pt x="2308" y="5737"/>
                </a:cubicBezTo>
                <a:cubicBezTo>
                  <a:pt x="2266" y="5771"/>
                  <a:pt x="2063" y="5814"/>
                  <a:pt x="1858" y="5834"/>
                </a:cubicBezTo>
                <a:cubicBezTo>
                  <a:pt x="1430" y="5876"/>
                  <a:pt x="1403" y="6046"/>
                  <a:pt x="1774" y="6332"/>
                </a:cubicBezTo>
                <a:cubicBezTo>
                  <a:pt x="1915" y="6441"/>
                  <a:pt x="2029" y="6588"/>
                  <a:pt x="2029" y="6661"/>
                </a:cubicBezTo>
                <a:cubicBezTo>
                  <a:pt x="2029" y="6733"/>
                  <a:pt x="1917" y="6859"/>
                  <a:pt x="1779" y="6940"/>
                </a:cubicBezTo>
                <a:cubicBezTo>
                  <a:pt x="1471" y="7122"/>
                  <a:pt x="1401" y="7220"/>
                  <a:pt x="1401" y="7463"/>
                </a:cubicBezTo>
                <a:cubicBezTo>
                  <a:pt x="1401" y="7596"/>
                  <a:pt x="1469" y="7651"/>
                  <a:pt x="1627" y="7651"/>
                </a:cubicBezTo>
                <a:cubicBezTo>
                  <a:pt x="1913" y="7651"/>
                  <a:pt x="1959" y="7824"/>
                  <a:pt x="1761" y="8156"/>
                </a:cubicBezTo>
                <a:cubicBezTo>
                  <a:pt x="1631" y="8374"/>
                  <a:pt x="1617" y="8450"/>
                  <a:pt x="1677" y="8617"/>
                </a:cubicBezTo>
                <a:cubicBezTo>
                  <a:pt x="1728" y="8760"/>
                  <a:pt x="1732" y="8846"/>
                  <a:pt x="1687" y="8909"/>
                </a:cubicBezTo>
                <a:cubicBezTo>
                  <a:pt x="1642" y="8974"/>
                  <a:pt x="1641" y="9043"/>
                  <a:pt x="1687" y="9171"/>
                </a:cubicBezTo>
                <a:cubicBezTo>
                  <a:pt x="1734" y="9300"/>
                  <a:pt x="1734" y="9492"/>
                  <a:pt x="1682" y="9888"/>
                </a:cubicBezTo>
                <a:cubicBezTo>
                  <a:pt x="1607" y="10468"/>
                  <a:pt x="1657" y="10779"/>
                  <a:pt x="1758" y="10362"/>
                </a:cubicBezTo>
                <a:cubicBezTo>
                  <a:pt x="1843" y="10011"/>
                  <a:pt x="2097" y="9481"/>
                  <a:pt x="2137" y="9572"/>
                </a:cubicBezTo>
                <a:cubicBezTo>
                  <a:pt x="2155" y="9612"/>
                  <a:pt x="2176" y="10181"/>
                  <a:pt x="2184" y="10836"/>
                </a:cubicBezTo>
                <a:cubicBezTo>
                  <a:pt x="2196" y="11798"/>
                  <a:pt x="2223" y="12100"/>
                  <a:pt x="2321" y="12416"/>
                </a:cubicBezTo>
                <a:cubicBezTo>
                  <a:pt x="2410" y="12706"/>
                  <a:pt x="2425" y="12853"/>
                  <a:pt x="2379" y="12981"/>
                </a:cubicBezTo>
                <a:cubicBezTo>
                  <a:pt x="2291" y="13225"/>
                  <a:pt x="2360" y="13327"/>
                  <a:pt x="2610" y="13327"/>
                </a:cubicBezTo>
                <a:cubicBezTo>
                  <a:pt x="2747" y="13327"/>
                  <a:pt x="2844" y="13403"/>
                  <a:pt x="2875" y="13534"/>
                </a:cubicBezTo>
                <a:cubicBezTo>
                  <a:pt x="2934" y="13776"/>
                  <a:pt x="3271" y="13979"/>
                  <a:pt x="3619" y="13984"/>
                </a:cubicBezTo>
                <a:cubicBezTo>
                  <a:pt x="3754" y="13985"/>
                  <a:pt x="3959" y="14079"/>
                  <a:pt x="4074" y="14190"/>
                </a:cubicBezTo>
                <a:cubicBezTo>
                  <a:pt x="4189" y="14301"/>
                  <a:pt x="4401" y="14415"/>
                  <a:pt x="4544" y="14446"/>
                </a:cubicBezTo>
                <a:cubicBezTo>
                  <a:pt x="4688" y="14476"/>
                  <a:pt x="4984" y="14535"/>
                  <a:pt x="5204" y="14579"/>
                </a:cubicBezTo>
                <a:cubicBezTo>
                  <a:pt x="5614" y="14661"/>
                  <a:pt x="5735" y="14776"/>
                  <a:pt x="5667" y="15029"/>
                </a:cubicBezTo>
                <a:cubicBezTo>
                  <a:pt x="5577" y="15364"/>
                  <a:pt x="4409" y="14993"/>
                  <a:pt x="3761" y="14421"/>
                </a:cubicBezTo>
                <a:cubicBezTo>
                  <a:pt x="3722" y="14387"/>
                  <a:pt x="3690" y="14406"/>
                  <a:pt x="3690" y="14470"/>
                </a:cubicBezTo>
                <a:cubicBezTo>
                  <a:pt x="3690" y="14792"/>
                  <a:pt x="4980" y="15442"/>
                  <a:pt x="5625" y="15442"/>
                </a:cubicBezTo>
                <a:cubicBezTo>
                  <a:pt x="5887" y="15442"/>
                  <a:pt x="6027" y="15524"/>
                  <a:pt x="6282" y="15843"/>
                </a:cubicBezTo>
                <a:cubicBezTo>
                  <a:pt x="6460" y="16066"/>
                  <a:pt x="6616" y="16296"/>
                  <a:pt x="6631" y="16354"/>
                </a:cubicBezTo>
                <a:cubicBezTo>
                  <a:pt x="6647" y="16411"/>
                  <a:pt x="6594" y="16599"/>
                  <a:pt x="6513" y="16773"/>
                </a:cubicBezTo>
                <a:cubicBezTo>
                  <a:pt x="6374" y="17075"/>
                  <a:pt x="6332" y="17089"/>
                  <a:pt x="5583" y="17089"/>
                </a:cubicBezTo>
                <a:cubicBezTo>
                  <a:pt x="4910" y="17089"/>
                  <a:pt x="4767" y="17127"/>
                  <a:pt x="4587" y="17350"/>
                </a:cubicBezTo>
                <a:cubicBezTo>
                  <a:pt x="4382" y="17603"/>
                  <a:pt x="4312" y="17812"/>
                  <a:pt x="4434" y="17812"/>
                </a:cubicBezTo>
                <a:cubicBezTo>
                  <a:pt x="4467" y="17812"/>
                  <a:pt x="4570" y="17944"/>
                  <a:pt x="4660" y="18098"/>
                </a:cubicBezTo>
                <a:cubicBezTo>
                  <a:pt x="4761" y="18269"/>
                  <a:pt x="4952" y="18406"/>
                  <a:pt x="5157" y="18457"/>
                </a:cubicBezTo>
                <a:cubicBezTo>
                  <a:pt x="5482" y="18537"/>
                  <a:pt x="5491" y="18551"/>
                  <a:pt x="5491" y="18937"/>
                </a:cubicBezTo>
                <a:cubicBezTo>
                  <a:pt x="5491" y="19272"/>
                  <a:pt x="5515" y="19338"/>
                  <a:pt x="5651" y="19374"/>
                </a:cubicBezTo>
                <a:cubicBezTo>
                  <a:pt x="5758" y="19403"/>
                  <a:pt x="5829" y="19524"/>
                  <a:pt x="5864" y="19739"/>
                </a:cubicBezTo>
                <a:cubicBezTo>
                  <a:pt x="5915" y="20048"/>
                  <a:pt x="6084" y="20166"/>
                  <a:pt x="6174" y="19958"/>
                </a:cubicBezTo>
                <a:cubicBezTo>
                  <a:pt x="6221" y="19849"/>
                  <a:pt x="6419" y="19786"/>
                  <a:pt x="6708" y="19781"/>
                </a:cubicBezTo>
                <a:cubicBezTo>
                  <a:pt x="6811" y="19780"/>
                  <a:pt x="6966" y="19690"/>
                  <a:pt x="7052" y="19587"/>
                </a:cubicBezTo>
                <a:cubicBezTo>
                  <a:pt x="7138" y="19483"/>
                  <a:pt x="7237" y="19399"/>
                  <a:pt x="7273" y="19398"/>
                </a:cubicBezTo>
                <a:cubicBezTo>
                  <a:pt x="7308" y="19398"/>
                  <a:pt x="7369" y="19304"/>
                  <a:pt x="7409" y="19192"/>
                </a:cubicBezTo>
                <a:cubicBezTo>
                  <a:pt x="7450" y="19079"/>
                  <a:pt x="7549" y="19006"/>
                  <a:pt x="7630" y="19028"/>
                </a:cubicBezTo>
                <a:cubicBezTo>
                  <a:pt x="7746" y="19059"/>
                  <a:pt x="7776" y="19140"/>
                  <a:pt x="7777" y="19423"/>
                </a:cubicBezTo>
                <a:cubicBezTo>
                  <a:pt x="7779" y="19681"/>
                  <a:pt x="7886" y="20037"/>
                  <a:pt x="8172" y="20717"/>
                </a:cubicBezTo>
                <a:cubicBezTo>
                  <a:pt x="8445" y="21368"/>
                  <a:pt x="8538" y="21569"/>
                  <a:pt x="8637" y="21592"/>
                </a:cubicBezTo>
                <a:cubicBezTo>
                  <a:pt x="8670" y="21600"/>
                  <a:pt x="8703" y="21589"/>
                  <a:pt x="8745" y="21568"/>
                </a:cubicBezTo>
                <a:cubicBezTo>
                  <a:pt x="8843" y="21518"/>
                  <a:pt x="9002" y="21333"/>
                  <a:pt x="9100" y="21161"/>
                </a:cubicBezTo>
                <a:cubicBezTo>
                  <a:pt x="9197" y="20989"/>
                  <a:pt x="9299" y="20851"/>
                  <a:pt x="9326" y="20851"/>
                </a:cubicBezTo>
                <a:cubicBezTo>
                  <a:pt x="9352" y="20851"/>
                  <a:pt x="9441" y="20703"/>
                  <a:pt x="9523" y="20523"/>
                </a:cubicBezTo>
                <a:cubicBezTo>
                  <a:pt x="9751" y="20018"/>
                  <a:pt x="10095" y="20064"/>
                  <a:pt x="10629" y="20669"/>
                </a:cubicBezTo>
                <a:cubicBezTo>
                  <a:pt x="10843" y="20910"/>
                  <a:pt x="11010" y="20903"/>
                  <a:pt x="11010" y="20650"/>
                </a:cubicBezTo>
                <a:cubicBezTo>
                  <a:pt x="11010" y="20519"/>
                  <a:pt x="10965" y="20455"/>
                  <a:pt x="10882" y="20474"/>
                </a:cubicBezTo>
                <a:cubicBezTo>
                  <a:pt x="10681" y="20520"/>
                  <a:pt x="10275" y="20307"/>
                  <a:pt x="10209" y="20122"/>
                </a:cubicBezTo>
                <a:cubicBezTo>
                  <a:pt x="10164" y="19996"/>
                  <a:pt x="10222" y="19823"/>
                  <a:pt x="10440" y="19423"/>
                </a:cubicBezTo>
                <a:lnTo>
                  <a:pt x="10732" y="18888"/>
                </a:lnTo>
                <a:lnTo>
                  <a:pt x="11000" y="19082"/>
                </a:lnTo>
                <a:cubicBezTo>
                  <a:pt x="11365" y="19349"/>
                  <a:pt x="12248" y="19523"/>
                  <a:pt x="12482" y="19374"/>
                </a:cubicBezTo>
                <a:cubicBezTo>
                  <a:pt x="12694" y="19239"/>
                  <a:pt x="12697" y="19228"/>
                  <a:pt x="12603" y="18882"/>
                </a:cubicBezTo>
                <a:cubicBezTo>
                  <a:pt x="12538" y="18642"/>
                  <a:pt x="12527" y="18646"/>
                  <a:pt x="12306" y="18967"/>
                </a:cubicBezTo>
                <a:cubicBezTo>
                  <a:pt x="12103" y="19263"/>
                  <a:pt x="12033" y="19290"/>
                  <a:pt x="11673" y="19234"/>
                </a:cubicBezTo>
                <a:cubicBezTo>
                  <a:pt x="11450" y="19200"/>
                  <a:pt x="11168" y="19074"/>
                  <a:pt x="11047" y="18955"/>
                </a:cubicBezTo>
                <a:lnTo>
                  <a:pt x="10826" y="18742"/>
                </a:lnTo>
                <a:lnTo>
                  <a:pt x="10992" y="18274"/>
                </a:lnTo>
                <a:cubicBezTo>
                  <a:pt x="11436" y="17003"/>
                  <a:pt x="11604" y="16621"/>
                  <a:pt x="11662" y="16755"/>
                </a:cubicBezTo>
                <a:cubicBezTo>
                  <a:pt x="11695" y="16830"/>
                  <a:pt x="11865" y="16889"/>
                  <a:pt x="12041" y="16889"/>
                </a:cubicBezTo>
                <a:cubicBezTo>
                  <a:pt x="12219" y="16889"/>
                  <a:pt x="12394" y="16967"/>
                  <a:pt x="12435" y="17059"/>
                </a:cubicBezTo>
                <a:cubicBezTo>
                  <a:pt x="12495" y="17192"/>
                  <a:pt x="12507" y="17169"/>
                  <a:pt x="12490" y="16955"/>
                </a:cubicBezTo>
                <a:cubicBezTo>
                  <a:pt x="12473" y="16739"/>
                  <a:pt x="12411" y="16681"/>
                  <a:pt x="12154" y="16627"/>
                </a:cubicBezTo>
                <a:cubicBezTo>
                  <a:pt x="11981" y="16591"/>
                  <a:pt x="11841" y="16505"/>
                  <a:pt x="11841" y="16439"/>
                </a:cubicBezTo>
                <a:cubicBezTo>
                  <a:pt x="11841" y="16373"/>
                  <a:pt x="12060" y="16121"/>
                  <a:pt x="12327" y="15874"/>
                </a:cubicBezTo>
                <a:cubicBezTo>
                  <a:pt x="12594" y="15626"/>
                  <a:pt x="12822" y="15399"/>
                  <a:pt x="12834" y="15369"/>
                </a:cubicBezTo>
                <a:cubicBezTo>
                  <a:pt x="12867" y="15295"/>
                  <a:pt x="12728" y="14924"/>
                  <a:pt x="12616" y="14786"/>
                </a:cubicBezTo>
                <a:cubicBezTo>
                  <a:pt x="12558" y="14714"/>
                  <a:pt x="12412" y="14761"/>
                  <a:pt x="12217" y="14920"/>
                </a:cubicBezTo>
                <a:cubicBezTo>
                  <a:pt x="11919" y="15161"/>
                  <a:pt x="11776" y="15153"/>
                  <a:pt x="11844" y="14901"/>
                </a:cubicBezTo>
                <a:cubicBezTo>
                  <a:pt x="11936" y="14557"/>
                  <a:pt x="11738" y="14860"/>
                  <a:pt x="11452" y="15503"/>
                </a:cubicBezTo>
                <a:cubicBezTo>
                  <a:pt x="11275" y="15902"/>
                  <a:pt x="11096" y="16232"/>
                  <a:pt x="11052" y="16232"/>
                </a:cubicBezTo>
                <a:cubicBezTo>
                  <a:pt x="10923" y="16232"/>
                  <a:pt x="10890" y="16066"/>
                  <a:pt x="10976" y="15843"/>
                </a:cubicBezTo>
                <a:cubicBezTo>
                  <a:pt x="11032" y="15700"/>
                  <a:pt x="11065" y="15204"/>
                  <a:pt x="11079" y="14257"/>
                </a:cubicBezTo>
                <a:cubicBezTo>
                  <a:pt x="11097" y="12988"/>
                  <a:pt x="11087" y="12868"/>
                  <a:pt x="10981" y="12738"/>
                </a:cubicBezTo>
                <a:cubicBezTo>
                  <a:pt x="10572" y="12231"/>
                  <a:pt x="10583" y="12252"/>
                  <a:pt x="10695" y="12063"/>
                </a:cubicBezTo>
                <a:cubicBezTo>
                  <a:pt x="10761" y="11952"/>
                  <a:pt x="10786" y="11789"/>
                  <a:pt x="10766" y="11614"/>
                </a:cubicBezTo>
                <a:cubicBezTo>
                  <a:pt x="10744" y="11420"/>
                  <a:pt x="10776" y="11281"/>
                  <a:pt x="10874" y="11133"/>
                </a:cubicBezTo>
                <a:cubicBezTo>
                  <a:pt x="10976" y="10979"/>
                  <a:pt x="11010" y="10805"/>
                  <a:pt x="11010" y="10465"/>
                </a:cubicBezTo>
                <a:lnTo>
                  <a:pt x="11010" y="10003"/>
                </a:lnTo>
                <a:lnTo>
                  <a:pt x="10682" y="10046"/>
                </a:lnTo>
                <a:cubicBezTo>
                  <a:pt x="10412" y="10081"/>
                  <a:pt x="10358" y="10054"/>
                  <a:pt x="10380" y="9894"/>
                </a:cubicBezTo>
                <a:cubicBezTo>
                  <a:pt x="10394" y="9786"/>
                  <a:pt x="10416" y="9219"/>
                  <a:pt x="10427" y="8636"/>
                </a:cubicBezTo>
                <a:cubicBezTo>
                  <a:pt x="10444" y="7702"/>
                  <a:pt x="10430" y="7498"/>
                  <a:pt x="10298" y="6892"/>
                </a:cubicBezTo>
                <a:cubicBezTo>
                  <a:pt x="10198" y="6431"/>
                  <a:pt x="10112" y="6199"/>
                  <a:pt x="10040" y="6199"/>
                </a:cubicBezTo>
                <a:cubicBezTo>
                  <a:pt x="9949" y="6199"/>
                  <a:pt x="9929" y="6330"/>
                  <a:pt x="9909" y="7092"/>
                </a:cubicBezTo>
                <a:cubicBezTo>
                  <a:pt x="9873" y="8478"/>
                  <a:pt x="9693" y="9445"/>
                  <a:pt x="9015" y="11851"/>
                </a:cubicBezTo>
                <a:cubicBezTo>
                  <a:pt x="8877" y="12341"/>
                  <a:pt x="8793" y="12519"/>
                  <a:pt x="8726" y="12470"/>
                </a:cubicBezTo>
                <a:cubicBezTo>
                  <a:pt x="8666" y="12426"/>
                  <a:pt x="8584" y="12544"/>
                  <a:pt x="8503" y="12799"/>
                </a:cubicBezTo>
                <a:cubicBezTo>
                  <a:pt x="8433" y="13017"/>
                  <a:pt x="8247" y="13432"/>
                  <a:pt x="8088" y="13722"/>
                </a:cubicBezTo>
                <a:cubicBezTo>
                  <a:pt x="7739" y="14358"/>
                  <a:pt x="7607" y="14333"/>
                  <a:pt x="7262" y="13570"/>
                </a:cubicBezTo>
                <a:cubicBezTo>
                  <a:pt x="7032" y="13060"/>
                  <a:pt x="6856" y="12202"/>
                  <a:pt x="6823" y="11419"/>
                </a:cubicBezTo>
                <a:cubicBezTo>
                  <a:pt x="6808" y="11060"/>
                  <a:pt x="6822" y="11027"/>
                  <a:pt x="7007" y="11000"/>
                </a:cubicBezTo>
                <a:cubicBezTo>
                  <a:pt x="7117" y="10984"/>
                  <a:pt x="7264" y="11061"/>
                  <a:pt x="7333" y="11164"/>
                </a:cubicBezTo>
                <a:cubicBezTo>
                  <a:pt x="7518" y="11437"/>
                  <a:pt x="7530" y="11405"/>
                  <a:pt x="7494" y="10787"/>
                </a:cubicBezTo>
                <a:cubicBezTo>
                  <a:pt x="7475" y="10479"/>
                  <a:pt x="7460" y="10108"/>
                  <a:pt x="7459" y="9967"/>
                </a:cubicBezTo>
                <a:cubicBezTo>
                  <a:pt x="7459" y="9825"/>
                  <a:pt x="7432" y="9634"/>
                  <a:pt x="7399" y="9541"/>
                </a:cubicBezTo>
                <a:cubicBezTo>
                  <a:pt x="7354" y="9417"/>
                  <a:pt x="7363" y="9352"/>
                  <a:pt x="7430" y="9292"/>
                </a:cubicBezTo>
                <a:cubicBezTo>
                  <a:pt x="7556" y="9181"/>
                  <a:pt x="7546" y="9060"/>
                  <a:pt x="7381" y="8605"/>
                </a:cubicBezTo>
                <a:cubicBezTo>
                  <a:pt x="7303" y="8392"/>
                  <a:pt x="7255" y="8178"/>
                  <a:pt x="7275" y="8131"/>
                </a:cubicBezTo>
                <a:cubicBezTo>
                  <a:pt x="7295" y="8085"/>
                  <a:pt x="7422" y="8046"/>
                  <a:pt x="7557" y="8046"/>
                </a:cubicBezTo>
                <a:cubicBezTo>
                  <a:pt x="7691" y="8046"/>
                  <a:pt x="7817" y="7984"/>
                  <a:pt x="7838" y="7906"/>
                </a:cubicBezTo>
                <a:cubicBezTo>
                  <a:pt x="7893" y="7700"/>
                  <a:pt x="7638" y="7122"/>
                  <a:pt x="7491" y="7122"/>
                </a:cubicBezTo>
                <a:cubicBezTo>
                  <a:pt x="7338" y="7122"/>
                  <a:pt x="7212" y="6806"/>
                  <a:pt x="7257" y="6533"/>
                </a:cubicBezTo>
                <a:cubicBezTo>
                  <a:pt x="7275" y="6423"/>
                  <a:pt x="7339" y="6332"/>
                  <a:pt x="7399" y="6332"/>
                </a:cubicBezTo>
                <a:cubicBezTo>
                  <a:pt x="7459" y="6332"/>
                  <a:pt x="7569" y="6217"/>
                  <a:pt x="7643" y="6077"/>
                </a:cubicBezTo>
                <a:lnTo>
                  <a:pt x="7780" y="5828"/>
                </a:lnTo>
                <a:lnTo>
                  <a:pt x="7494" y="5542"/>
                </a:lnTo>
                <a:cubicBezTo>
                  <a:pt x="7230" y="5281"/>
                  <a:pt x="7215" y="5246"/>
                  <a:pt x="7312" y="5081"/>
                </a:cubicBezTo>
                <a:cubicBezTo>
                  <a:pt x="7444" y="4857"/>
                  <a:pt x="7392" y="4645"/>
                  <a:pt x="7144" y="4406"/>
                </a:cubicBezTo>
                <a:cubicBezTo>
                  <a:pt x="6924" y="4194"/>
                  <a:pt x="6206" y="4152"/>
                  <a:pt x="6206" y="4351"/>
                </a:cubicBezTo>
                <a:cubicBezTo>
                  <a:pt x="6206" y="4425"/>
                  <a:pt x="6365" y="4485"/>
                  <a:pt x="6568" y="4485"/>
                </a:cubicBezTo>
                <a:cubicBezTo>
                  <a:pt x="6768" y="4485"/>
                  <a:pt x="6947" y="4522"/>
                  <a:pt x="6968" y="4570"/>
                </a:cubicBezTo>
                <a:cubicBezTo>
                  <a:pt x="7033" y="4720"/>
                  <a:pt x="6893" y="4988"/>
                  <a:pt x="6784" y="4923"/>
                </a:cubicBezTo>
                <a:cubicBezTo>
                  <a:pt x="6658" y="4847"/>
                  <a:pt x="6586" y="5202"/>
                  <a:pt x="6660" y="5524"/>
                </a:cubicBezTo>
                <a:cubicBezTo>
                  <a:pt x="6735" y="5845"/>
                  <a:pt x="6363" y="6675"/>
                  <a:pt x="6266" y="6405"/>
                </a:cubicBezTo>
                <a:cubicBezTo>
                  <a:pt x="6218" y="6272"/>
                  <a:pt x="6218" y="6201"/>
                  <a:pt x="6266" y="6132"/>
                </a:cubicBezTo>
                <a:cubicBezTo>
                  <a:pt x="6302" y="6081"/>
                  <a:pt x="6318" y="5932"/>
                  <a:pt x="6303" y="5798"/>
                </a:cubicBezTo>
                <a:cubicBezTo>
                  <a:pt x="6288" y="5663"/>
                  <a:pt x="6312" y="5481"/>
                  <a:pt x="6355" y="5397"/>
                </a:cubicBezTo>
                <a:cubicBezTo>
                  <a:pt x="6399" y="5312"/>
                  <a:pt x="6434" y="5151"/>
                  <a:pt x="6434" y="5038"/>
                </a:cubicBezTo>
                <a:cubicBezTo>
                  <a:pt x="6434" y="4877"/>
                  <a:pt x="6408" y="4896"/>
                  <a:pt x="6303" y="5123"/>
                </a:cubicBezTo>
                <a:cubicBezTo>
                  <a:pt x="6174" y="5403"/>
                  <a:pt x="6167" y="5408"/>
                  <a:pt x="6074" y="5172"/>
                </a:cubicBezTo>
                <a:cubicBezTo>
                  <a:pt x="6022" y="5038"/>
                  <a:pt x="5977" y="4829"/>
                  <a:pt x="5977" y="4710"/>
                </a:cubicBezTo>
                <a:cubicBezTo>
                  <a:pt x="5977" y="4443"/>
                  <a:pt x="5785" y="4194"/>
                  <a:pt x="5622" y="4248"/>
                </a:cubicBezTo>
                <a:cubicBezTo>
                  <a:pt x="5556" y="4270"/>
                  <a:pt x="5490" y="4219"/>
                  <a:pt x="5478" y="4133"/>
                </a:cubicBezTo>
                <a:cubicBezTo>
                  <a:pt x="5442" y="3894"/>
                  <a:pt x="5716" y="3538"/>
                  <a:pt x="6079" y="3355"/>
                </a:cubicBezTo>
                <a:lnTo>
                  <a:pt x="6405" y="3191"/>
                </a:lnTo>
                <a:lnTo>
                  <a:pt x="6161" y="3178"/>
                </a:lnTo>
                <a:cubicBezTo>
                  <a:pt x="6025" y="3171"/>
                  <a:pt x="5860" y="3233"/>
                  <a:pt x="5796" y="3312"/>
                </a:cubicBezTo>
                <a:cubicBezTo>
                  <a:pt x="5716" y="3411"/>
                  <a:pt x="5660" y="3411"/>
                  <a:pt x="5620" y="3318"/>
                </a:cubicBezTo>
                <a:cubicBezTo>
                  <a:pt x="5579" y="3225"/>
                  <a:pt x="5646" y="3007"/>
                  <a:pt x="5827" y="2625"/>
                </a:cubicBezTo>
                <a:cubicBezTo>
                  <a:pt x="5973" y="2319"/>
                  <a:pt x="6093" y="2018"/>
                  <a:pt x="6093" y="1957"/>
                </a:cubicBezTo>
                <a:cubicBezTo>
                  <a:pt x="6093" y="1601"/>
                  <a:pt x="5210" y="2192"/>
                  <a:pt x="5094" y="2625"/>
                </a:cubicBezTo>
                <a:cubicBezTo>
                  <a:pt x="5026" y="2880"/>
                  <a:pt x="4961" y="2666"/>
                  <a:pt x="4920" y="2036"/>
                </a:cubicBezTo>
                <a:cubicBezTo>
                  <a:pt x="4885" y="1493"/>
                  <a:pt x="4874" y="1453"/>
                  <a:pt x="4807" y="1665"/>
                </a:cubicBezTo>
                <a:cubicBezTo>
                  <a:pt x="4738" y="1885"/>
                  <a:pt x="4722" y="1869"/>
                  <a:pt x="4610" y="1446"/>
                </a:cubicBezTo>
                <a:cubicBezTo>
                  <a:pt x="4544" y="1195"/>
                  <a:pt x="4489" y="936"/>
                  <a:pt x="4489" y="875"/>
                </a:cubicBezTo>
                <a:cubicBezTo>
                  <a:pt x="4489" y="697"/>
                  <a:pt x="4259" y="0"/>
                  <a:pt x="4200" y="0"/>
                </a:cubicBezTo>
                <a:close/>
                <a:moveTo>
                  <a:pt x="12177" y="529"/>
                </a:moveTo>
                <a:cubicBezTo>
                  <a:pt x="11964" y="529"/>
                  <a:pt x="11894" y="591"/>
                  <a:pt x="11765" y="918"/>
                </a:cubicBezTo>
                <a:cubicBezTo>
                  <a:pt x="11612" y="1304"/>
                  <a:pt x="11605" y="1307"/>
                  <a:pt x="11512" y="1057"/>
                </a:cubicBezTo>
                <a:cubicBezTo>
                  <a:pt x="11282" y="437"/>
                  <a:pt x="10705" y="678"/>
                  <a:pt x="10634" y="1422"/>
                </a:cubicBezTo>
                <a:cubicBezTo>
                  <a:pt x="10575" y="2047"/>
                  <a:pt x="10562" y="2089"/>
                  <a:pt x="10429" y="2133"/>
                </a:cubicBezTo>
                <a:cubicBezTo>
                  <a:pt x="10346" y="2161"/>
                  <a:pt x="10288" y="2292"/>
                  <a:pt x="10267" y="2504"/>
                </a:cubicBezTo>
                <a:cubicBezTo>
                  <a:pt x="10244" y="2726"/>
                  <a:pt x="10188" y="2850"/>
                  <a:pt x="10093" y="2881"/>
                </a:cubicBezTo>
                <a:cubicBezTo>
                  <a:pt x="9910" y="2940"/>
                  <a:pt x="9809" y="3140"/>
                  <a:pt x="9809" y="3440"/>
                </a:cubicBezTo>
                <a:cubicBezTo>
                  <a:pt x="9809" y="3756"/>
                  <a:pt x="9901" y="3872"/>
                  <a:pt x="10211" y="3956"/>
                </a:cubicBezTo>
                <a:cubicBezTo>
                  <a:pt x="10423" y="4013"/>
                  <a:pt x="10470" y="4073"/>
                  <a:pt x="10485" y="4315"/>
                </a:cubicBezTo>
                <a:cubicBezTo>
                  <a:pt x="10530" y="5049"/>
                  <a:pt x="11108" y="5408"/>
                  <a:pt x="11497" y="4941"/>
                </a:cubicBezTo>
                <a:cubicBezTo>
                  <a:pt x="11650" y="4756"/>
                  <a:pt x="11672" y="4755"/>
                  <a:pt x="11731" y="4941"/>
                </a:cubicBezTo>
                <a:cubicBezTo>
                  <a:pt x="11801" y="5162"/>
                  <a:pt x="12070" y="5220"/>
                  <a:pt x="12122" y="5026"/>
                </a:cubicBezTo>
                <a:cubicBezTo>
                  <a:pt x="12140" y="4961"/>
                  <a:pt x="12251" y="5025"/>
                  <a:pt x="12369" y="5166"/>
                </a:cubicBezTo>
                <a:cubicBezTo>
                  <a:pt x="12714" y="5577"/>
                  <a:pt x="13120" y="5283"/>
                  <a:pt x="13244" y="4534"/>
                </a:cubicBezTo>
                <a:cubicBezTo>
                  <a:pt x="13287" y="4274"/>
                  <a:pt x="13311" y="4262"/>
                  <a:pt x="13549" y="4388"/>
                </a:cubicBezTo>
                <a:cubicBezTo>
                  <a:pt x="13763" y="4501"/>
                  <a:pt x="13833" y="4486"/>
                  <a:pt x="13954" y="4303"/>
                </a:cubicBezTo>
                <a:cubicBezTo>
                  <a:pt x="14132" y="4033"/>
                  <a:pt x="14146" y="3520"/>
                  <a:pt x="13986" y="3203"/>
                </a:cubicBezTo>
                <a:cubicBezTo>
                  <a:pt x="13897" y="3027"/>
                  <a:pt x="13881" y="2875"/>
                  <a:pt x="13907" y="2498"/>
                </a:cubicBezTo>
                <a:cubicBezTo>
                  <a:pt x="13936" y="2084"/>
                  <a:pt x="13918" y="1977"/>
                  <a:pt x="13783" y="1732"/>
                </a:cubicBezTo>
                <a:cubicBezTo>
                  <a:pt x="13595" y="1390"/>
                  <a:pt x="13214" y="1356"/>
                  <a:pt x="13026" y="1659"/>
                </a:cubicBezTo>
                <a:cubicBezTo>
                  <a:pt x="12909" y="1849"/>
                  <a:pt x="12894" y="1843"/>
                  <a:pt x="12863" y="1623"/>
                </a:cubicBezTo>
                <a:cubicBezTo>
                  <a:pt x="12744" y="768"/>
                  <a:pt x="12593" y="529"/>
                  <a:pt x="12177" y="529"/>
                </a:cubicBezTo>
                <a:close/>
                <a:moveTo>
                  <a:pt x="8224" y="1999"/>
                </a:moveTo>
                <a:cubicBezTo>
                  <a:pt x="8191" y="1985"/>
                  <a:pt x="8154" y="2067"/>
                  <a:pt x="8106" y="2242"/>
                </a:cubicBezTo>
                <a:cubicBezTo>
                  <a:pt x="8066" y="2389"/>
                  <a:pt x="7973" y="2504"/>
                  <a:pt x="7896" y="2504"/>
                </a:cubicBezTo>
                <a:cubicBezTo>
                  <a:pt x="7716" y="2504"/>
                  <a:pt x="7676" y="2670"/>
                  <a:pt x="7777" y="2984"/>
                </a:cubicBezTo>
                <a:cubicBezTo>
                  <a:pt x="7822" y="3122"/>
                  <a:pt x="7845" y="3368"/>
                  <a:pt x="7827" y="3531"/>
                </a:cubicBezTo>
                <a:cubicBezTo>
                  <a:pt x="7792" y="3861"/>
                  <a:pt x="7906" y="3937"/>
                  <a:pt x="8024" y="3665"/>
                </a:cubicBezTo>
                <a:cubicBezTo>
                  <a:pt x="8078" y="3540"/>
                  <a:pt x="8116" y="3555"/>
                  <a:pt x="8193" y="3731"/>
                </a:cubicBezTo>
                <a:cubicBezTo>
                  <a:pt x="8332" y="4054"/>
                  <a:pt x="8437" y="4010"/>
                  <a:pt x="8437" y="3628"/>
                </a:cubicBezTo>
                <a:cubicBezTo>
                  <a:pt x="8437" y="3442"/>
                  <a:pt x="8488" y="3229"/>
                  <a:pt x="8553" y="3136"/>
                </a:cubicBezTo>
                <a:cubicBezTo>
                  <a:pt x="8702" y="2921"/>
                  <a:pt x="8696" y="2799"/>
                  <a:pt x="8537" y="2747"/>
                </a:cubicBezTo>
                <a:cubicBezTo>
                  <a:pt x="8465" y="2723"/>
                  <a:pt x="8377" y="2545"/>
                  <a:pt x="8335" y="2340"/>
                </a:cubicBezTo>
                <a:cubicBezTo>
                  <a:pt x="8290" y="2124"/>
                  <a:pt x="8258" y="2014"/>
                  <a:pt x="8224" y="1999"/>
                </a:cubicBezTo>
                <a:close/>
                <a:moveTo>
                  <a:pt x="308" y="4230"/>
                </a:moveTo>
                <a:cubicBezTo>
                  <a:pt x="277" y="4239"/>
                  <a:pt x="258" y="4318"/>
                  <a:pt x="258" y="4467"/>
                </a:cubicBezTo>
                <a:cubicBezTo>
                  <a:pt x="258" y="4603"/>
                  <a:pt x="200" y="4810"/>
                  <a:pt x="129" y="4923"/>
                </a:cubicBezTo>
                <a:lnTo>
                  <a:pt x="0" y="5123"/>
                </a:lnTo>
                <a:lnTo>
                  <a:pt x="129" y="5342"/>
                </a:lnTo>
                <a:cubicBezTo>
                  <a:pt x="200" y="5460"/>
                  <a:pt x="258" y="5644"/>
                  <a:pt x="258" y="5749"/>
                </a:cubicBezTo>
                <a:cubicBezTo>
                  <a:pt x="258" y="5998"/>
                  <a:pt x="339" y="5987"/>
                  <a:pt x="431" y="5731"/>
                </a:cubicBezTo>
                <a:cubicBezTo>
                  <a:pt x="482" y="5589"/>
                  <a:pt x="556" y="5556"/>
                  <a:pt x="673" y="5615"/>
                </a:cubicBezTo>
                <a:cubicBezTo>
                  <a:pt x="829" y="5694"/>
                  <a:pt x="835" y="5682"/>
                  <a:pt x="775" y="5427"/>
                </a:cubicBezTo>
                <a:cubicBezTo>
                  <a:pt x="740" y="5276"/>
                  <a:pt x="731" y="4994"/>
                  <a:pt x="752" y="4801"/>
                </a:cubicBezTo>
                <a:cubicBezTo>
                  <a:pt x="787" y="4476"/>
                  <a:pt x="778" y="4456"/>
                  <a:pt x="644" y="4534"/>
                </a:cubicBezTo>
                <a:cubicBezTo>
                  <a:pt x="549" y="4589"/>
                  <a:pt x="475" y="4547"/>
                  <a:pt x="428" y="4418"/>
                </a:cubicBezTo>
                <a:cubicBezTo>
                  <a:pt x="380" y="4284"/>
                  <a:pt x="338" y="4221"/>
                  <a:pt x="308" y="4230"/>
                </a:cubicBezTo>
                <a:close/>
                <a:moveTo>
                  <a:pt x="11552" y="7025"/>
                </a:moveTo>
                <a:cubicBezTo>
                  <a:pt x="11536" y="7063"/>
                  <a:pt x="11580" y="7306"/>
                  <a:pt x="11652" y="7566"/>
                </a:cubicBezTo>
                <a:cubicBezTo>
                  <a:pt x="11803" y="8115"/>
                  <a:pt x="11812" y="8124"/>
                  <a:pt x="11809" y="7815"/>
                </a:cubicBezTo>
                <a:cubicBezTo>
                  <a:pt x="11807" y="7559"/>
                  <a:pt x="11598" y="6918"/>
                  <a:pt x="11552" y="7025"/>
                </a:cubicBezTo>
                <a:close/>
                <a:moveTo>
                  <a:pt x="11071" y="7122"/>
                </a:moveTo>
                <a:cubicBezTo>
                  <a:pt x="10985" y="7122"/>
                  <a:pt x="10998" y="7238"/>
                  <a:pt x="11126" y="7615"/>
                </a:cubicBezTo>
                <a:cubicBezTo>
                  <a:pt x="11189" y="7799"/>
                  <a:pt x="11239" y="8028"/>
                  <a:pt x="11239" y="8119"/>
                </a:cubicBezTo>
                <a:cubicBezTo>
                  <a:pt x="11239" y="8210"/>
                  <a:pt x="11279" y="8452"/>
                  <a:pt x="11326" y="8660"/>
                </a:cubicBezTo>
                <a:cubicBezTo>
                  <a:pt x="11373" y="8868"/>
                  <a:pt x="11415" y="9159"/>
                  <a:pt x="11420" y="9304"/>
                </a:cubicBezTo>
                <a:cubicBezTo>
                  <a:pt x="11426" y="9461"/>
                  <a:pt x="11437" y="9413"/>
                  <a:pt x="11452" y="9189"/>
                </a:cubicBezTo>
                <a:cubicBezTo>
                  <a:pt x="11478" y="8779"/>
                  <a:pt x="11173" y="7122"/>
                  <a:pt x="11071" y="7122"/>
                </a:cubicBezTo>
                <a:close/>
                <a:moveTo>
                  <a:pt x="14630" y="10052"/>
                </a:moveTo>
                <a:cubicBezTo>
                  <a:pt x="14588" y="10086"/>
                  <a:pt x="14553" y="10231"/>
                  <a:pt x="14532" y="10489"/>
                </a:cubicBezTo>
                <a:cubicBezTo>
                  <a:pt x="14506" y="10820"/>
                  <a:pt x="14448" y="11007"/>
                  <a:pt x="14327" y="11152"/>
                </a:cubicBezTo>
                <a:cubicBezTo>
                  <a:pt x="14114" y="11406"/>
                  <a:pt x="14114" y="11551"/>
                  <a:pt x="14330" y="11808"/>
                </a:cubicBezTo>
                <a:cubicBezTo>
                  <a:pt x="14462" y="11966"/>
                  <a:pt x="14501" y="12107"/>
                  <a:pt x="14501" y="12410"/>
                </a:cubicBezTo>
                <a:cubicBezTo>
                  <a:pt x="14501" y="12908"/>
                  <a:pt x="14570" y="12904"/>
                  <a:pt x="14740" y="12404"/>
                </a:cubicBezTo>
                <a:cubicBezTo>
                  <a:pt x="14863" y="12040"/>
                  <a:pt x="14892" y="12017"/>
                  <a:pt x="15071" y="12136"/>
                </a:cubicBezTo>
                <a:cubicBezTo>
                  <a:pt x="15321" y="12301"/>
                  <a:pt x="15348" y="12224"/>
                  <a:pt x="15221" y="11729"/>
                </a:cubicBezTo>
                <a:cubicBezTo>
                  <a:pt x="15127" y="11362"/>
                  <a:pt x="15127" y="11310"/>
                  <a:pt x="15211" y="11097"/>
                </a:cubicBezTo>
                <a:cubicBezTo>
                  <a:pt x="15360" y="10715"/>
                  <a:pt x="15320" y="10556"/>
                  <a:pt x="15074" y="10556"/>
                </a:cubicBezTo>
                <a:cubicBezTo>
                  <a:pt x="14907" y="10556"/>
                  <a:pt x="14826" y="10487"/>
                  <a:pt x="14774" y="10295"/>
                </a:cubicBezTo>
                <a:cubicBezTo>
                  <a:pt x="14721" y="10097"/>
                  <a:pt x="14671" y="10018"/>
                  <a:pt x="14630" y="10052"/>
                </a:cubicBezTo>
                <a:close/>
                <a:moveTo>
                  <a:pt x="20512" y="14518"/>
                </a:moveTo>
                <a:cubicBezTo>
                  <a:pt x="20391" y="14518"/>
                  <a:pt x="20262" y="14599"/>
                  <a:pt x="20226" y="14701"/>
                </a:cubicBezTo>
                <a:cubicBezTo>
                  <a:pt x="20168" y="14860"/>
                  <a:pt x="20137" y="14862"/>
                  <a:pt x="19997" y="14701"/>
                </a:cubicBezTo>
                <a:cubicBezTo>
                  <a:pt x="19788" y="14460"/>
                  <a:pt x="19534" y="14649"/>
                  <a:pt x="19534" y="15047"/>
                </a:cubicBezTo>
                <a:cubicBezTo>
                  <a:pt x="19534" y="15196"/>
                  <a:pt x="19493" y="15355"/>
                  <a:pt x="19442" y="15400"/>
                </a:cubicBezTo>
                <a:cubicBezTo>
                  <a:pt x="19291" y="15534"/>
                  <a:pt x="19077" y="16050"/>
                  <a:pt x="19077" y="16281"/>
                </a:cubicBezTo>
                <a:cubicBezTo>
                  <a:pt x="19077" y="16433"/>
                  <a:pt x="19128" y="16494"/>
                  <a:pt x="19250" y="16494"/>
                </a:cubicBezTo>
                <a:cubicBezTo>
                  <a:pt x="19381" y="16494"/>
                  <a:pt x="19437" y="16576"/>
                  <a:pt x="19476" y="16816"/>
                </a:cubicBezTo>
                <a:cubicBezTo>
                  <a:pt x="19505" y="16991"/>
                  <a:pt x="19575" y="17160"/>
                  <a:pt x="19631" y="17192"/>
                </a:cubicBezTo>
                <a:cubicBezTo>
                  <a:pt x="19688" y="17225"/>
                  <a:pt x="19800" y="17214"/>
                  <a:pt x="19879" y="17174"/>
                </a:cubicBezTo>
                <a:cubicBezTo>
                  <a:pt x="20035" y="17095"/>
                  <a:pt x="20024" y="17097"/>
                  <a:pt x="20567" y="17217"/>
                </a:cubicBezTo>
                <a:cubicBezTo>
                  <a:pt x="20898" y="17290"/>
                  <a:pt x="20955" y="17267"/>
                  <a:pt x="21048" y="17028"/>
                </a:cubicBezTo>
                <a:cubicBezTo>
                  <a:pt x="21115" y="16858"/>
                  <a:pt x="21226" y="16761"/>
                  <a:pt x="21348" y="16761"/>
                </a:cubicBezTo>
                <a:cubicBezTo>
                  <a:pt x="21512" y="16761"/>
                  <a:pt x="21600" y="16598"/>
                  <a:pt x="21590" y="16354"/>
                </a:cubicBezTo>
                <a:cubicBezTo>
                  <a:pt x="21586" y="16272"/>
                  <a:pt x="21571" y="16184"/>
                  <a:pt x="21545" y="16086"/>
                </a:cubicBezTo>
                <a:cubicBezTo>
                  <a:pt x="21509" y="15952"/>
                  <a:pt x="21479" y="15690"/>
                  <a:pt x="21479" y="15509"/>
                </a:cubicBezTo>
                <a:cubicBezTo>
                  <a:pt x="21479" y="15139"/>
                  <a:pt x="21293" y="14959"/>
                  <a:pt x="21056" y="15096"/>
                </a:cubicBezTo>
                <a:cubicBezTo>
                  <a:pt x="20952" y="15156"/>
                  <a:pt x="20899" y="15098"/>
                  <a:pt x="20827" y="14847"/>
                </a:cubicBezTo>
                <a:cubicBezTo>
                  <a:pt x="20755" y="14590"/>
                  <a:pt x="20684" y="14518"/>
                  <a:pt x="20512" y="14518"/>
                </a:cubicBezTo>
                <a:close/>
                <a:moveTo>
                  <a:pt x="4379" y="18961"/>
                </a:moveTo>
                <a:cubicBezTo>
                  <a:pt x="4382" y="19135"/>
                  <a:pt x="4508" y="19470"/>
                  <a:pt x="4634" y="19635"/>
                </a:cubicBezTo>
                <a:cubicBezTo>
                  <a:pt x="4776" y="19824"/>
                  <a:pt x="4891" y="19833"/>
                  <a:pt x="4891" y="19660"/>
                </a:cubicBezTo>
                <a:cubicBezTo>
                  <a:pt x="4891" y="19587"/>
                  <a:pt x="4855" y="19532"/>
                  <a:pt x="4810" y="19532"/>
                </a:cubicBezTo>
                <a:cubicBezTo>
                  <a:pt x="4765" y="19532"/>
                  <a:pt x="4649" y="19380"/>
                  <a:pt x="4552" y="19192"/>
                </a:cubicBezTo>
                <a:cubicBezTo>
                  <a:pt x="4456" y="19004"/>
                  <a:pt x="4378" y="18900"/>
                  <a:pt x="4379" y="18961"/>
                </a:cubicBezTo>
                <a:close/>
                <a:moveTo>
                  <a:pt x="4166" y="19678"/>
                </a:moveTo>
                <a:cubicBezTo>
                  <a:pt x="4140" y="19679"/>
                  <a:pt x="4165" y="19765"/>
                  <a:pt x="4253" y="19933"/>
                </a:cubicBezTo>
                <a:cubicBezTo>
                  <a:pt x="4327" y="20076"/>
                  <a:pt x="4430" y="20189"/>
                  <a:pt x="4481" y="20189"/>
                </a:cubicBezTo>
                <a:cubicBezTo>
                  <a:pt x="4537" y="20188"/>
                  <a:pt x="4501" y="20084"/>
                  <a:pt x="4389" y="19927"/>
                </a:cubicBezTo>
                <a:cubicBezTo>
                  <a:pt x="4270" y="19760"/>
                  <a:pt x="4192" y="19677"/>
                  <a:pt x="4166" y="19678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02" name="沙盘推演：职场必备的五个心态"/>
          <p:cNvSpPr txBox="1"/>
          <p:nvPr/>
        </p:nvSpPr>
        <p:spPr>
          <a:xfrm>
            <a:off x="6687672" y="7646121"/>
            <a:ext cx="12560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000">
                <a:solidFill>
                  <a:srgbClr val="0076BA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沙盘推演：职场必备的五个心态</a:t>
            </a:r>
          </a:p>
        </p:txBody>
      </p:sp>
      <p:pic>
        <p:nvPicPr>
          <p:cNvPr id="303" name="acbe0448291dd3c643da806b12c553fd.jpg" descr="acbe0448291dd3c643da806b12c553fd.jpg"/>
          <p:cNvPicPr>
            <a:picLocks noChangeAspect="1"/>
          </p:cNvPicPr>
          <p:nvPr/>
        </p:nvPicPr>
        <p:blipFill>
          <a:blip r:embed="rId2">
            <a:extLst/>
          </a:blip>
          <a:srcRect l="5916" t="56719" r="6508" b="2576"/>
          <a:stretch>
            <a:fillRect/>
          </a:stretch>
        </p:blipFill>
        <p:spPr>
          <a:xfrm>
            <a:off x="3648349" y="11147060"/>
            <a:ext cx="3260056" cy="14102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0" h="21595" fill="norm" stroke="1" extrusionOk="0">
                <a:moveTo>
                  <a:pt x="4200" y="0"/>
                </a:moveTo>
                <a:cubicBezTo>
                  <a:pt x="4171" y="0"/>
                  <a:pt x="4148" y="155"/>
                  <a:pt x="4148" y="346"/>
                </a:cubicBezTo>
                <a:cubicBezTo>
                  <a:pt x="4148" y="740"/>
                  <a:pt x="4036" y="1724"/>
                  <a:pt x="3972" y="1896"/>
                </a:cubicBezTo>
                <a:cubicBezTo>
                  <a:pt x="3948" y="1959"/>
                  <a:pt x="3887" y="1826"/>
                  <a:pt x="3837" y="1604"/>
                </a:cubicBezTo>
                <a:cubicBezTo>
                  <a:pt x="3748" y="1204"/>
                  <a:pt x="3543" y="790"/>
                  <a:pt x="3435" y="790"/>
                </a:cubicBezTo>
                <a:cubicBezTo>
                  <a:pt x="3404" y="790"/>
                  <a:pt x="3474" y="1010"/>
                  <a:pt x="3588" y="1282"/>
                </a:cubicBezTo>
                <a:cubicBezTo>
                  <a:pt x="3702" y="1554"/>
                  <a:pt x="3803" y="1927"/>
                  <a:pt x="3814" y="2109"/>
                </a:cubicBezTo>
                <a:cubicBezTo>
                  <a:pt x="3842" y="2592"/>
                  <a:pt x="3646" y="2497"/>
                  <a:pt x="3236" y="1829"/>
                </a:cubicBezTo>
                <a:cubicBezTo>
                  <a:pt x="3051" y="1530"/>
                  <a:pt x="2871" y="1324"/>
                  <a:pt x="2836" y="1373"/>
                </a:cubicBezTo>
                <a:cubicBezTo>
                  <a:pt x="2758" y="1484"/>
                  <a:pt x="2812" y="2032"/>
                  <a:pt x="2952" y="2565"/>
                </a:cubicBezTo>
                <a:cubicBezTo>
                  <a:pt x="3008" y="2777"/>
                  <a:pt x="3041" y="2997"/>
                  <a:pt x="3025" y="3057"/>
                </a:cubicBezTo>
                <a:cubicBezTo>
                  <a:pt x="3009" y="3116"/>
                  <a:pt x="2868" y="3166"/>
                  <a:pt x="2713" y="3166"/>
                </a:cubicBezTo>
                <a:cubicBezTo>
                  <a:pt x="2557" y="3166"/>
                  <a:pt x="2431" y="3227"/>
                  <a:pt x="2431" y="3300"/>
                </a:cubicBezTo>
                <a:cubicBezTo>
                  <a:pt x="2431" y="3373"/>
                  <a:pt x="2582" y="3428"/>
                  <a:pt x="2768" y="3428"/>
                </a:cubicBezTo>
                <a:cubicBezTo>
                  <a:pt x="2996" y="3428"/>
                  <a:pt x="3127" y="3495"/>
                  <a:pt x="3175" y="3628"/>
                </a:cubicBezTo>
                <a:cubicBezTo>
                  <a:pt x="3234" y="3791"/>
                  <a:pt x="3223" y="3839"/>
                  <a:pt x="3115" y="3932"/>
                </a:cubicBezTo>
                <a:cubicBezTo>
                  <a:pt x="2988" y="4040"/>
                  <a:pt x="2990" y="4052"/>
                  <a:pt x="3172" y="4199"/>
                </a:cubicBezTo>
                <a:cubicBezTo>
                  <a:pt x="3329" y="4325"/>
                  <a:pt x="3350" y="4382"/>
                  <a:pt x="3293" y="4540"/>
                </a:cubicBezTo>
                <a:cubicBezTo>
                  <a:pt x="3256" y="4645"/>
                  <a:pt x="3191" y="4704"/>
                  <a:pt x="3149" y="4667"/>
                </a:cubicBezTo>
                <a:cubicBezTo>
                  <a:pt x="3107" y="4630"/>
                  <a:pt x="3055" y="4665"/>
                  <a:pt x="3033" y="4746"/>
                </a:cubicBezTo>
                <a:cubicBezTo>
                  <a:pt x="3005" y="4852"/>
                  <a:pt x="2971" y="4854"/>
                  <a:pt x="2918" y="4752"/>
                </a:cubicBezTo>
                <a:cubicBezTo>
                  <a:pt x="2821" y="4567"/>
                  <a:pt x="1857" y="3923"/>
                  <a:pt x="1816" y="4017"/>
                </a:cubicBezTo>
                <a:cubicBezTo>
                  <a:pt x="1799" y="4057"/>
                  <a:pt x="1917" y="4444"/>
                  <a:pt x="2082" y="4880"/>
                </a:cubicBezTo>
                <a:cubicBezTo>
                  <a:pt x="2282" y="5410"/>
                  <a:pt x="2358" y="5695"/>
                  <a:pt x="2308" y="5737"/>
                </a:cubicBezTo>
                <a:cubicBezTo>
                  <a:pt x="2266" y="5771"/>
                  <a:pt x="2063" y="5814"/>
                  <a:pt x="1858" y="5834"/>
                </a:cubicBezTo>
                <a:cubicBezTo>
                  <a:pt x="1430" y="5876"/>
                  <a:pt x="1403" y="6046"/>
                  <a:pt x="1774" y="6332"/>
                </a:cubicBezTo>
                <a:cubicBezTo>
                  <a:pt x="1915" y="6441"/>
                  <a:pt x="2029" y="6588"/>
                  <a:pt x="2029" y="6661"/>
                </a:cubicBezTo>
                <a:cubicBezTo>
                  <a:pt x="2029" y="6733"/>
                  <a:pt x="1917" y="6859"/>
                  <a:pt x="1779" y="6940"/>
                </a:cubicBezTo>
                <a:cubicBezTo>
                  <a:pt x="1471" y="7122"/>
                  <a:pt x="1401" y="7220"/>
                  <a:pt x="1401" y="7463"/>
                </a:cubicBezTo>
                <a:cubicBezTo>
                  <a:pt x="1401" y="7596"/>
                  <a:pt x="1469" y="7651"/>
                  <a:pt x="1627" y="7651"/>
                </a:cubicBezTo>
                <a:cubicBezTo>
                  <a:pt x="1913" y="7651"/>
                  <a:pt x="1959" y="7824"/>
                  <a:pt x="1761" y="8156"/>
                </a:cubicBezTo>
                <a:cubicBezTo>
                  <a:pt x="1631" y="8374"/>
                  <a:pt x="1617" y="8450"/>
                  <a:pt x="1677" y="8617"/>
                </a:cubicBezTo>
                <a:cubicBezTo>
                  <a:pt x="1728" y="8760"/>
                  <a:pt x="1732" y="8846"/>
                  <a:pt x="1687" y="8909"/>
                </a:cubicBezTo>
                <a:cubicBezTo>
                  <a:pt x="1642" y="8974"/>
                  <a:pt x="1641" y="9043"/>
                  <a:pt x="1687" y="9171"/>
                </a:cubicBezTo>
                <a:cubicBezTo>
                  <a:pt x="1734" y="9300"/>
                  <a:pt x="1734" y="9492"/>
                  <a:pt x="1682" y="9888"/>
                </a:cubicBezTo>
                <a:cubicBezTo>
                  <a:pt x="1607" y="10468"/>
                  <a:pt x="1657" y="10779"/>
                  <a:pt x="1758" y="10362"/>
                </a:cubicBezTo>
                <a:cubicBezTo>
                  <a:pt x="1843" y="10011"/>
                  <a:pt x="2097" y="9481"/>
                  <a:pt x="2137" y="9572"/>
                </a:cubicBezTo>
                <a:cubicBezTo>
                  <a:pt x="2155" y="9612"/>
                  <a:pt x="2176" y="10181"/>
                  <a:pt x="2184" y="10836"/>
                </a:cubicBezTo>
                <a:cubicBezTo>
                  <a:pt x="2196" y="11798"/>
                  <a:pt x="2223" y="12100"/>
                  <a:pt x="2321" y="12416"/>
                </a:cubicBezTo>
                <a:cubicBezTo>
                  <a:pt x="2410" y="12706"/>
                  <a:pt x="2425" y="12853"/>
                  <a:pt x="2379" y="12981"/>
                </a:cubicBezTo>
                <a:cubicBezTo>
                  <a:pt x="2291" y="13225"/>
                  <a:pt x="2360" y="13327"/>
                  <a:pt x="2610" y="13327"/>
                </a:cubicBezTo>
                <a:cubicBezTo>
                  <a:pt x="2747" y="13327"/>
                  <a:pt x="2844" y="13403"/>
                  <a:pt x="2875" y="13534"/>
                </a:cubicBezTo>
                <a:cubicBezTo>
                  <a:pt x="2934" y="13776"/>
                  <a:pt x="3271" y="13979"/>
                  <a:pt x="3619" y="13984"/>
                </a:cubicBezTo>
                <a:cubicBezTo>
                  <a:pt x="3754" y="13985"/>
                  <a:pt x="3959" y="14079"/>
                  <a:pt x="4074" y="14190"/>
                </a:cubicBezTo>
                <a:cubicBezTo>
                  <a:pt x="4189" y="14301"/>
                  <a:pt x="4401" y="14415"/>
                  <a:pt x="4544" y="14446"/>
                </a:cubicBezTo>
                <a:cubicBezTo>
                  <a:pt x="4688" y="14476"/>
                  <a:pt x="4984" y="14535"/>
                  <a:pt x="5204" y="14579"/>
                </a:cubicBezTo>
                <a:cubicBezTo>
                  <a:pt x="5614" y="14661"/>
                  <a:pt x="5735" y="14776"/>
                  <a:pt x="5667" y="15029"/>
                </a:cubicBezTo>
                <a:cubicBezTo>
                  <a:pt x="5577" y="15364"/>
                  <a:pt x="4409" y="14993"/>
                  <a:pt x="3761" y="14421"/>
                </a:cubicBezTo>
                <a:cubicBezTo>
                  <a:pt x="3722" y="14387"/>
                  <a:pt x="3690" y="14406"/>
                  <a:pt x="3690" y="14470"/>
                </a:cubicBezTo>
                <a:cubicBezTo>
                  <a:pt x="3690" y="14792"/>
                  <a:pt x="4980" y="15442"/>
                  <a:pt x="5625" y="15442"/>
                </a:cubicBezTo>
                <a:cubicBezTo>
                  <a:pt x="5887" y="15442"/>
                  <a:pt x="6027" y="15524"/>
                  <a:pt x="6282" y="15843"/>
                </a:cubicBezTo>
                <a:cubicBezTo>
                  <a:pt x="6460" y="16066"/>
                  <a:pt x="6616" y="16296"/>
                  <a:pt x="6631" y="16354"/>
                </a:cubicBezTo>
                <a:cubicBezTo>
                  <a:pt x="6647" y="16411"/>
                  <a:pt x="6594" y="16599"/>
                  <a:pt x="6513" y="16773"/>
                </a:cubicBezTo>
                <a:cubicBezTo>
                  <a:pt x="6374" y="17075"/>
                  <a:pt x="6332" y="17089"/>
                  <a:pt x="5583" y="17089"/>
                </a:cubicBezTo>
                <a:cubicBezTo>
                  <a:pt x="4910" y="17089"/>
                  <a:pt x="4767" y="17127"/>
                  <a:pt x="4587" y="17350"/>
                </a:cubicBezTo>
                <a:cubicBezTo>
                  <a:pt x="4382" y="17603"/>
                  <a:pt x="4312" y="17812"/>
                  <a:pt x="4434" y="17812"/>
                </a:cubicBezTo>
                <a:cubicBezTo>
                  <a:pt x="4467" y="17812"/>
                  <a:pt x="4570" y="17944"/>
                  <a:pt x="4660" y="18098"/>
                </a:cubicBezTo>
                <a:cubicBezTo>
                  <a:pt x="4761" y="18269"/>
                  <a:pt x="4952" y="18406"/>
                  <a:pt x="5157" y="18457"/>
                </a:cubicBezTo>
                <a:cubicBezTo>
                  <a:pt x="5482" y="18537"/>
                  <a:pt x="5491" y="18551"/>
                  <a:pt x="5491" y="18937"/>
                </a:cubicBezTo>
                <a:cubicBezTo>
                  <a:pt x="5491" y="19272"/>
                  <a:pt x="5515" y="19338"/>
                  <a:pt x="5651" y="19374"/>
                </a:cubicBezTo>
                <a:cubicBezTo>
                  <a:pt x="5758" y="19403"/>
                  <a:pt x="5829" y="19524"/>
                  <a:pt x="5864" y="19739"/>
                </a:cubicBezTo>
                <a:cubicBezTo>
                  <a:pt x="5915" y="20048"/>
                  <a:pt x="6084" y="20166"/>
                  <a:pt x="6174" y="19958"/>
                </a:cubicBezTo>
                <a:cubicBezTo>
                  <a:pt x="6221" y="19849"/>
                  <a:pt x="6419" y="19786"/>
                  <a:pt x="6708" y="19781"/>
                </a:cubicBezTo>
                <a:cubicBezTo>
                  <a:pt x="6811" y="19780"/>
                  <a:pt x="6966" y="19690"/>
                  <a:pt x="7052" y="19587"/>
                </a:cubicBezTo>
                <a:cubicBezTo>
                  <a:pt x="7138" y="19483"/>
                  <a:pt x="7237" y="19399"/>
                  <a:pt x="7273" y="19398"/>
                </a:cubicBezTo>
                <a:cubicBezTo>
                  <a:pt x="7308" y="19398"/>
                  <a:pt x="7369" y="19304"/>
                  <a:pt x="7409" y="19192"/>
                </a:cubicBezTo>
                <a:cubicBezTo>
                  <a:pt x="7450" y="19079"/>
                  <a:pt x="7549" y="19006"/>
                  <a:pt x="7630" y="19028"/>
                </a:cubicBezTo>
                <a:cubicBezTo>
                  <a:pt x="7746" y="19059"/>
                  <a:pt x="7776" y="19140"/>
                  <a:pt x="7777" y="19423"/>
                </a:cubicBezTo>
                <a:cubicBezTo>
                  <a:pt x="7779" y="19681"/>
                  <a:pt x="7886" y="20037"/>
                  <a:pt x="8172" y="20717"/>
                </a:cubicBezTo>
                <a:cubicBezTo>
                  <a:pt x="8445" y="21368"/>
                  <a:pt x="8538" y="21569"/>
                  <a:pt x="8637" y="21592"/>
                </a:cubicBezTo>
                <a:cubicBezTo>
                  <a:pt x="8670" y="21600"/>
                  <a:pt x="8703" y="21589"/>
                  <a:pt x="8745" y="21568"/>
                </a:cubicBezTo>
                <a:cubicBezTo>
                  <a:pt x="8843" y="21518"/>
                  <a:pt x="9002" y="21333"/>
                  <a:pt x="9100" y="21161"/>
                </a:cubicBezTo>
                <a:cubicBezTo>
                  <a:pt x="9197" y="20989"/>
                  <a:pt x="9299" y="20851"/>
                  <a:pt x="9326" y="20851"/>
                </a:cubicBezTo>
                <a:cubicBezTo>
                  <a:pt x="9352" y="20851"/>
                  <a:pt x="9441" y="20703"/>
                  <a:pt x="9523" y="20523"/>
                </a:cubicBezTo>
                <a:cubicBezTo>
                  <a:pt x="9751" y="20018"/>
                  <a:pt x="10095" y="20064"/>
                  <a:pt x="10629" y="20669"/>
                </a:cubicBezTo>
                <a:cubicBezTo>
                  <a:pt x="10843" y="20910"/>
                  <a:pt x="11010" y="20903"/>
                  <a:pt x="11010" y="20650"/>
                </a:cubicBezTo>
                <a:cubicBezTo>
                  <a:pt x="11010" y="20519"/>
                  <a:pt x="10965" y="20455"/>
                  <a:pt x="10882" y="20474"/>
                </a:cubicBezTo>
                <a:cubicBezTo>
                  <a:pt x="10681" y="20520"/>
                  <a:pt x="10275" y="20307"/>
                  <a:pt x="10209" y="20122"/>
                </a:cubicBezTo>
                <a:cubicBezTo>
                  <a:pt x="10164" y="19996"/>
                  <a:pt x="10222" y="19823"/>
                  <a:pt x="10440" y="19423"/>
                </a:cubicBezTo>
                <a:lnTo>
                  <a:pt x="10732" y="18888"/>
                </a:lnTo>
                <a:lnTo>
                  <a:pt x="11000" y="19082"/>
                </a:lnTo>
                <a:cubicBezTo>
                  <a:pt x="11365" y="19349"/>
                  <a:pt x="12248" y="19523"/>
                  <a:pt x="12482" y="19374"/>
                </a:cubicBezTo>
                <a:cubicBezTo>
                  <a:pt x="12694" y="19239"/>
                  <a:pt x="12697" y="19228"/>
                  <a:pt x="12603" y="18882"/>
                </a:cubicBezTo>
                <a:cubicBezTo>
                  <a:pt x="12538" y="18642"/>
                  <a:pt x="12527" y="18646"/>
                  <a:pt x="12306" y="18967"/>
                </a:cubicBezTo>
                <a:cubicBezTo>
                  <a:pt x="12103" y="19263"/>
                  <a:pt x="12033" y="19290"/>
                  <a:pt x="11673" y="19234"/>
                </a:cubicBezTo>
                <a:cubicBezTo>
                  <a:pt x="11450" y="19200"/>
                  <a:pt x="11168" y="19074"/>
                  <a:pt x="11047" y="18955"/>
                </a:cubicBezTo>
                <a:lnTo>
                  <a:pt x="10826" y="18742"/>
                </a:lnTo>
                <a:lnTo>
                  <a:pt x="10992" y="18274"/>
                </a:lnTo>
                <a:cubicBezTo>
                  <a:pt x="11436" y="17003"/>
                  <a:pt x="11604" y="16621"/>
                  <a:pt x="11662" y="16755"/>
                </a:cubicBezTo>
                <a:cubicBezTo>
                  <a:pt x="11695" y="16830"/>
                  <a:pt x="11865" y="16889"/>
                  <a:pt x="12041" y="16889"/>
                </a:cubicBezTo>
                <a:cubicBezTo>
                  <a:pt x="12219" y="16889"/>
                  <a:pt x="12394" y="16967"/>
                  <a:pt x="12435" y="17059"/>
                </a:cubicBezTo>
                <a:cubicBezTo>
                  <a:pt x="12495" y="17192"/>
                  <a:pt x="12507" y="17169"/>
                  <a:pt x="12490" y="16955"/>
                </a:cubicBezTo>
                <a:cubicBezTo>
                  <a:pt x="12473" y="16739"/>
                  <a:pt x="12411" y="16681"/>
                  <a:pt x="12154" y="16627"/>
                </a:cubicBezTo>
                <a:cubicBezTo>
                  <a:pt x="11981" y="16591"/>
                  <a:pt x="11841" y="16505"/>
                  <a:pt x="11841" y="16439"/>
                </a:cubicBezTo>
                <a:cubicBezTo>
                  <a:pt x="11841" y="16373"/>
                  <a:pt x="12060" y="16121"/>
                  <a:pt x="12327" y="15874"/>
                </a:cubicBezTo>
                <a:cubicBezTo>
                  <a:pt x="12594" y="15626"/>
                  <a:pt x="12822" y="15399"/>
                  <a:pt x="12834" y="15369"/>
                </a:cubicBezTo>
                <a:cubicBezTo>
                  <a:pt x="12867" y="15295"/>
                  <a:pt x="12728" y="14924"/>
                  <a:pt x="12616" y="14786"/>
                </a:cubicBezTo>
                <a:cubicBezTo>
                  <a:pt x="12558" y="14714"/>
                  <a:pt x="12412" y="14761"/>
                  <a:pt x="12217" y="14920"/>
                </a:cubicBezTo>
                <a:cubicBezTo>
                  <a:pt x="11919" y="15161"/>
                  <a:pt x="11776" y="15153"/>
                  <a:pt x="11844" y="14901"/>
                </a:cubicBezTo>
                <a:cubicBezTo>
                  <a:pt x="11936" y="14557"/>
                  <a:pt x="11738" y="14860"/>
                  <a:pt x="11452" y="15503"/>
                </a:cubicBezTo>
                <a:cubicBezTo>
                  <a:pt x="11275" y="15902"/>
                  <a:pt x="11096" y="16232"/>
                  <a:pt x="11052" y="16232"/>
                </a:cubicBezTo>
                <a:cubicBezTo>
                  <a:pt x="10923" y="16232"/>
                  <a:pt x="10890" y="16066"/>
                  <a:pt x="10976" y="15843"/>
                </a:cubicBezTo>
                <a:cubicBezTo>
                  <a:pt x="11032" y="15700"/>
                  <a:pt x="11065" y="15204"/>
                  <a:pt x="11079" y="14257"/>
                </a:cubicBezTo>
                <a:cubicBezTo>
                  <a:pt x="11097" y="12988"/>
                  <a:pt x="11087" y="12868"/>
                  <a:pt x="10981" y="12738"/>
                </a:cubicBezTo>
                <a:cubicBezTo>
                  <a:pt x="10572" y="12231"/>
                  <a:pt x="10583" y="12252"/>
                  <a:pt x="10695" y="12063"/>
                </a:cubicBezTo>
                <a:cubicBezTo>
                  <a:pt x="10761" y="11952"/>
                  <a:pt x="10786" y="11789"/>
                  <a:pt x="10766" y="11614"/>
                </a:cubicBezTo>
                <a:cubicBezTo>
                  <a:pt x="10744" y="11420"/>
                  <a:pt x="10776" y="11281"/>
                  <a:pt x="10874" y="11133"/>
                </a:cubicBezTo>
                <a:cubicBezTo>
                  <a:pt x="10976" y="10979"/>
                  <a:pt x="11010" y="10805"/>
                  <a:pt x="11010" y="10465"/>
                </a:cubicBezTo>
                <a:lnTo>
                  <a:pt x="11010" y="10003"/>
                </a:lnTo>
                <a:lnTo>
                  <a:pt x="10682" y="10046"/>
                </a:lnTo>
                <a:cubicBezTo>
                  <a:pt x="10412" y="10081"/>
                  <a:pt x="10358" y="10054"/>
                  <a:pt x="10380" y="9894"/>
                </a:cubicBezTo>
                <a:cubicBezTo>
                  <a:pt x="10394" y="9786"/>
                  <a:pt x="10416" y="9219"/>
                  <a:pt x="10427" y="8636"/>
                </a:cubicBezTo>
                <a:cubicBezTo>
                  <a:pt x="10444" y="7702"/>
                  <a:pt x="10430" y="7498"/>
                  <a:pt x="10298" y="6892"/>
                </a:cubicBezTo>
                <a:cubicBezTo>
                  <a:pt x="10198" y="6431"/>
                  <a:pt x="10112" y="6199"/>
                  <a:pt x="10040" y="6199"/>
                </a:cubicBezTo>
                <a:cubicBezTo>
                  <a:pt x="9949" y="6199"/>
                  <a:pt x="9929" y="6330"/>
                  <a:pt x="9909" y="7092"/>
                </a:cubicBezTo>
                <a:cubicBezTo>
                  <a:pt x="9873" y="8478"/>
                  <a:pt x="9693" y="9445"/>
                  <a:pt x="9015" y="11851"/>
                </a:cubicBezTo>
                <a:cubicBezTo>
                  <a:pt x="8877" y="12341"/>
                  <a:pt x="8793" y="12519"/>
                  <a:pt x="8726" y="12470"/>
                </a:cubicBezTo>
                <a:cubicBezTo>
                  <a:pt x="8666" y="12426"/>
                  <a:pt x="8584" y="12544"/>
                  <a:pt x="8503" y="12799"/>
                </a:cubicBezTo>
                <a:cubicBezTo>
                  <a:pt x="8433" y="13017"/>
                  <a:pt x="8247" y="13432"/>
                  <a:pt x="8088" y="13722"/>
                </a:cubicBezTo>
                <a:cubicBezTo>
                  <a:pt x="7739" y="14358"/>
                  <a:pt x="7607" y="14333"/>
                  <a:pt x="7262" y="13570"/>
                </a:cubicBezTo>
                <a:cubicBezTo>
                  <a:pt x="7032" y="13060"/>
                  <a:pt x="6856" y="12202"/>
                  <a:pt x="6823" y="11419"/>
                </a:cubicBezTo>
                <a:cubicBezTo>
                  <a:pt x="6808" y="11060"/>
                  <a:pt x="6822" y="11027"/>
                  <a:pt x="7007" y="11000"/>
                </a:cubicBezTo>
                <a:cubicBezTo>
                  <a:pt x="7117" y="10984"/>
                  <a:pt x="7264" y="11061"/>
                  <a:pt x="7333" y="11164"/>
                </a:cubicBezTo>
                <a:cubicBezTo>
                  <a:pt x="7518" y="11437"/>
                  <a:pt x="7530" y="11405"/>
                  <a:pt x="7494" y="10787"/>
                </a:cubicBezTo>
                <a:cubicBezTo>
                  <a:pt x="7475" y="10479"/>
                  <a:pt x="7460" y="10108"/>
                  <a:pt x="7459" y="9967"/>
                </a:cubicBezTo>
                <a:cubicBezTo>
                  <a:pt x="7459" y="9825"/>
                  <a:pt x="7432" y="9634"/>
                  <a:pt x="7399" y="9541"/>
                </a:cubicBezTo>
                <a:cubicBezTo>
                  <a:pt x="7354" y="9417"/>
                  <a:pt x="7363" y="9352"/>
                  <a:pt x="7430" y="9292"/>
                </a:cubicBezTo>
                <a:cubicBezTo>
                  <a:pt x="7556" y="9181"/>
                  <a:pt x="7546" y="9060"/>
                  <a:pt x="7381" y="8605"/>
                </a:cubicBezTo>
                <a:cubicBezTo>
                  <a:pt x="7303" y="8392"/>
                  <a:pt x="7255" y="8178"/>
                  <a:pt x="7275" y="8131"/>
                </a:cubicBezTo>
                <a:cubicBezTo>
                  <a:pt x="7295" y="8085"/>
                  <a:pt x="7422" y="8046"/>
                  <a:pt x="7557" y="8046"/>
                </a:cubicBezTo>
                <a:cubicBezTo>
                  <a:pt x="7691" y="8046"/>
                  <a:pt x="7817" y="7984"/>
                  <a:pt x="7838" y="7906"/>
                </a:cubicBezTo>
                <a:cubicBezTo>
                  <a:pt x="7893" y="7700"/>
                  <a:pt x="7638" y="7122"/>
                  <a:pt x="7491" y="7122"/>
                </a:cubicBezTo>
                <a:cubicBezTo>
                  <a:pt x="7338" y="7122"/>
                  <a:pt x="7212" y="6806"/>
                  <a:pt x="7257" y="6533"/>
                </a:cubicBezTo>
                <a:cubicBezTo>
                  <a:pt x="7275" y="6423"/>
                  <a:pt x="7339" y="6332"/>
                  <a:pt x="7399" y="6332"/>
                </a:cubicBezTo>
                <a:cubicBezTo>
                  <a:pt x="7459" y="6332"/>
                  <a:pt x="7569" y="6217"/>
                  <a:pt x="7643" y="6077"/>
                </a:cubicBezTo>
                <a:lnTo>
                  <a:pt x="7780" y="5828"/>
                </a:lnTo>
                <a:lnTo>
                  <a:pt x="7494" y="5542"/>
                </a:lnTo>
                <a:cubicBezTo>
                  <a:pt x="7230" y="5281"/>
                  <a:pt x="7215" y="5246"/>
                  <a:pt x="7312" y="5081"/>
                </a:cubicBezTo>
                <a:cubicBezTo>
                  <a:pt x="7444" y="4857"/>
                  <a:pt x="7392" y="4645"/>
                  <a:pt x="7144" y="4406"/>
                </a:cubicBezTo>
                <a:cubicBezTo>
                  <a:pt x="6924" y="4194"/>
                  <a:pt x="6206" y="4152"/>
                  <a:pt x="6206" y="4351"/>
                </a:cubicBezTo>
                <a:cubicBezTo>
                  <a:pt x="6206" y="4425"/>
                  <a:pt x="6365" y="4485"/>
                  <a:pt x="6568" y="4485"/>
                </a:cubicBezTo>
                <a:cubicBezTo>
                  <a:pt x="6768" y="4485"/>
                  <a:pt x="6947" y="4522"/>
                  <a:pt x="6968" y="4570"/>
                </a:cubicBezTo>
                <a:cubicBezTo>
                  <a:pt x="7033" y="4720"/>
                  <a:pt x="6893" y="4988"/>
                  <a:pt x="6784" y="4923"/>
                </a:cubicBezTo>
                <a:cubicBezTo>
                  <a:pt x="6658" y="4847"/>
                  <a:pt x="6586" y="5202"/>
                  <a:pt x="6660" y="5524"/>
                </a:cubicBezTo>
                <a:cubicBezTo>
                  <a:pt x="6735" y="5845"/>
                  <a:pt x="6363" y="6675"/>
                  <a:pt x="6266" y="6405"/>
                </a:cubicBezTo>
                <a:cubicBezTo>
                  <a:pt x="6218" y="6272"/>
                  <a:pt x="6218" y="6201"/>
                  <a:pt x="6266" y="6132"/>
                </a:cubicBezTo>
                <a:cubicBezTo>
                  <a:pt x="6302" y="6081"/>
                  <a:pt x="6318" y="5932"/>
                  <a:pt x="6303" y="5798"/>
                </a:cubicBezTo>
                <a:cubicBezTo>
                  <a:pt x="6288" y="5663"/>
                  <a:pt x="6312" y="5481"/>
                  <a:pt x="6355" y="5397"/>
                </a:cubicBezTo>
                <a:cubicBezTo>
                  <a:pt x="6399" y="5312"/>
                  <a:pt x="6434" y="5151"/>
                  <a:pt x="6434" y="5038"/>
                </a:cubicBezTo>
                <a:cubicBezTo>
                  <a:pt x="6434" y="4877"/>
                  <a:pt x="6408" y="4896"/>
                  <a:pt x="6303" y="5123"/>
                </a:cubicBezTo>
                <a:cubicBezTo>
                  <a:pt x="6174" y="5403"/>
                  <a:pt x="6167" y="5408"/>
                  <a:pt x="6074" y="5172"/>
                </a:cubicBezTo>
                <a:cubicBezTo>
                  <a:pt x="6022" y="5038"/>
                  <a:pt x="5977" y="4829"/>
                  <a:pt x="5977" y="4710"/>
                </a:cubicBezTo>
                <a:cubicBezTo>
                  <a:pt x="5977" y="4443"/>
                  <a:pt x="5785" y="4194"/>
                  <a:pt x="5622" y="4248"/>
                </a:cubicBezTo>
                <a:cubicBezTo>
                  <a:pt x="5556" y="4270"/>
                  <a:pt x="5490" y="4219"/>
                  <a:pt x="5478" y="4133"/>
                </a:cubicBezTo>
                <a:cubicBezTo>
                  <a:pt x="5442" y="3894"/>
                  <a:pt x="5716" y="3538"/>
                  <a:pt x="6079" y="3355"/>
                </a:cubicBezTo>
                <a:lnTo>
                  <a:pt x="6405" y="3191"/>
                </a:lnTo>
                <a:lnTo>
                  <a:pt x="6161" y="3178"/>
                </a:lnTo>
                <a:cubicBezTo>
                  <a:pt x="6025" y="3171"/>
                  <a:pt x="5860" y="3233"/>
                  <a:pt x="5796" y="3312"/>
                </a:cubicBezTo>
                <a:cubicBezTo>
                  <a:pt x="5716" y="3411"/>
                  <a:pt x="5660" y="3411"/>
                  <a:pt x="5620" y="3318"/>
                </a:cubicBezTo>
                <a:cubicBezTo>
                  <a:pt x="5579" y="3225"/>
                  <a:pt x="5646" y="3007"/>
                  <a:pt x="5827" y="2625"/>
                </a:cubicBezTo>
                <a:cubicBezTo>
                  <a:pt x="5973" y="2319"/>
                  <a:pt x="6093" y="2018"/>
                  <a:pt x="6093" y="1957"/>
                </a:cubicBezTo>
                <a:cubicBezTo>
                  <a:pt x="6093" y="1601"/>
                  <a:pt x="5210" y="2192"/>
                  <a:pt x="5094" y="2625"/>
                </a:cubicBezTo>
                <a:cubicBezTo>
                  <a:pt x="5026" y="2880"/>
                  <a:pt x="4961" y="2666"/>
                  <a:pt x="4920" y="2036"/>
                </a:cubicBezTo>
                <a:cubicBezTo>
                  <a:pt x="4885" y="1493"/>
                  <a:pt x="4874" y="1453"/>
                  <a:pt x="4807" y="1665"/>
                </a:cubicBezTo>
                <a:cubicBezTo>
                  <a:pt x="4738" y="1885"/>
                  <a:pt x="4722" y="1869"/>
                  <a:pt x="4610" y="1446"/>
                </a:cubicBezTo>
                <a:cubicBezTo>
                  <a:pt x="4544" y="1195"/>
                  <a:pt x="4489" y="936"/>
                  <a:pt x="4489" y="875"/>
                </a:cubicBezTo>
                <a:cubicBezTo>
                  <a:pt x="4489" y="697"/>
                  <a:pt x="4259" y="0"/>
                  <a:pt x="4200" y="0"/>
                </a:cubicBezTo>
                <a:close/>
                <a:moveTo>
                  <a:pt x="12177" y="529"/>
                </a:moveTo>
                <a:cubicBezTo>
                  <a:pt x="11964" y="529"/>
                  <a:pt x="11894" y="591"/>
                  <a:pt x="11765" y="918"/>
                </a:cubicBezTo>
                <a:cubicBezTo>
                  <a:pt x="11612" y="1304"/>
                  <a:pt x="11605" y="1307"/>
                  <a:pt x="11512" y="1057"/>
                </a:cubicBezTo>
                <a:cubicBezTo>
                  <a:pt x="11282" y="437"/>
                  <a:pt x="10705" y="678"/>
                  <a:pt x="10634" y="1422"/>
                </a:cubicBezTo>
                <a:cubicBezTo>
                  <a:pt x="10575" y="2047"/>
                  <a:pt x="10562" y="2089"/>
                  <a:pt x="10429" y="2133"/>
                </a:cubicBezTo>
                <a:cubicBezTo>
                  <a:pt x="10346" y="2161"/>
                  <a:pt x="10288" y="2292"/>
                  <a:pt x="10267" y="2504"/>
                </a:cubicBezTo>
                <a:cubicBezTo>
                  <a:pt x="10244" y="2726"/>
                  <a:pt x="10188" y="2850"/>
                  <a:pt x="10093" y="2881"/>
                </a:cubicBezTo>
                <a:cubicBezTo>
                  <a:pt x="9910" y="2940"/>
                  <a:pt x="9809" y="3140"/>
                  <a:pt x="9809" y="3440"/>
                </a:cubicBezTo>
                <a:cubicBezTo>
                  <a:pt x="9809" y="3756"/>
                  <a:pt x="9901" y="3872"/>
                  <a:pt x="10211" y="3956"/>
                </a:cubicBezTo>
                <a:cubicBezTo>
                  <a:pt x="10423" y="4013"/>
                  <a:pt x="10470" y="4073"/>
                  <a:pt x="10485" y="4315"/>
                </a:cubicBezTo>
                <a:cubicBezTo>
                  <a:pt x="10530" y="5049"/>
                  <a:pt x="11108" y="5408"/>
                  <a:pt x="11497" y="4941"/>
                </a:cubicBezTo>
                <a:cubicBezTo>
                  <a:pt x="11650" y="4756"/>
                  <a:pt x="11672" y="4755"/>
                  <a:pt x="11731" y="4941"/>
                </a:cubicBezTo>
                <a:cubicBezTo>
                  <a:pt x="11801" y="5162"/>
                  <a:pt x="12070" y="5220"/>
                  <a:pt x="12122" y="5026"/>
                </a:cubicBezTo>
                <a:cubicBezTo>
                  <a:pt x="12140" y="4961"/>
                  <a:pt x="12251" y="5025"/>
                  <a:pt x="12369" y="5166"/>
                </a:cubicBezTo>
                <a:cubicBezTo>
                  <a:pt x="12714" y="5577"/>
                  <a:pt x="13120" y="5283"/>
                  <a:pt x="13244" y="4534"/>
                </a:cubicBezTo>
                <a:cubicBezTo>
                  <a:pt x="13287" y="4274"/>
                  <a:pt x="13311" y="4262"/>
                  <a:pt x="13549" y="4388"/>
                </a:cubicBezTo>
                <a:cubicBezTo>
                  <a:pt x="13763" y="4501"/>
                  <a:pt x="13833" y="4486"/>
                  <a:pt x="13954" y="4303"/>
                </a:cubicBezTo>
                <a:cubicBezTo>
                  <a:pt x="14132" y="4033"/>
                  <a:pt x="14146" y="3520"/>
                  <a:pt x="13986" y="3203"/>
                </a:cubicBezTo>
                <a:cubicBezTo>
                  <a:pt x="13897" y="3027"/>
                  <a:pt x="13881" y="2875"/>
                  <a:pt x="13907" y="2498"/>
                </a:cubicBezTo>
                <a:cubicBezTo>
                  <a:pt x="13936" y="2084"/>
                  <a:pt x="13918" y="1977"/>
                  <a:pt x="13783" y="1732"/>
                </a:cubicBezTo>
                <a:cubicBezTo>
                  <a:pt x="13595" y="1390"/>
                  <a:pt x="13214" y="1356"/>
                  <a:pt x="13026" y="1659"/>
                </a:cubicBezTo>
                <a:cubicBezTo>
                  <a:pt x="12909" y="1849"/>
                  <a:pt x="12894" y="1843"/>
                  <a:pt x="12863" y="1623"/>
                </a:cubicBezTo>
                <a:cubicBezTo>
                  <a:pt x="12744" y="768"/>
                  <a:pt x="12593" y="529"/>
                  <a:pt x="12177" y="529"/>
                </a:cubicBezTo>
                <a:close/>
                <a:moveTo>
                  <a:pt x="8224" y="1999"/>
                </a:moveTo>
                <a:cubicBezTo>
                  <a:pt x="8191" y="1985"/>
                  <a:pt x="8154" y="2067"/>
                  <a:pt x="8106" y="2242"/>
                </a:cubicBezTo>
                <a:cubicBezTo>
                  <a:pt x="8066" y="2389"/>
                  <a:pt x="7973" y="2504"/>
                  <a:pt x="7896" y="2504"/>
                </a:cubicBezTo>
                <a:cubicBezTo>
                  <a:pt x="7716" y="2504"/>
                  <a:pt x="7676" y="2670"/>
                  <a:pt x="7777" y="2984"/>
                </a:cubicBezTo>
                <a:cubicBezTo>
                  <a:pt x="7822" y="3122"/>
                  <a:pt x="7845" y="3368"/>
                  <a:pt x="7827" y="3531"/>
                </a:cubicBezTo>
                <a:cubicBezTo>
                  <a:pt x="7792" y="3861"/>
                  <a:pt x="7906" y="3937"/>
                  <a:pt x="8024" y="3665"/>
                </a:cubicBezTo>
                <a:cubicBezTo>
                  <a:pt x="8078" y="3540"/>
                  <a:pt x="8116" y="3555"/>
                  <a:pt x="8193" y="3731"/>
                </a:cubicBezTo>
                <a:cubicBezTo>
                  <a:pt x="8332" y="4054"/>
                  <a:pt x="8437" y="4010"/>
                  <a:pt x="8437" y="3628"/>
                </a:cubicBezTo>
                <a:cubicBezTo>
                  <a:pt x="8437" y="3442"/>
                  <a:pt x="8488" y="3229"/>
                  <a:pt x="8553" y="3136"/>
                </a:cubicBezTo>
                <a:cubicBezTo>
                  <a:pt x="8702" y="2921"/>
                  <a:pt x="8696" y="2799"/>
                  <a:pt x="8537" y="2747"/>
                </a:cubicBezTo>
                <a:cubicBezTo>
                  <a:pt x="8465" y="2723"/>
                  <a:pt x="8377" y="2545"/>
                  <a:pt x="8335" y="2340"/>
                </a:cubicBezTo>
                <a:cubicBezTo>
                  <a:pt x="8290" y="2124"/>
                  <a:pt x="8258" y="2014"/>
                  <a:pt x="8224" y="1999"/>
                </a:cubicBezTo>
                <a:close/>
                <a:moveTo>
                  <a:pt x="308" y="4230"/>
                </a:moveTo>
                <a:cubicBezTo>
                  <a:pt x="277" y="4239"/>
                  <a:pt x="258" y="4318"/>
                  <a:pt x="258" y="4467"/>
                </a:cubicBezTo>
                <a:cubicBezTo>
                  <a:pt x="258" y="4603"/>
                  <a:pt x="200" y="4810"/>
                  <a:pt x="129" y="4923"/>
                </a:cubicBezTo>
                <a:lnTo>
                  <a:pt x="0" y="5123"/>
                </a:lnTo>
                <a:lnTo>
                  <a:pt x="129" y="5342"/>
                </a:lnTo>
                <a:cubicBezTo>
                  <a:pt x="200" y="5460"/>
                  <a:pt x="258" y="5644"/>
                  <a:pt x="258" y="5749"/>
                </a:cubicBezTo>
                <a:cubicBezTo>
                  <a:pt x="258" y="5998"/>
                  <a:pt x="339" y="5987"/>
                  <a:pt x="431" y="5731"/>
                </a:cubicBezTo>
                <a:cubicBezTo>
                  <a:pt x="482" y="5589"/>
                  <a:pt x="556" y="5556"/>
                  <a:pt x="673" y="5615"/>
                </a:cubicBezTo>
                <a:cubicBezTo>
                  <a:pt x="829" y="5694"/>
                  <a:pt x="835" y="5682"/>
                  <a:pt x="775" y="5427"/>
                </a:cubicBezTo>
                <a:cubicBezTo>
                  <a:pt x="740" y="5276"/>
                  <a:pt x="731" y="4994"/>
                  <a:pt x="752" y="4801"/>
                </a:cubicBezTo>
                <a:cubicBezTo>
                  <a:pt x="787" y="4476"/>
                  <a:pt x="778" y="4456"/>
                  <a:pt x="644" y="4534"/>
                </a:cubicBezTo>
                <a:cubicBezTo>
                  <a:pt x="549" y="4589"/>
                  <a:pt x="475" y="4547"/>
                  <a:pt x="428" y="4418"/>
                </a:cubicBezTo>
                <a:cubicBezTo>
                  <a:pt x="380" y="4284"/>
                  <a:pt x="338" y="4221"/>
                  <a:pt x="308" y="4230"/>
                </a:cubicBezTo>
                <a:close/>
                <a:moveTo>
                  <a:pt x="11552" y="7025"/>
                </a:moveTo>
                <a:cubicBezTo>
                  <a:pt x="11536" y="7063"/>
                  <a:pt x="11580" y="7306"/>
                  <a:pt x="11652" y="7566"/>
                </a:cubicBezTo>
                <a:cubicBezTo>
                  <a:pt x="11803" y="8115"/>
                  <a:pt x="11812" y="8124"/>
                  <a:pt x="11809" y="7815"/>
                </a:cubicBezTo>
                <a:cubicBezTo>
                  <a:pt x="11807" y="7559"/>
                  <a:pt x="11598" y="6918"/>
                  <a:pt x="11552" y="7025"/>
                </a:cubicBezTo>
                <a:close/>
                <a:moveTo>
                  <a:pt x="11071" y="7122"/>
                </a:moveTo>
                <a:cubicBezTo>
                  <a:pt x="10985" y="7122"/>
                  <a:pt x="10998" y="7238"/>
                  <a:pt x="11126" y="7615"/>
                </a:cubicBezTo>
                <a:cubicBezTo>
                  <a:pt x="11189" y="7799"/>
                  <a:pt x="11239" y="8028"/>
                  <a:pt x="11239" y="8119"/>
                </a:cubicBezTo>
                <a:cubicBezTo>
                  <a:pt x="11239" y="8210"/>
                  <a:pt x="11279" y="8452"/>
                  <a:pt x="11326" y="8660"/>
                </a:cubicBezTo>
                <a:cubicBezTo>
                  <a:pt x="11373" y="8868"/>
                  <a:pt x="11415" y="9159"/>
                  <a:pt x="11420" y="9304"/>
                </a:cubicBezTo>
                <a:cubicBezTo>
                  <a:pt x="11426" y="9461"/>
                  <a:pt x="11437" y="9413"/>
                  <a:pt x="11452" y="9189"/>
                </a:cubicBezTo>
                <a:cubicBezTo>
                  <a:pt x="11478" y="8779"/>
                  <a:pt x="11173" y="7122"/>
                  <a:pt x="11071" y="7122"/>
                </a:cubicBezTo>
                <a:close/>
                <a:moveTo>
                  <a:pt x="14630" y="10052"/>
                </a:moveTo>
                <a:cubicBezTo>
                  <a:pt x="14588" y="10086"/>
                  <a:pt x="14553" y="10231"/>
                  <a:pt x="14532" y="10489"/>
                </a:cubicBezTo>
                <a:cubicBezTo>
                  <a:pt x="14506" y="10820"/>
                  <a:pt x="14448" y="11007"/>
                  <a:pt x="14327" y="11152"/>
                </a:cubicBezTo>
                <a:cubicBezTo>
                  <a:pt x="14114" y="11406"/>
                  <a:pt x="14114" y="11551"/>
                  <a:pt x="14330" y="11808"/>
                </a:cubicBezTo>
                <a:cubicBezTo>
                  <a:pt x="14462" y="11966"/>
                  <a:pt x="14501" y="12107"/>
                  <a:pt x="14501" y="12410"/>
                </a:cubicBezTo>
                <a:cubicBezTo>
                  <a:pt x="14501" y="12908"/>
                  <a:pt x="14570" y="12904"/>
                  <a:pt x="14740" y="12404"/>
                </a:cubicBezTo>
                <a:cubicBezTo>
                  <a:pt x="14863" y="12040"/>
                  <a:pt x="14892" y="12017"/>
                  <a:pt x="15071" y="12136"/>
                </a:cubicBezTo>
                <a:cubicBezTo>
                  <a:pt x="15321" y="12301"/>
                  <a:pt x="15348" y="12224"/>
                  <a:pt x="15221" y="11729"/>
                </a:cubicBezTo>
                <a:cubicBezTo>
                  <a:pt x="15127" y="11362"/>
                  <a:pt x="15127" y="11310"/>
                  <a:pt x="15211" y="11097"/>
                </a:cubicBezTo>
                <a:cubicBezTo>
                  <a:pt x="15360" y="10715"/>
                  <a:pt x="15320" y="10556"/>
                  <a:pt x="15074" y="10556"/>
                </a:cubicBezTo>
                <a:cubicBezTo>
                  <a:pt x="14907" y="10556"/>
                  <a:pt x="14826" y="10487"/>
                  <a:pt x="14774" y="10295"/>
                </a:cubicBezTo>
                <a:cubicBezTo>
                  <a:pt x="14721" y="10097"/>
                  <a:pt x="14671" y="10018"/>
                  <a:pt x="14630" y="10052"/>
                </a:cubicBezTo>
                <a:close/>
                <a:moveTo>
                  <a:pt x="20512" y="14518"/>
                </a:moveTo>
                <a:cubicBezTo>
                  <a:pt x="20391" y="14518"/>
                  <a:pt x="20262" y="14599"/>
                  <a:pt x="20226" y="14701"/>
                </a:cubicBezTo>
                <a:cubicBezTo>
                  <a:pt x="20168" y="14860"/>
                  <a:pt x="20137" y="14862"/>
                  <a:pt x="19997" y="14701"/>
                </a:cubicBezTo>
                <a:cubicBezTo>
                  <a:pt x="19788" y="14460"/>
                  <a:pt x="19534" y="14649"/>
                  <a:pt x="19534" y="15047"/>
                </a:cubicBezTo>
                <a:cubicBezTo>
                  <a:pt x="19534" y="15196"/>
                  <a:pt x="19493" y="15355"/>
                  <a:pt x="19442" y="15400"/>
                </a:cubicBezTo>
                <a:cubicBezTo>
                  <a:pt x="19291" y="15534"/>
                  <a:pt x="19077" y="16050"/>
                  <a:pt x="19077" y="16281"/>
                </a:cubicBezTo>
                <a:cubicBezTo>
                  <a:pt x="19077" y="16433"/>
                  <a:pt x="19128" y="16494"/>
                  <a:pt x="19250" y="16494"/>
                </a:cubicBezTo>
                <a:cubicBezTo>
                  <a:pt x="19381" y="16494"/>
                  <a:pt x="19437" y="16576"/>
                  <a:pt x="19476" y="16816"/>
                </a:cubicBezTo>
                <a:cubicBezTo>
                  <a:pt x="19505" y="16991"/>
                  <a:pt x="19575" y="17160"/>
                  <a:pt x="19631" y="17192"/>
                </a:cubicBezTo>
                <a:cubicBezTo>
                  <a:pt x="19688" y="17225"/>
                  <a:pt x="19800" y="17214"/>
                  <a:pt x="19879" y="17174"/>
                </a:cubicBezTo>
                <a:cubicBezTo>
                  <a:pt x="20035" y="17095"/>
                  <a:pt x="20024" y="17097"/>
                  <a:pt x="20567" y="17217"/>
                </a:cubicBezTo>
                <a:cubicBezTo>
                  <a:pt x="20898" y="17290"/>
                  <a:pt x="20955" y="17267"/>
                  <a:pt x="21048" y="17028"/>
                </a:cubicBezTo>
                <a:cubicBezTo>
                  <a:pt x="21115" y="16858"/>
                  <a:pt x="21226" y="16761"/>
                  <a:pt x="21348" y="16761"/>
                </a:cubicBezTo>
                <a:cubicBezTo>
                  <a:pt x="21512" y="16761"/>
                  <a:pt x="21600" y="16598"/>
                  <a:pt x="21590" y="16354"/>
                </a:cubicBezTo>
                <a:cubicBezTo>
                  <a:pt x="21586" y="16272"/>
                  <a:pt x="21571" y="16184"/>
                  <a:pt x="21545" y="16086"/>
                </a:cubicBezTo>
                <a:cubicBezTo>
                  <a:pt x="21509" y="15952"/>
                  <a:pt x="21479" y="15690"/>
                  <a:pt x="21479" y="15509"/>
                </a:cubicBezTo>
                <a:cubicBezTo>
                  <a:pt x="21479" y="15139"/>
                  <a:pt x="21293" y="14959"/>
                  <a:pt x="21056" y="15096"/>
                </a:cubicBezTo>
                <a:cubicBezTo>
                  <a:pt x="20952" y="15156"/>
                  <a:pt x="20899" y="15098"/>
                  <a:pt x="20827" y="14847"/>
                </a:cubicBezTo>
                <a:cubicBezTo>
                  <a:pt x="20755" y="14590"/>
                  <a:pt x="20684" y="14518"/>
                  <a:pt x="20512" y="14518"/>
                </a:cubicBezTo>
                <a:close/>
                <a:moveTo>
                  <a:pt x="4379" y="18961"/>
                </a:moveTo>
                <a:cubicBezTo>
                  <a:pt x="4382" y="19135"/>
                  <a:pt x="4508" y="19470"/>
                  <a:pt x="4634" y="19635"/>
                </a:cubicBezTo>
                <a:cubicBezTo>
                  <a:pt x="4776" y="19824"/>
                  <a:pt x="4891" y="19833"/>
                  <a:pt x="4891" y="19660"/>
                </a:cubicBezTo>
                <a:cubicBezTo>
                  <a:pt x="4891" y="19587"/>
                  <a:pt x="4855" y="19532"/>
                  <a:pt x="4810" y="19532"/>
                </a:cubicBezTo>
                <a:cubicBezTo>
                  <a:pt x="4765" y="19532"/>
                  <a:pt x="4649" y="19380"/>
                  <a:pt x="4552" y="19192"/>
                </a:cubicBezTo>
                <a:cubicBezTo>
                  <a:pt x="4456" y="19004"/>
                  <a:pt x="4378" y="18900"/>
                  <a:pt x="4379" y="18961"/>
                </a:cubicBezTo>
                <a:close/>
                <a:moveTo>
                  <a:pt x="4166" y="19678"/>
                </a:moveTo>
                <a:cubicBezTo>
                  <a:pt x="4140" y="19679"/>
                  <a:pt x="4165" y="19765"/>
                  <a:pt x="4253" y="19933"/>
                </a:cubicBezTo>
                <a:cubicBezTo>
                  <a:pt x="4327" y="20076"/>
                  <a:pt x="4430" y="20189"/>
                  <a:pt x="4481" y="20189"/>
                </a:cubicBezTo>
                <a:cubicBezTo>
                  <a:pt x="4537" y="20188"/>
                  <a:pt x="4501" y="20084"/>
                  <a:pt x="4389" y="19927"/>
                </a:cubicBezTo>
                <a:cubicBezTo>
                  <a:pt x="4270" y="19760"/>
                  <a:pt x="4192" y="19677"/>
                  <a:pt x="4166" y="19678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04" name="复盘总结：看见幸福的能力——反脆弱"/>
          <p:cNvSpPr txBox="1"/>
          <p:nvPr/>
        </p:nvSpPr>
        <p:spPr>
          <a:xfrm>
            <a:off x="6687672" y="11179088"/>
            <a:ext cx="1522730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000">
                <a:solidFill>
                  <a:srgbClr val="0076BA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复盘总结：看见幸福的能力——反脆弱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Class="entr" nodeType="after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2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Class="entr" nodeType="after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2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2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Class="entr" nodeType="after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2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2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Class="entr" nodeType="after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2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2" presetID="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Class="entr" nodeType="afterEffect" presetSubtype="2" presetID="2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52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Subtype="2" presetID="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Class="entr" nodeType="afterEffect" presetSubtype="2" presetID="22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62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5" grpId="3"/>
      <p:bldP build="whole" bldLvl="1" animBg="1" rev="0" advAuto="0" spid="298" grpId="6"/>
      <p:bldP build="whole" bldLvl="1" animBg="1" rev="0" advAuto="0" spid="299" grpId="9"/>
      <p:bldP build="whole" bldLvl="1" animBg="1" rev="0" advAuto="0" spid="296" grpId="4"/>
      <p:bldP build="whole" bldLvl="1" animBg="1" rev="0" advAuto="0" spid="300" grpId="10"/>
      <p:bldP build="whole" bldLvl="1" animBg="1" rev="0" advAuto="0" spid="294" grpId="2"/>
      <p:bldP build="whole" bldLvl="1" animBg="1" rev="0" advAuto="0" spid="293" grpId="1"/>
      <p:bldP build="whole" bldLvl="1" animBg="1" rev="0" advAuto="0" spid="303" grpId="11"/>
      <p:bldP build="whole" bldLvl="1" animBg="1" rev="0" advAuto="0" spid="297" grpId="5"/>
      <p:bldP build="whole" bldLvl="1" animBg="1" rev="0" advAuto="0" spid="301" grpId="7"/>
      <p:bldP build="whole" bldLvl="1" animBg="1" rev="0" advAuto="0" spid="302" grpId="8"/>
      <p:bldP build="whole" bldLvl="1" animBg="1" rev="0" advAuto="0" spid="304" grpId="1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07" name="沙盘要素"/>
          <p:cNvSpPr txBox="1"/>
          <p:nvPr/>
        </p:nvSpPr>
        <p:spPr>
          <a:xfrm>
            <a:off x="1645007" y="466939"/>
            <a:ext cx="18402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沙盘课程内容：学生到职业人的四个转变</a:t>
            </a:r>
          </a:p>
        </p:txBody>
      </p:sp>
      <p:sp>
        <p:nvSpPr>
          <p:cNvPr id="308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09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10" name="成长导向向责任导向的转变"/>
          <p:cNvSpPr txBox="1"/>
          <p:nvPr/>
        </p:nvSpPr>
        <p:spPr>
          <a:xfrm>
            <a:off x="6153149" y="3313333"/>
            <a:ext cx="12077701" cy="1562101"/>
          </a:xfrm>
          <a:prstGeom prst="rect">
            <a:avLst/>
          </a:prstGeom>
          <a:solidFill>
            <a:schemeClr val="accent1">
              <a:lumOff val="-9999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8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成长导向</a:t>
            </a:r>
            <a:r>
              <a:rPr sz="4000"/>
              <a:t>向</a:t>
            </a:r>
            <a:r>
              <a:t>责任导向的转变</a:t>
            </a:r>
          </a:p>
        </p:txBody>
      </p:sp>
      <p:sp>
        <p:nvSpPr>
          <p:cNvPr id="311" name="智力导向向品德导向的转变"/>
          <p:cNvSpPr txBox="1"/>
          <p:nvPr/>
        </p:nvSpPr>
        <p:spPr>
          <a:xfrm>
            <a:off x="6153149" y="5935932"/>
            <a:ext cx="12077701" cy="1562101"/>
          </a:xfrm>
          <a:prstGeom prst="rect">
            <a:avLst/>
          </a:prstGeom>
          <a:solidFill>
            <a:schemeClr val="accent1">
              <a:lumOff val="-9999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8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智力导向</a:t>
            </a:r>
            <a:r>
              <a:rPr sz="4000"/>
              <a:t>向</a:t>
            </a:r>
            <a:r>
              <a:t>品德导向的转变</a:t>
            </a:r>
          </a:p>
        </p:txBody>
      </p:sp>
      <p:sp>
        <p:nvSpPr>
          <p:cNvPr id="312" name="思维导向向行为导向的转变"/>
          <p:cNvSpPr txBox="1"/>
          <p:nvPr/>
        </p:nvSpPr>
        <p:spPr>
          <a:xfrm>
            <a:off x="6153149" y="8618058"/>
            <a:ext cx="12077701" cy="1562101"/>
          </a:xfrm>
          <a:prstGeom prst="rect">
            <a:avLst/>
          </a:prstGeom>
          <a:solidFill>
            <a:schemeClr val="accent1">
              <a:lumOff val="-9999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8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思维导向</a:t>
            </a:r>
            <a:r>
              <a:rPr sz="4000"/>
              <a:t>向</a:t>
            </a:r>
            <a:r>
              <a:t>行为导向的转变</a:t>
            </a:r>
          </a:p>
        </p:txBody>
      </p:sp>
      <p:sp>
        <p:nvSpPr>
          <p:cNvPr id="313" name="个性导向向团队导向的转变"/>
          <p:cNvSpPr txBox="1"/>
          <p:nvPr/>
        </p:nvSpPr>
        <p:spPr>
          <a:xfrm>
            <a:off x="6153149" y="11174203"/>
            <a:ext cx="12077701" cy="1562101"/>
          </a:xfrm>
          <a:prstGeom prst="rect">
            <a:avLst/>
          </a:prstGeom>
          <a:solidFill>
            <a:schemeClr val="accent1">
              <a:lumOff val="-9999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8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个性导向</a:t>
            </a:r>
            <a:r>
              <a:rPr sz="4000"/>
              <a:t>向</a:t>
            </a:r>
            <a:r>
              <a:t>团队导向的转变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16" name="沙盘要素"/>
          <p:cNvSpPr txBox="1"/>
          <p:nvPr/>
        </p:nvSpPr>
        <p:spPr>
          <a:xfrm>
            <a:off x="1645006" y="466939"/>
            <a:ext cx="13322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沙盘课程内容：职场必备心态</a:t>
            </a:r>
          </a:p>
        </p:txBody>
      </p:sp>
      <p:sp>
        <p:nvSpPr>
          <p:cNvPr id="317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18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grpSp>
        <p:nvGrpSpPr>
          <p:cNvPr id="330" name="成组"/>
          <p:cNvGrpSpPr/>
          <p:nvPr/>
        </p:nvGrpSpPr>
        <p:grpSpPr>
          <a:xfrm>
            <a:off x="14943" y="2540846"/>
            <a:ext cx="14508133" cy="10356755"/>
            <a:chOff x="0" y="0"/>
            <a:chExt cx="14508131" cy="10356753"/>
          </a:xfrm>
        </p:grpSpPr>
        <p:grpSp>
          <p:nvGrpSpPr>
            <p:cNvPr id="324" name="成组"/>
            <p:cNvGrpSpPr/>
            <p:nvPr/>
          </p:nvGrpSpPr>
          <p:grpSpPr>
            <a:xfrm>
              <a:off x="0" y="0"/>
              <a:ext cx="10348913" cy="10356754"/>
              <a:chOff x="0" y="0"/>
              <a:chExt cx="10348912" cy="10356752"/>
            </a:xfrm>
          </p:grpSpPr>
          <p:sp>
            <p:nvSpPr>
              <p:cNvPr id="319" name="三角形"/>
              <p:cNvSpPr/>
              <p:nvPr/>
            </p:nvSpPr>
            <p:spPr>
              <a:xfrm>
                <a:off x="96" y="0"/>
                <a:ext cx="10348720" cy="103487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4219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800">
                  <a:defRPr sz="3600">
                    <a:latin typeface="等线"/>
                    <a:ea typeface="等线"/>
                    <a:cs typeface="等线"/>
                    <a:sym typeface="等线"/>
                  </a:defRPr>
                </a:pPr>
              </a:p>
            </p:txBody>
          </p:sp>
          <p:sp>
            <p:nvSpPr>
              <p:cNvPr id="320" name="形状"/>
              <p:cNvSpPr/>
              <p:nvPr/>
            </p:nvSpPr>
            <p:spPr>
              <a:xfrm>
                <a:off x="0" y="2600228"/>
                <a:ext cx="10348913" cy="77485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086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13514" y="0"/>
                    </a:lnTo>
                    <a:lnTo>
                      <a:pt x="8086" y="0"/>
                    </a:lnTo>
                    <a:close/>
                  </a:path>
                </a:pathLst>
              </a:custGeom>
              <a:solidFill>
                <a:srgbClr val="FFFB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800">
                  <a:defRPr sz="3600">
                    <a:latin typeface="等线"/>
                    <a:ea typeface="等线"/>
                    <a:cs typeface="等线"/>
                    <a:sym typeface="等线"/>
                  </a:defRPr>
                </a:pPr>
              </a:p>
            </p:txBody>
          </p:sp>
          <p:sp>
            <p:nvSpPr>
              <p:cNvPr id="321" name="形状"/>
              <p:cNvSpPr/>
              <p:nvPr/>
            </p:nvSpPr>
            <p:spPr>
              <a:xfrm>
                <a:off x="396" y="4687790"/>
                <a:ext cx="10348120" cy="56610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5908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15693" y="0"/>
                    </a:lnTo>
                    <a:lnTo>
                      <a:pt x="5908" y="0"/>
                    </a:lnTo>
                    <a:close/>
                  </a:path>
                </a:pathLst>
              </a:custGeom>
              <a:solidFill>
                <a:srgbClr val="AA794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800">
                  <a:defRPr sz="3600">
                    <a:latin typeface="等线"/>
                    <a:ea typeface="等线"/>
                    <a:cs typeface="等线"/>
                    <a:sym typeface="等线"/>
                  </a:defRPr>
                </a:pPr>
              </a:p>
            </p:txBody>
          </p:sp>
          <p:sp>
            <p:nvSpPr>
              <p:cNvPr id="322" name="形状"/>
              <p:cNvSpPr/>
              <p:nvPr/>
            </p:nvSpPr>
            <p:spPr>
              <a:xfrm>
                <a:off x="0" y="6488015"/>
                <a:ext cx="10348913" cy="38608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4029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17571" y="0"/>
                    </a:lnTo>
                    <a:lnTo>
                      <a:pt x="4029" y="0"/>
                    </a:lnTo>
                    <a:close/>
                  </a:path>
                </a:pathLst>
              </a:custGeom>
              <a:solidFill>
                <a:srgbClr val="FF93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800">
                  <a:defRPr sz="3600">
                    <a:latin typeface="等线"/>
                    <a:ea typeface="等线"/>
                    <a:cs typeface="等线"/>
                    <a:sym typeface="等线"/>
                  </a:defRPr>
                </a:pPr>
              </a:p>
            </p:txBody>
          </p:sp>
          <p:sp>
            <p:nvSpPr>
              <p:cNvPr id="323" name="形状"/>
              <p:cNvSpPr/>
              <p:nvPr/>
            </p:nvSpPr>
            <p:spPr>
              <a:xfrm>
                <a:off x="396" y="8341421"/>
                <a:ext cx="10348120" cy="20153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03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19497" y="0"/>
                    </a:lnTo>
                    <a:lnTo>
                      <a:pt x="2103" y="0"/>
                    </a:lnTo>
                    <a:close/>
                  </a:path>
                </a:pathLst>
              </a:custGeom>
              <a:solidFill>
                <a:srgbClr val="FF26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800">
                  <a:defRPr sz="3600">
                    <a:latin typeface="等线"/>
                    <a:ea typeface="等线"/>
                    <a:cs typeface="等线"/>
                    <a:sym typeface="等线"/>
                  </a:defRPr>
                </a:pPr>
              </a:p>
            </p:txBody>
          </p:sp>
        </p:grpSp>
        <p:sp>
          <p:nvSpPr>
            <p:cNvPr id="325" name="丧失信任"/>
            <p:cNvSpPr txBox="1"/>
            <p:nvPr/>
          </p:nvSpPr>
          <p:spPr>
            <a:xfrm>
              <a:off x="10451751" y="8584547"/>
              <a:ext cx="4056381" cy="1541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>
              <a:lvl1pPr algn="l" defTabSz="1828800">
                <a:defRPr b="1" sz="7600">
                  <a:solidFill>
                    <a:srgbClr val="4E405C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</a:lstStyle>
            <a:p>
              <a:pPr/>
              <a:r>
                <a:t>丧失信任</a:t>
              </a:r>
            </a:p>
          </p:txBody>
        </p:sp>
        <p:sp>
          <p:nvSpPr>
            <p:cNvPr id="326" name="惧怕冲突"/>
            <p:cNvSpPr txBox="1"/>
            <p:nvPr/>
          </p:nvSpPr>
          <p:spPr>
            <a:xfrm>
              <a:off x="9474556" y="6753762"/>
              <a:ext cx="4056381" cy="1541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>
              <a:lvl1pPr algn="l" defTabSz="1828800">
                <a:defRPr b="1" sz="7600">
                  <a:solidFill>
                    <a:srgbClr val="4E405C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</a:lstStyle>
            <a:p>
              <a:pPr/>
              <a:r>
                <a:t>惧怕冲突</a:t>
              </a:r>
            </a:p>
          </p:txBody>
        </p:sp>
        <p:sp>
          <p:nvSpPr>
            <p:cNvPr id="327" name="缺乏承诺"/>
            <p:cNvSpPr txBox="1"/>
            <p:nvPr/>
          </p:nvSpPr>
          <p:spPr>
            <a:xfrm>
              <a:off x="8470596" y="4805572"/>
              <a:ext cx="4056381" cy="1541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>
              <a:lvl1pPr algn="l" defTabSz="1828800">
                <a:defRPr b="1" sz="7600">
                  <a:solidFill>
                    <a:srgbClr val="4E405C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</a:lstStyle>
            <a:p>
              <a:pPr/>
              <a:r>
                <a:t>缺乏承诺</a:t>
              </a:r>
            </a:p>
          </p:txBody>
        </p:sp>
        <p:sp>
          <p:nvSpPr>
            <p:cNvPr id="328" name="逃避责任"/>
            <p:cNvSpPr txBox="1"/>
            <p:nvPr/>
          </p:nvSpPr>
          <p:spPr>
            <a:xfrm>
              <a:off x="7573698" y="2857382"/>
              <a:ext cx="4056381" cy="1541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>
              <a:lvl1pPr algn="l" defTabSz="1828800">
                <a:defRPr b="1" sz="7600">
                  <a:solidFill>
                    <a:srgbClr val="4E405C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</a:lstStyle>
            <a:p>
              <a:pPr/>
              <a:r>
                <a:t>逃避责任</a:t>
              </a:r>
            </a:p>
          </p:txBody>
        </p:sp>
        <p:sp>
          <p:nvSpPr>
            <p:cNvPr id="329" name="忽视结果"/>
            <p:cNvSpPr txBox="1"/>
            <p:nvPr/>
          </p:nvSpPr>
          <p:spPr>
            <a:xfrm>
              <a:off x="6248556" y="651720"/>
              <a:ext cx="4056381" cy="1541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>
              <a:lvl1pPr algn="l" defTabSz="1828800">
                <a:defRPr b="1" sz="7600">
                  <a:solidFill>
                    <a:srgbClr val="4E405C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</a:lstStyle>
            <a:p>
              <a:pPr/>
              <a:r>
                <a:t>忽视结果</a:t>
              </a:r>
            </a:p>
          </p:txBody>
        </p:sp>
      </p:grpSp>
      <p:grpSp>
        <p:nvGrpSpPr>
          <p:cNvPr id="342" name="成组"/>
          <p:cNvGrpSpPr/>
          <p:nvPr/>
        </p:nvGrpSpPr>
        <p:grpSpPr>
          <a:xfrm>
            <a:off x="10661722" y="2540846"/>
            <a:ext cx="13707335" cy="10356755"/>
            <a:chOff x="0" y="0"/>
            <a:chExt cx="13707333" cy="10356753"/>
          </a:xfrm>
        </p:grpSpPr>
        <p:grpSp>
          <p:nvGrpSpPr>
            <p:cNvPr id="336" name="成组"/>
            <p:cNvGrpSpPr/>
            <p:nvPr/>
          </p:nvGrpSpPr>
          <p:grpSpPr>
            <a:xfrm flipH="1" rot="10800000">
              <a:off x="0" y="-1"/>
              <a:ext cx="10348913" cy="10356755"/>
              <a:chOff x="0" y="0"/>
              <a:chExt cx="10348912" cy="10356752"/>
            </a:xfrm>
          </p:grpSpPr>
          <p:sp>
            <p:nvSpPr>
              <p:cNvPr id="331" name="三角形"/>
              <p:cNvSpPr/>
              <p:nvPr/>
            </p:nvSpPr>
            <p:spPr>
              <a:xfrm>
                <a:off x="96" y="0"/>
                <a:ext cx="10348720" cy="103487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4219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800">
                  <a:defRPr sz="3600">
                    <a:latin typeface="等线"/>
                    <a:ea typeface="等线"/>
                    <a:cs typeface="等线"/>
                    <a:sym typeface="等线"/>
                  </a:defRPr>
                </a:pPr>
              </a:p>
            </p:txBody>
          </p:sp>
          <p:sp>
            <p:nvSpPr>
              <p:cNvPr id="332" name="形状"/>
              <p:cNvSpPr/>
              <p:nvPr/>
            </p:nvSpPr>
            <p:spPr>
              <a:xfrm>
                <a:off x="0" y="2600228"/>
                <a:ext cx="10348913" cy="77485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086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13514" y="0"/>
                    </a:lnTo>
                    <a:lnTo>
                      <a:pt x="8086" y="0"/>
                    </a:lnTo>
                    <a:close/>
                  </a:path>
                </a:pathLst>
              </a:custGeom>
              <a:solidFill>
                <a:srgbClr val="FFFB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800">
                  <a:defRPr sz="3600">
                    <a:latin typeface="等线"/>
                    <a:ea typeface="等线"/>
                    <a:cs typeface="等线"/>
                    <a:sym typeface="等线"/>
                  </a:defRPr>
                </a:pPr>
              </a:p>
            </p:txBody>
          </p:sp>
          <p:sp>
            <p:nvSpPr>
              <p:cNvPr id="333" name="形状"/>
              <p:cNvSpPr/>
              <p:nvPr/>
            </p:nvSpPr>
            <p:spPr>
              <a:xfrm>
                <a:off x="396" y="4687790"/>
                <a:ext cx="10348120" cy="56610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5908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15693" y="0"/>
                    </a:lnTo>
                    <a:lnTo>
                      <a:pt x="5908" y="0"/>
                    </a:lnTo>
                    <a:close/>
                  </a:path>
                </a:pathLst>
              </a:custGeom>
              <a:solidFill>
                <a:srgbClr val="AA794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800">
                  <a:defRPr sz="3600">
                    <a:latin typeface="等线"/>
                    <a:ea typeface="等线"/>
                    <a:cs typeface="等线"/>
                    <a:sym typeface="等线"/>
                  </a:defRPr>
                </a:pPr>
              </a:p>
            </p:txBody>
          </p:sp>
          <p:sp>
            <p:nvSpPr>
              <p:cNvPr id="334" name="形状"/>
              <p:cNvSpPr/>
              <p:nvPr/>
            </p:nvSpPr>
            <p:spPr>
              <a:xfrm>
                <a:off x="0" y="6488015"/>
                <a:ext cx="10348913" cy="38608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4029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17571" y="0"/>
                    </a:lnTo>
                    <a:lnTo>
                      <a:pt x="4029" y="0"/>
                    </a:lnTo>
                    <a:close/>
                  </a:path>
                </a:pathLst>
              </a:custGeom>
              <a:solidFill>
                <a:srgbClr val="FF93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800">
                  <a:defRPr sz="3600">
                    <a:latin typeface="等线"/>
                    <a:ea typeface="等线"/>
                    <a:cs typeface="等线"/>
                    <a:sym typeface="等线"/>
                  </a:defRPr>
                </a:pPr>
              </a:p>
            </p:txBody>
          </p:sp>
          <p:sp>
            <p:nvSpPr>
              <p:cNvPr id="335" name="形状"/>
              <p:cNvSpPr/>
              <p:nvPr/>
            </p:nvSpPr>
            <p:spPr>
              <a:xfrm>
                <a:off x="396" y="8341421"/>
                <a:ext cx="10348120" cy="20153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03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19497" y="0"/>
                    </a:lnTo>
                    <a:lnTo>
                      <a:pt x="2103" y="0"/>
                    </a:lnTo>
                    <a:close/>
                  </a:path>
                </a:pathLst>
              </a:custGeom>
              <a:solidFill>
                <a:srgbClr val="FF26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800">
                  <a:defRPr sz="3600">
                    <a:latin typeface="等线"/>
                    <a:ea typeface="等线"/>
                    <a:cs typeface="等线"/>
                    <a:sym typeface="等线"/>
                  </a:defRPr>
                </a:pPr>
              </a:p>
            </p:txBody>
          </p:sp>
        </p:grpSp>
        <p:sp>
          <p:nvSpPr>
            <p:cNvPr id="337" name="感恩心态"/>
            <p:cNvSpPr txBox="1"/>
            <p:nvPr/>
          </p:nvSpPr>
          <p:spPr>
            <a:xfrm>
              <a:off x="6042931" y="8584547"/>
              <a:ext cx="4056381" cy="1541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>
              <a:lvl1pPr algn="l" defTabSz="1828800">
                <a:defRPr b="1" sz="7600">
                  <a:solidFill>
                    <a:srgbClr val="4E405C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</a:lstStyle>
            <a:p>
              <a:pPr/>
              <a:r>
                <a:t>感恩心态</a:t>
              </a:r>
            </a:p>
          </p:txBody>
        </p:sp>
        <p:sp>
          <p:nvSpPr>
            <p:cNvPr id="338" name="空杯心态"/>
            <p:cNvSpPr txBox="1"/>
            <p:nvPr/>
          </p:nvSpPr>
          <p:spPr>
            <a:xfrm>
              <a:off x="7146569" y="6753762"/>
              <a:ext cx="4056381" cy="1541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>
              <a:lvl1pPr algn="l" defTabSz="1828800">
                <a:defRPr b="1" sz="7600">
                  <a:solidFill>
                    <a:srgbClr val="4E405C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</a:lstStyle>
            <a:p>
              <a:pPr/>
              <a:r>
                <a:t>空杯心态</a:t>
              </a:r>
            </a:p>
          </p:txBody>
        </p:sp>
        <p:sp>
          <p:nvSpPr>
            <p:cNvPr id="339" name="担当心态"/>
            <p:cNvSpPr txBox="1"/>
            <p:nvPr/>
          </p:nvSpPr>
          <p:spPr>
            <a:xfrm>
              <a:off x="8026975" y="4922978"/>
              <a:ext cx="4056381" cy="1541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>
              <a:lvl1pPr algn="l" defTabSz="1828800">
                <a:defRPr b="1" sz="7600">
                  <a:solidFill>
                    <a:srgbClr val="4E405C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</a:lstStyle>
            <a:p>
              <a:pPr/>
              <a:r>
                <a:t>担当心态</a:t>
              </a:r>
            </a:p>
          </p:txBody>
        </p:sp>
        <p:sp>
          <p:nvSpPr>
            <p:cNvPr id="340" name="积极心态"/>
            <p:cNvSpPr txBox="1"/>
            <p:nvPr/>
          </p:nvSpPr>
          <p:spPr>
            <a:xfrm>
              <a:off x="9018996" y="2857382"/>
              <a:ext cx="4056381" cy="1541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>
              <a:lvl1pPr algn="l" defTabSz="1828800">
                <a:defRPr b="1" sz="7600">
                  <a:solidFill>
                    <a:srgbClr val="4E405C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</a:lstStyle>
            <a:p>
              <a:pPr/>
              <a:r>
                <a:t>积极心态</a:t>
              </a:r>
            </a:p>
          </p:txBody>
        </p:sp>
        <p:sp>
          <p:nvSpPr>
            <p:cNvPr id="341" name="老板心态"/>
            <p:cNvSpPr txBox="1"/>
            <p:nvPr/>
          </p:nvSpPr>
          <p:spPr>
            <a:xfrm>
              <a:off x="9650953" y="651720"/>
              <a:ext cx="4056381" cy="1541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91439" tIns="91439" rIns="91439" bIns="91439" numCol="1" anchor="t">
              <a:spAutoFit/>
            </a:bodyPr>
            <a:lstStyle>
              <a:lvl1pPr algn="l" defTabSz="1828800">
                <a:defRPr b="1" sz="7600">
                  <a:solidFill>
                    <a:srgbClr val="4E405C"/>
                  </a:solidFill>
                  <a:latin typeface="等线"/>
                  <a:ea typeface="等线"/>
                  <a:cs typeface="等线"/>
                  <a:sym typeface="等线"/>
                </a:defRPr>
              </a:lvl1pPr>
            </a:lstStyle>
            <a:p>
              <a:pPr/>
              <a:r>
                <a:t>老板心态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4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45" name="沙盘要素"/>
          <p:cNvSpPr txBox="1"/>
          <p:nvPr/>
        </p:nvSpPr>
        <p:spPr>
          <a:xfrm>
            <a:off x="1645006" y="466939"/>
            <a:ext cx="15354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沙盘课程内容：幸福职场五大技能</a:t>
            </a:r>
          </a:p>
        </p:txBody>
      </p:sp>
      <p:sp>
        <p:nvSpPr>
          <p:cNvPr id="346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47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48" name="像游戏过关一样分解完成目标…"/>
          <p:cNvSpPr txBox="1"/>
          <p:nvPr/>
        </p:nvSpPr>
        <p:spPr>
          <a:xfrm>
            <a:off x="8632335" y="3634940"/>
            <a:ext cx="15163801" cy="645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1333500" indent="-1333500" algn="l">
              <a:buSzPct val="100000"/>
              <a:buAutoNum type="circleNumDbPlain" startAt="1"/>
              <a:defRPr b="1" sz="7200">
                <a:solidFill>
                  <a:srgbClr val="4E405C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像游戏过关一样分解完成目标</a:t>
            </a:r>
          </a:p>
          <a:p>
            <a:pPr marL="1333500" indent="-1333500" algn="l">
              <a:buSzPct val="100000"/>
              <a:buAutoNum type="circleNumDbPlain" startAt="1"/>
              <a:defRPr b="1" sz="7200">
                <a:solidFill>
                  <a:srgbClr val="4E405C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践行企业文化：追随力</a:t>
            </a:r>
          </a:p>
          <a:p>
            <a:pPr marL="1333500" indent="-1333500" algn="l">
              <a:buSzPct val="100000"/>
              <a:buAutoNum type="circleNumDbPlain" startAt="1"/>
              <a:defRPr b="1" sz="7200">
                <a:solidFill>
                  <a:srgbClr val="4E405C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一次把事情做对：靠谱是一种能力</a:t>
            </a:r>
          </a:p>
          <a:p>
            <a:pPr marL="1333500" indent="-1333500" algn="l">
              <a:buSzPct val="100000"/>
              <a:buAutoNum type="circleNumDbPlain" startAt="1"/>
              <a:defRPr b="1" sz="7200">
                <a:solidFill>
                  <a:srgbClr val="4E405C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高效沟通：及时反馈</a:t>
            </a:r>
          </a:p>
          <a:p>
            <a:pPr marL="1333500" indent="-1333500" algn="l">
              <a:buSzPct val="100000"/>
              <a:buAutoNum type="circleNumDbPlain" startAt="1"/>
              <a:defRPr b="1" sz="7200">
                <a:solidFill>
                  <a:srgbClr val="4E405C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反脆弱：压力变为动力</a:t>
            </a:r>
          </a:p>
        </p:txBody>
      </p:sp>
      <p:sp>
        <p:nvSpPr>
          <p:cNvPr id="349" name="幸福职场五个技能："/>
          <p:cNvSpPr txBox="1"/>
          <p:nvPr/>
        </p:nvSpPr>
        <p:spPr>
          <a:xfrm>
            <a:off x="587864" y="3629459"/>
            <a:ext cx="8343901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200">
                <a:solidFill>
                  <a:srgbClr val="4E405C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幸福职场五个技能：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第三部分：实施细节"/>
          <p:cNvGrpSpPr/>
          <p:nvPr/>
        </p:nvGrpSpPr>
        <p:grpSpPr>
          <a:xfrm>
            <a:off x="0" y="4281132"/>
            <a:ext cx="24384000" cy="3673741"/>
            <a:chOff x="0" y="0"/>
            <a:chExt cx="24384000" cy="3673740"/>
          </a:xfrm>
        </p:grpSpPr>
        <p:sp>
          <p:nvSpPr>
            <p:cNvPr id="351" name="矩形"/>
            <p:cNvSpPr/>
            <p:nvPr/>
          </p:nvSpPr>
          <p:spPr>
            <a:xfrm>
              <a:off x="0" y="-1"/>
              <a:ext cx="24384000" cy="3673742"/>
            </a:xfrm>
            <a:prstGeom prst="rect">
              <a:avLst/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13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52" name="第三部分：实施细节"/>
            <p:cNvSpPr txBox="1"/>
            <p:nvPr/>
          </p:nvSpPr>
          <p:spPr>
            <a:xfrm>
              <a:off x="0" y="662120"/>
              <a:ext cx="24384000" cy="2349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3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第三部分：实施细节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56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57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58" name="实施流程"/>
          <p:cNvSpPr txBox="1"/>
          <p:nvPr/>
        </p:nvSpPr>
        <p:spPr>
          <a:xfrm>
            <a:off x="1645007" y="466938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实施流程</a:t>
            </a:r>
          </a:p>
        </p:txBody>
      </p:sp>
      <p:graphicFrame>
        <p:nvGraphicFramePr>
          <p:cNvPr id="359" name="表格"/>
          <p:cNvGraphicFramePr/>
          <p:nvPr/>
        </p:nvGraphicFramePr>
        <p:xfrm>
          <a:off x="1825558" y="2843177"/>
          <a:ext cx="20732883" cy="9296401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189213"/>
                <a:gridCol w="3250274"/>
                <a:gridCol w="16293393"/>
              </a:tblGrid>
              <a:tr h="1328057">
                <a:tc gridSpan="2"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时间</a:t>
                      </a:r>
                    </a:p>
                  </a:txBody>
                  <a:tcPr marL="50800" marR="50800" marT="50800" marB="50800" anchor="ctr" anchorCtr="0" horzOverflow="overflow"/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l"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内容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rowSpan="6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D1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0076B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9:00-9:50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0076B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 Medium"/>
                        </a:rPr>
                        <a:t>概念导入：“幸福人生”主题体验介绍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9:50-10:30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0076B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 Medium"/>
                        </a:rPr>
                        <a:t>项目规则讲解，体验之前的前期准备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10:30-12:00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0076B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 Medium"/>
                        </a:rPr>
                        <a:t>第一轮～第三轮体验，复盘：学生到职业人的四个转变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14:00-15:00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0076B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 Medium"/>
                        </a:rPr>
                        <a:t>第四轮～第六轮体验，复盘：职场新人的身份定位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15:30-16:30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0076B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 Medium"/>
                        </a:rPr>
                        <a:t>第七轮～第十轮体验，复盘总结，感悟提升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 v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16:30-17:30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0076B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 Medium"/>
                        </a:rPr>
                        <a:t>主题分享：新人入职自我提升《学生到职业人的四个转变》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62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63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64" name="实施场景"/>
          <p:cNvSpPr txBox="1"/>
          <p:nvPr/>
        </p:nvSpPr>
        <p:spPr>
          <a:xfrm>
            <a:off x="1645007" y="466938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实施场景</a:t>
            </a:r>
          </a:p>
        </p:txBody>
      </p:sp>
      <p:graphicFrame>
        <p:nvGraphicFramePr>
          <p:cNvPr id="365" name="表格"/>
          <p:cNvGraphicFramePr/>
          <p:nvPr/>
        </p:nvGraphicFramePr>
        <p:xfrm>
          <a:off x="1825558" y="2843177"/>
          <a:ext cx="20732883" cy="9296401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3448050"/>
                <a:gridCol w="17284830"/>
              </a:tblGrid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项目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内容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分组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 Medium"/>
                        </a:rPr>
                        <a:t>岛屿状桌椅摆放，每组5～7人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参与人员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 Medium"/>
                        </a:rPr>
                        <a:t>校招及社招的新入职员工，入职三年内的员工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会场要求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 Medium"/>
                        </a:rPr>
                        <a:t>投影仪、话筒、音箱、白板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人员要求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 Medium"/>
                        </a:rPr>
                        <a:t>60～120人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57" name="目录"/>
          <p:cNvSpPr txBox="1"/>
          <p:nvPr/>
        </p:nvSpPr>
        <p:spPr>
          <a:xfrm>
            <a:off x="1645008" y="466938"/>
            <a:ext cx="2146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目录</a:t>
            </a:r>
          </a:p>
        </p:txBody>
      </p:sp>
      <p:sp>
        <p:nvSpPr>
          <p:cNvPr id="158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59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60" name="第一部分：产品概况"/>
          <p:cNvSpPr txBox="1"/>
          <p:nvPr/>
        </p:nvSpPr>
        <p:spPr>
          <a:xfrm>
            <a:off x="6987116" y="2874429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第一部分：产品概况</a:t>
            </a:r>
          </a:p>
        </p:txBody>
      </p:sp>
      <p:sp>
        <p:nvSpPr>
          <p:cNvPr id="161" name="第二部分：沙盘介绍"/>
          <p:cNvSpPr txBox="1"/>
          <p:nvPr/>
        </p:nvSpPr>
        <p:spPr>
          <a:xfrm>
            <a:off x="6987116" y="4820049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第二部分：沙盘介绍</a:t>
            </a:r>
          </a:p>
        </p:txBody>
      </p:sp>
      <p:sp>
        <p:nvSpPr>
          <p:cNvPr id="162" name="第三部分：实施细节"/>
          <p:cNvSpPr txBox="1"/>
          <p:nvPr/>
        </p:nvSpPr>
        <p:spPr>
          <a:xfrm>
            <a:off x="6987116" y="6765669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第三部分：实施细节</a:t>
            </a:r>
          </a:p>
        </p:txBody>
      </p:sp>
      <p:sp>
        <p:nvSpPr>
          <p:cNvPr id="163" name="第四部分：交付现场"/>
          <p:cNvSpPr txBox="1"/>
          <p:nvPr/>
        </p:nvSpPr>
        <p:spPr>
          <a:xfrm>
            <a:off x="6987116" y="8711289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第四部分：交付现场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" name="第四部分：交付现场"/>
          <p:cNvGrpSpPr/>
          <p:nvPr/>
        </p:nvGrpSpPr>
        <p:grpSpPr>
          <a:xfrm>
            <a:off x="0" y="4281132"/>
            <a:ext cx="24384000" cy="3673741"/>
            <a:chOff x="0" y="0"/>
            <a:chExt cx="24384000" cy="3673740"/>
          </a:xfrm>
        </p:grpSpPr>
        <p:sp>
          <p:nvSpPr>
            <p:cNvPr id="367" name="矩形"/>
            <p:cNvSpPr/>
            <p:nvPr/>
          </p:nvSpPr>
          <p:spPr>
            <a:xfrm>
              <a:off x="0" y="-1"/>
              <a:ext cx="24384000" cy="3673742"/>
            </a:xfrm>
            <a:prstGeom prst="rect">
              <a:avLst/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13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8" name="第四部分：交付现场"/>
            <p:cNvSpPr txBox="1"/>
            <p:nvPr/>
          </p:nvSpPr>
          <p:spPr>
            <a:xfrm>
              <a:off x="0" y="662120"/>
              <a:ext cx="24384000" cy="2349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3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第四部分：交付现场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72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73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74" name="交付现场（道具篇）"/>
          <p:cNvSpPr txBox="1"/>
          <p:nvPr/>
        </p:nvSpPr>
        <p:spPr>
          <a:xfrm>
            <a:off x="1645008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交付现场</a:t>
            </a:r>
          </a:p>
        </p:txBody>
      </p:sp>
      <p:pic>
        <p:nvPicPr>
          <p:cNvPr id="375" name="WechatIMG462.jpg" descr="WechatIMG462.jpg"/>
          <p:cNvPicPr>
            <a:picLocks noChangeAspect="1"/>
          </p:cNvPicPr>
          <p:nvPr/>
        </p:nvPicPr>
        <p:blipFill>
          <a:blip r:embed="rId2">
            <a:extLst/>
          </a:blip>
          <a:srcRect l="28941" t="0" r="0" b="0"/>
          <a:stretch>
            <a:fillRect/>
          </a:stretch>
        </p:blipFill>
        <p:spPr>
          <a:xfrm>
            <a:off x="14262965" y="2999294"/>
            <a:ext cx="9712679" cy="9106647"/>
          </a:xfrm>
          <a:prstGeom prst="rect">
            <a:avLst/>
          </a:prstGeom>
          <a:ln w="12700">
            <a:miter lim="400000"/>
          </a:ln>
        </p:spPr>
      </p:pic>
      <p:pic>
        <p:nvPicPr>
          <p:cNvPr id="376" name="WechatIMG463.jpg" descr="WechatIMG463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36697" y="2928890"/>
            <a:ext cx="6769049" cy="45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7" name="WechatIMG461.jpg" descr="WechatIMG461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34580" y="7536219"/>
            <a:ext cx="6773283" cy="4512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8" name="WechatIMG460.jpg" descr="WechatIMG460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08311" y="2928890"/>
            <a:ext cx="6773283" cy="45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9" name="WechatIMG459.jpg" descr="WechatIMG459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08311" y="7536219"/>
            <a:ext cx="6773283" cy="4512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第一部分：产品概况"/>
          <p:cNvGrpSpPr/>
          <p:nvPr/>
        </p:nvGrpSpPr>
        <p:grpSpPr>
          <a:xfrm>
            <a:off x="0" y="4281132"/>
            <a:ext cx="24384000" cy="3673741"/>
            <a:chOff x="0" y="0"/>
            <a:chExt cx="24384000" cy="3673740"/>
          </a:xfrm>
        </p:grpSpPr>
        <p:sp>
          <p:nvSpPr>
            <p:cNvPr id="165" name="矩形"/>
            <p:cNvSpPr/>
            <p:nvPr/>
          </p:nvSpPr>
          <p:spPr>
            <a:xfrm>
              <a:off x="0" y="-1"/>
              <a:ext cx="24384000" cy="3673742"/>
            </a:xfrm>
            <a:prstGeom prst="rect">
              <a:avLst/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13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6" name="第一部分：产品概况"/>
            <p:cNvSpPr txBox="1"/>
            <p:nvPr/>
          </p:nvSpPr>
          <p:spPr>
            <a:xfrm>
              <a:off x="0" y="662120"/>
              <a:ext cx="24384000" cy="2349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3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第一部分：产品概况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70" name="产品形式：沙盘模拟"/>
          <p:cNvSpPr txBox="1"/>
          <p:nvPr/>
        </p:nvSpPr>
        <p:spPr>
          <a:xfrm>
            <a:off x="1645008" y="466938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产品形式：沙盘模拟</a:t>
            </a:r>
          </a:p>
        </p:txBody>
      </p:sp>
      <p:sp>
        <p:nvSpPr>
          <p:cNvPr id="171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72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pic>
        <p:nvPicPr>
          <p:cNvPr id="17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rcRect l="4921" t="10648" r="0" b="17970"/>
          <a:stretch>
            <a:fillRect/>
          </a:stretch>
        </p:blipFill>
        <p:spPr>
          <a:xfrm>
            <a:off x="401438" y="4487064"/>
            <a:ext cx="12859892" cy="83439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5" h="21600" fill="norm" stroke="1" extrusionOk="0">
                <a:moveTo>
                  <a:pt x="21340" y="0"/>
                </a:moveTo>
                <a:lnTo>
                  <a:pt x="21340" y="11908"/>
                </a:lnTo>
                <a:lnTo>
                  <a:pt x="21340" y="21600"/>
                </a:lnTo>
                <a:lnTo>
                  <a:pt x="21585" y="21600"/>
                </a:lnTo>
                <a:lnTo>
                  <a:pt x="21585" y="11908"/>
                </a:lnTo>
                <a:lnTo>
                  <a:pt x="21585" y="0"/>
                </a:lnTo>
                <a:lnTo>
                  <a:pt x="21340" y="0"/>
                </a:lnTo>
                <a:close/>
                <a:moveTo>
                  <a:pt x="8814" y="787"/>
                </a:moveTo>
                <a:cubicBezTo>
                  <a:pt x="8363" y="787"/>
                  <a:pt x="7317" y="952"/>
                  <a:pt x="6654" y="1127"/>
                </a:cubicBezTo>
                <a:cubicBezTo>
                  <a:pt x="4705" y="1643"/>
                  <a:pt x="2966" y="2865"/>
                  <a:pt x="2009" y="4392"/>
                </a:cubicBezTo>
                <a:lnTo>
                  <a:pt x="1776" y="4763"/>
                </a:lnTo>
                <a:lnTo>
                  <a:pt x="1824" y="5741"/>
                </a:lnTo>
                <a:cubicBezTo>
                  <a:pt x="1851" y="6283"/>
                  <a:pt x="1854" y="6748"/>
                  <a:pt x="1831" y="6784"/>
                </a:cubicBezTo>
                <a:cubicBezTo>
                  <a:pt x="1807" y="6820"/>
                  <a:pt x="1567" y="6784"/>
                  <a:pt x="1290" y="6704"/>
                </a:cubicBezTo>
                <a:lnTo>
                  <a:pt x="792" y="6559"/>
                </a:lnTo>
                <a:lnTo>
                  <a:pt x="628" y="6907"/>
                </a:lnTo>
                <a:cubicBezTo>
                  <a:pt x="407" y="7373"/>
                  <a:pt x="184" y="8072"/>
                  <a:pt x="82" y="8615"/>
                </a:cubicBezTo>
                <a:cubicBezTo>
                  <a:pt x="-10" y="9103"/>
                  <a:pt x="-15" y="9366"/>
                  <a:pt x="19" y="12022"/>
                </a:cubicBezTo>
                <a:cubicBezTo>
                  <a:pt x="40" y="13736"/>
                  <a:pt x="49" y="13868"/>
                  <a:pt x="169" y="14390"/>
                </a:cubicBezTo>
                <a:cubicBezTo>
                  <a:pt x="536" y="15979"/>
                  <a:pt x="1535" y="17619"/>
                  <a:pt x="2579" y="18343"/>
                </a:cubicBezTo>
                <a:cubicBezTo>
                  <a:pt x="2689" y="18419"/>
                  <a:pt x="2811" y="18453"/>
                  <a:pt x="2863" y="18423"/>
                </a:cubicBezTo>
                <a:cubicBezTo>
                  <a:pt x="2914" y="18394"/>
                  <a:pt x="3399" y="17827"/>
                  <a:pt x="3941" y="17163"/>
                </a:cubicBezTo>
                <a:cubicBezTo>
                  <a:pt x="6152" y="14455"/>
                  <a:pt x="8177" y="11964"/>
                  <a:pt x="8220" y="11901"/>
                </a:cubicBezTo>
                <a:cubicBezTo>
                  <a:pt x="8248" y="11861"/>
                  <a:pt x="8242" y="11768"/>
                  <a:pt x="8206" y="11663"/>
                </a:cubicBezTo>
                <a:cubicBezTo>
                  <a:pt x="8166" y="11548"/>
                  <a:pt x="8151" y="11190"/>
                  <a:pt x="8161" y="10584"/>
                </a:cubicBezTo>
                <a:lnTo>
                  <a:pt x="8175" y="9676"/>
                </a:lnTo>
                <a:lnTo>
                  <a:pt x="8297" y="9686"/>
                </a:lnTo>
                <a:cubicBezTo>
                  <a:pt x="8365" y="9692"/>
                  <a:pt x="8554" y="9721"/>
                  <a:pt x="8719" y="9752"/>
                </a:cubicBezTo>
                <a:lnTo>
                  <a:pt x="9020" y="9809"/>
                </a:lnTo>
                <a:lnTo>
                  <a:pt x="9049" y="9175"/>
                </a:lnTo>
                <a:cubicBezTo>
                  <a:pt x="9115" y="7768"/>
                  <a:pt x="9144" y="3533"/>
                  <a:pt x="9088" y="3479"/>
                </a:cubicBezTo>
                <a:cubicBezTo>
                  <a:pt x="9050" y="3443"/>
                  <a:pt x="9033" y="3005"/>
                  <a:pt x="9033" y="2106"/>
                </a:cubicBezTo>
                <a:lnTo>
                  <a:pt x="9033" y="787"/>
                </a:lnTo>
                <a:lnTo>
                  <a:pt x="8814" y="787"/>
                </a:lnTo>
                <a:close/>
                <a:moveTo>
                  <a:pt x="11885" y="2338"/>
                </a:moveTo>
                <a:lnTo>
                  <a:pt x="11856" y="2602"/>
                </a:lnTo>
                <a:cubicBezTo>
                  <a:pt x="11841" y="2748"/>
                  <a:pt x="11828" y="3362"/>
                  <a:pt x="11828" y="3968"/>
                </a:cubicBezTo>
                <a:cubicBezTo>
                  <a:pt x="11827" y="4613"/>
                  <a:pt x="11806" y="5101"/>
                  <a:pt x="11777" y="5146"/>
                </a:cubicBezTo>
                <a:cubicBezTo>
                  <a:pt x="11743" y="5199"/>
                  <a:pt x="11743" y="5708"/>
                  <a:pt x="11776" y="6730"/>
                </a:cubicBezTo>
                <a:cubicBezTo>
                  <a:pt x="11804" y="7560"/>
                  <a:pt x="11826" y="8396"/>
                  <a:pt x="11826" y="8588"/>
                </a:cubicBezTo>
                <a:lnTo>
                  <a:pt x="11827" y="8937"/>
                </a:lnTo>
                <a:lnTo>
                  <a:pt x="9398" y="11987"/>
                </a:lnTo>
                <a:lnTo>
                  <a:pt x="6969" y="15036"/>
                </a:lnTo>
                <a:lnTo>
                  <a:pt x="7003" y="16600"/>
                </a:lnTo>
                <a:cubicBezTo>
                  <a:pt x="7028" y="17746"/>
                  <a:pt x="7021" y="18178"/>
                  <a:pt x="6980" y="18218"/>
                </a:cubicBezTo>
                <a:cubicBezTo>
                  <a:pt x="6857" y="18335"/>
                  <a:pt x="6938" y="18478"/>
                  <a:pt x="7255" y="18701"/>
                </a:cubicBezTo>
                <a:cubicBezTo>
                  <a:pt x="8318" y="19451"/>
                  <a:pt x="9777" y="20012"/>
                  <a:pt x="11018" y="20148"/>
                </a:cubicBezTo>
                <a:cubicBezTo>
                  <a:pt x="13909" y="20466"/>
                  <a:pt x="16379" y="19672"/>
                  <a:pt x="18177" y="17846"/>
                </a:cubicBezTo>
                <a:cubicBezTo>
                  <a:pt x="19413" y="16591"/>
                  <a:pt x="20170" y="14787"/>
                  <a:pt x="20175" y="13084"/>
                </a:cubicBezTo>
                <a:cubicBezTo>
                  <a:pt x="20176" y="12791"/>
                  <a:pt x="20178" y="12159"/>
                  <a:pt x="20181" y="11680"/>
                </a:cubicBezTo>
                <a:cubicBezTo>
                  <a:pt x="20194" y="8824"/>
                  <a:pt x="20194" y="8814"/>
                  <a:pt x="20030" y="8196"/>
                </a:cubicBezTo>
                <a:cubicBezTo>
                  <a:pt x="19750" y="7137"/>
                  <a:pt x="19322" y="6287"/>
                  <a:pt x="18659" y="5473"/>
                </a:cubicBezTo>
                <a:cubicBezTo>
                  <a:pt x="17212" y="3696"/>
                  <a:pt x="14985" y="2566"/>
                  <a:pt x="12579" y="2389"/>
                </a:cubicBezTo>
                <a:lnTo>
                  <a:pt x="11885" y="2338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74" name="成人学习的规律"/>
          <p:cNvSpPr txBox="1"/>
          <p:nvPr/>
        </p:nvSpPr>
        <p:spPr>
          <a:xfrm>
            <a:off x="13339173" y="3304600"/>
            <a:ext cx="4687121" cy="844535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成人学习的规律　</a:t>
            </a:r>
          </a:p>
        </p:txBody>
      </p:sp>
      <p:sp>
        <p:nvSpPr>
          <p:cNvPr id="175" name="向他人学习…"/>
          <p:cNvSpPr txBox="1"/>
          <p:nvPr/>
        </p:nvSpPr>
        <p:spPr>
          <a:xfrm rot="20741371">
            <a:off x="2514813" y="5276062"/>
            <a:ext cx="3089277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向他人学习</a:t>
            </a:r>
          </a:p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10%</a:t>
            </a:r>
          </a:p>
        </p:txBody>
      </p:sp>
      <p:sp>
        <p:nvSpPr>
          <p:cNvPr id="176" name="尝试和犯错误…"/>
          <p:cNvSpPr txBox="1"/>
          <p:nvPr/>
        </p:nvSpPr>
        <p:spPr>
          <a:xfrm>
            <a:off x="7112358" y="7887489"/>
            <a:ext cx="4918077" cy="187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sz="5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尝试和犯错误</a:t>
            </a:r>
          </a:p>
          <a:p>
            <a:pPr defTabSz="1828800">
              <a:defRPr sz="5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70%</a:t>
            </a:r>
          </a:p>
        </p:txBody>
      </p:sp>
      <p:sp>
        <p:nvSpPr>
          <p:cNvPr id="177" name="课程、练习…"/>
          <p:cNvSpPr txBox="1"/>
          <p:nvPr/>
        </p:nvSpPr>
        <p:spPr>
          <a:xfrm>
            <a:off x="155933" y="7998614"/>
            <a:ext cx="308927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课程、练习</a:t>
            </a:r>
          </a:p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20%</a:t>
            </a:r>
          </a:p>
        </p:txBody>
      </p:sp>
      <p:sp>
        <p:nvSpPr>
          <p:cNvPr id="178" name="尝试和犯错中学习：中国人有句俗话：“不撞南墙不回头”，在组织的实际发展中，我们需要强有力的执行者，也同时需要紧跟时代的变革者。沙盘模拟的过程，提供了低成本犯错的机会，让学员冲尝试和犯错中学习，又不会影响积极性和主动性。…"/>
          <p:cNvSpPr txBox="1"/>
          <p:nvPr/>
        </p:nvSpPr>
        <p:spPr>
          <a:xfrm>
            <a:off x="13187959" y="4550076"/>
            <a:ext cx="10456601" cy="7367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3" indent="-396873" algn="l">
              <a:spcBef>
                <a:spcPts val="2900"/>
              </a:spcBef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尝试和犯错中学习：中国人有句俗话：“不撞南墙不回头”，在组织的实际发展中，我们需要强有力的执行者，也同时需要紧跟时代的变革者。</a:t>
            </a:r>
            <a:r>
              <a:rPr u="sng"/>
              <a:t>沙盘模拟的过程，提供了低成本犯错的机会，让学员冲尝试和犯错中学习，又不会影响积极性和主动性。</a:t>
            </a:r>
            <a:endParaRPr u="sng"/>
          </a:p>
          <a:p>
            <a:pPr marL="396873" indent="-396873" algn="l">
              <a:spcBef>
                <a:spcPts val="2900"/>
              </a:spcBef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课程和联系中学习：在沙盘模拟中，50%的时间用来体验，50%的时间用来授课和成果输出联系。</a:t>
            </a:r>
            <a:r>
              <a:rPr u="sng"/>
              <a:t>保证了课堂的经凑性，也提升了学员的主动学习动力和对接工作的链接性。</a:t>
            </a:r>
            <a:endParaRPr u="sng"/>
          </a:p>
          <a:p>
            <a:pPr marL="396873" indent="-396873" algn="l">
              <a:spcBef>
                <a:spcPts val="2900"/>
              </a:spcBef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向他人学习：在沙盘模拟培训中，每一位参与者都有充足的时间可以将自己的经验表达出来，并用于场景模拟，以验证其合理性，同时，</a:t>
            </a:r>
            <a:r>
              <a:rPr u="sng"/>
              <a:t>参与者之间的经验交流又促进了组织内部的知识传递。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81" name="“幸福人生”开发背景"/>
          <p:cNvSpPr txBox="1"/>
          <p:nvPr/>
        </p:nvSpPr>
        <p:spPr>
          <a:xfrm>
            <a:off x="1645008" y="466938"/>
            <a:ext cx="9183117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“幸福职场”开发背景</a:t>
            </a:r>
          </a:p>
        </p:txBody>
      </p:sp>
      <p:sp>
        <p:nvSpPr>
          <p:cNvPr id="182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83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84" name="幸福，是一种能力。…"/>
          <p:cNvSpPr txBox="1"/>
          <p:nvPr/>
        </p:nvSpPr>
        <p:spPr>
          <a:xfrm>
            <a:off x="10307015" y="4883212"/>
            <a:ext cx="13677562" cy="6760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indent="431800" algn="just" defTabSz="457200">
              <a:lnSpc>
                <a:spcPct val="140000"/>
              </a:lnSpc>
              <a:defRPr b="1" sz="3400">
                <a:solidFill>
                  <a:srgbClr val="0076B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     幸福，是一种能力。</a:t>
            </a:r>
          </a:p>
          <a:p>
            <a:pPr indent="431800" algn="just" defTabSz="457200">
              <a:lnSpc>
                <a:spcPct val="140000"/>
              </a:lnSpc>
              <a:defRPr b="1" sz="3400">
                <a:solidFill>
                  <a:srgbClr val="0076B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  随着物质生活的不断丰富，工作节奏的不断加快，信息饱和度逐渐增加，现代人的生活中，获取幸福的能力确随之不断降低。中国科学院的《落实“以人为本”，核算“国民幸福指数”》的调研报告中显示，城镇成年居民中目前觉得自己生活很幸福的只有23.9%，觉得一般幸福的占到了59%，其他觉得不幸福和很不幸福。</a:t>
            </a:r>
          </a:p>
          <a:p>
            <a:pPr indent="431800" algn="just" defTabSz="457200">
              <a:lnSpc>
                <a:spcPct val="140000"/>
              </a:lnSpc>
              <a:defRPr b="1" sz="3400">
                <a:solidFill>
                  <a:srgbClr val="0076BA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     研究发现，幸福力不是一个静态的过程，而是一个动态的过程。幸福不是一次性行为，而是一种习惯。而习惯是可以通过联系养成的。</a:t>
            </a:r>
          </a:p>
        </p:txBody>
      </p:sp>
      <p:sp>
        <p:nvSpPr>
          <p:cNvPr id="185" name="适宜对象：入职3年以内的企业职员工…"/>
          <p:cNvSpPr txBox="1"/>
          <p:nvPr/>
        </p:nvSpPr>
        <p:spPr>
          <a:xfrm>
            <a:off x="11396919" y="2207779"/>
            <a:ext cx="8524749" cy="2264672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适宜对象：入职3年以内的企业职员工</a:t>
            </a:r>
          </a:p>
          <a:p>
            <a:pPr>
              <a:defRPr b="1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        大学生职业生涯体验</a:t>
            </a:r>
          </a:p>
          <a:p>
            <a:pPr>
              <a:defRPr b="1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           感恩、珍惜类主题培训</a:t>
            </a:r>
          </a:p>
        </p:txBody>
      </p:sp>
      <p:pic>
        <p:nvPicPr>
          <p:cNvPr id="186" name="图像" descr="图像"/>
          <p:cNvPicPr>
            <a:picLocks noChangeAspect="1"/>
          </p:cNvPicPr>
          <p:nvPr/>
        </p:nvPicPr>
        <p:blipFill>
          <a:blip r:embed="rId2">
            <a:extLst/>
          </a:blip>
          <a:srcRect l="0" t="0" r="3940" b="10543"/>
          <a:stretch>
            <a:fillRect/>
          </a:stretch>
        </p:blipFill>
        <p:spPr>
          <a:xfrm>
            <a:off x="1994904" y="5931986"/>
            <a:ext cx="7510595" cy="46629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89" name="推演目标：提升幸福认知能力"/>
          <p:cNvSpPr txBox="1"/>
          <p:nvPr/>
        </p:nvSpPr>
        <p:spPr>
          <a:xfrm>
            <a:off x="1645006" y="466939"/>
            <a:ext cx="1433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推演目标：获取职场幸福正能量</a:t>
            </a:r>
          </a:p>
        </p:txBody>
      </p:sp>
      <p:sp>
        <p:nvSpPr>
          <p:cNvPr id="190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91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92" name="“幸福人生”沙盘盘面"/>
          <p:cNvSpPr txBox="1"/>
          <p:nvPr/>
        </p:nvSpPr>
        <p:spPr>
          <a:xfrm>
            <a:off x="3873093" y="3363774"/>
            <a:ext cx="3515107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“幸福职场”沙盘盘面</a:t>
            </a:r>
          </a:p>
        </p:txBody>
      </p:sp>
      <p:sp>
        <p:nvSpPr>
          <p:cNvPr id="193" name="像经营事业一样经营幸福"/>
          <p:cNvSpPr txBox="1"/>
          <p:nvPr/>
        </p:nvSpPr>
        <p:spPr>
          <a:xfrm>
            <a:off x="12245394" y="2739290"/>
            <a:ext cx="4305301" cy="635001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像经营事业一样经营幸福</a:t>
            </a:r>
          </a:p>
        </p:txBody>
      </p:sp>
      <p:sp>
        <p:nvSpPr>
          <p:cNvPr id="194" name="金币+社交币"/>
          <p:cNvSpPr txBox="1"/>
          <p:nvPr/>
        </p:nvSpPr>
        <p:spPr>
          <a:xfrm>
            <a:off x="12284639" y="5448197"/>
            <a:ext cx="1866901" cy="635001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项目+收益</a:t>
            </a:r>
          </a:p>
        </p:txBody>
      </p:sp>
      <p:sp>
        <p:nvSpPr>
          <p:cNvPr id="195" name="政策宣读+随机事件"/>
          <p:cNvSpPr txBox="1"/>
          <p:nvPr/>
        </p:nvSpPr>
        <p:spPr>
          <a:xfrm>
            <a:off x="12340210" y="9714931"/>
            <a:ext cx="1638301" cy="635001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随机事件</a:t>
            </a:r>
          </a:p>
        </p:txBody>
      </p:sp>
      <p:sp>
        <p:nvSpPr>
          <p:cNvPr id="196" name="沙盘盘面模拟一个城市，每一名学员都有自己的专属身份…"/>
          <p:cNvSpPr txBox="1"/>
          <p:nvPr/>
        </p:nvSpPr>
        <p:spPr>
          <a:xfrm>
            <a:off x="12010394" y="3672071"/>
            <a:ext cx="9655175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沙盘盘面模拟一个投资公司，通过投资项目获得收益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通过不断升级自己的能力值，获得挑战更大项目的机会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每5年为一个阶段，模拟职业生涯的全过程</a:t>
            </a:r>
          </a:p>
        </p:txBody>
      </p:sp>
      <p:sp>
        <p:nvSpPr>
          <p:cNvPr id="197" name="模拟过程中要使用金币购买基本生活物资：衣食住行、教育等…"/>
          <p:cNvSpPr txBox="1"/>
          <p:nvPr/>
        </p:nvSpPr>
        <p:spPr>
          <a:xfrm>
            <a:off x="12025024" y="6418699"/>
            <a:ext cx="11524079" cy="27796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通过8个级别的项目解锁体验出7种能力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沟通表达、自我认知、团队协作、责任担当、抗压心态、灵活适应、持续学习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小组的核心能力不断提升，增加对商业环境的认识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通过跟投卡，提升组间协作的能力</a:t>
            </a:r>
          </a:p>
        </p:txBody>
      </p:sp>
      <p:sp>
        <p:nvSpPr>
          <p:cNvPr id="198" name="每五年开始之前都会有政策导向，仔细分析会收获很多信息…"/>
          <p:cNvSpPr txBox="1"/>
          <p:nvPr/>
        </p:nvSpPr>
        <p:spPr>
          <a:xfrm>
            <a:off x="12065513" y="10516438"/>
            <a:ext cx="11179175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每一轮都有随机事件，检验每一轮的小组决策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不是所有行业都会一帆风顺，面对逆境时的表现在此时体现出来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通过效率工具，明确自己的学习方向</a:t>
            </a:r>
          </a:p>
        </p:txBody>
      </p:sp>
      <p:pic>
        <p:nvPicPr>
          <p:cNvPr id="199" name="18份，90cm60cm（分组盘面）幸福人生分组盘面4.0.pdf" descr="18份，90cm60cm（分组盘面）幸福人生分组盘面4.0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9757" y="4361265"/>
            <a:ext cx="10341779" cy="68945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18份，90cm60cm（分组盘面）幸福人生分组盘面4.0.pdf" descr="18份，90cm60cm（分组盘面）幸福人生分组盘面4.0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48643" y="2508101"/>
            <a:ext cx="16128737" cy="10752492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矩形"/>
          <p:cNvSpPr/>
          <p:nvPr/>
        </p:nvSpPr>
        <p:spPr>
          <a:xfrm>
            <a:off x="5134198" y="2929081"/>
            <a:ext cx="5609618" cy="2891460"/>
          </a:xfrm>
          <a:prstGeom prst="rect">
            <a:avLst/>
          </a:prstGeom>
          <a:ln w="63500">
            <a:solidFill>
              <a:srgbClr val="004D8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03" name="箭头"/>
          <p:cNvSpPr/>
          <p:nvPr/>
        </p:nvSpPr>
        <p:spPr>
          <a:xfrm>
            <a:off x="4663932" y="3994349"/>
            <a:ext cx="827875" cy="762753"/>
          </a:xfrm>
          <a:prstGeom prst="rightArrow">
            <a:avLst>
              <a:gd name="adj1" fmla="val 32000"/>
              <a:gd name="adj2" fmla="val 56694"/>
            </a:avLst>
          </a:prstGeom>
          <a:solidFill>
            <a:srgbClr val="FFFFFF"/>
          </a:solidFill>
          <a:ln w="63500">
            <a:solidFill>
              <a:srgbClr val="004D8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04" name="效率提升区域"/>
          <p:cNvSpPr txBox="1"/>
          <p:nvPr/>
        </p:nvSpPr>
        <p:spPr>
          <a:xfrm>
            <a:off x="1423235" y="3922185"/>
            <a:ext cx="316230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4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效率提升区域</a:t>
            </a:r>
          </a:p>
        </p:txBody>
      </p:sp>
      <p:sp>
        <p:nvSpPr>
          <p:cNvPr id="205" name="矩形"/>
          <p:cNvSpPr/>
          <p:nvPr/>
        </p:nvSpPr>
        <p:spPr>
          <a:xfrm>
            <a:off x="5101201" y="6226665"/>
            <a:ext cx="5609619" cy="3228454"/>
          </a:xfrm>
          <a:prstGeom prst="rect">
            <a:avLst/>
          </a:prstGeom>
          <a:ln w="63500">
            <a:solidFill>
              <a:srgbClr val="004D8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06" name="箭头"/>
          <p:cNvSpPr/>
          <p:nvPr/>
        </p:nvSpPr>
        <p:spPr>
          <a:xfrm>
            <a:off x="4650650" y="7365624"/>
            <a:ext cx="827875" cy="762753"/>
          </a:xfrm>
          <a:prstGeom prst="rightArrow">
            <a:avLst>
              <a:gd name="adj1" fmla="val 32000"/>
              <a:gd name="adj2" fmla="val 56694"/>
            </a:avLst>
          </a:prstGeom>
          <a:solidFill>
            <a:srgbClr val="FFFFFF"/>
          </a:solidFill>
          <a:ln w="63500">
            <a:solidFill>
              <a:srgbClr val="004D8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07" name="团队合作区域"/>
          <p:cNvSpPr txBox="1"/>
          <p:nvPr/>
        </p:nvSpPr>
        <p:spPr>
          <a:xfrm>
            <a:off x="1423235" y="7350243"/>
            <a:ext cx="316230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4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团队合作区域</a:t>
            </a:r>
          </a:p>
        </p:txBody>
      </p:sp>
      <p:sp>
        <p:nvSpPr>
          <p:cNvPr id="208" name="矩形"/>
          <p:cNvSpPr/>
          <p:nvPr/>
        </p:nvSpPr>
        <p:spPr>
          <a:xfrm>
            <a:off x="14938393" y="2929081"/>
            <a:ext cx="5289753" cy="2891460"/>
          </a:xfrm>
          <a:prstGeom prst="rect">
            <a:avLst/>
          </a:prstGeom>
          <a:ln w="63500">
            <a:solidFill>
              <a:srgbClr val="004D8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09" name="箭头"/>
          <p:cNvSpPr/>
          <p:nvPr/>
        </p:nvSpPr>
        <p:spPr>
          <a:xfrm flipH="1">
            <a:off x="19848704" y="3993434"/>
            <a:ext cx="827875" cy="762754"/>
          </a:xfrm>
          <a:prstGeom prst="rightArrow">
            <a:avLst>
              <a:gd name="adj1" fmla="val 32000"/>
              <a:gd name="adj2" fmla="val 56694"/>
            </a:avLst>
          </a:prstGeom>
          <a:solidFill>
            <a:srgbClr val="FFFFFF"/>
          </a:solidFill>
          <a:ln w="63500">
            <a:solidFill>
              <a:srgbClr val="004D8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10" name="随机事件区域"/>
          <p:cNvSpPr txBox="1"/>
          <p:nvPr/>
        </p:nvSpPr>
        <p:spPr>
          <a:xfrm>
            <a:off x="20776559" y="3968410"/>
            <a:ext cx="316230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4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随机事件区域</a:t>
            </a:r>
          </a:p>
        </p:txBody>
      </p:sp>
      <p:sp>
        <p:nvSpPr>
          <p:cNvPr id="211" name="矩形"/>
          <p:cNvSpPr/>
          <p:nvPr/>
        </p:nvSpPr>
        <p:spPr>
          <a:xfrm>
            <a:off x="14918949" y="6142416"/>
            <a:ext cx="5328642" cy="3228454"/>
          </a:xfrm>
          <a:prstGeom prst="rect">
            <a:avLst/>
          </a:prstGeom>
          <a:ln w="63500">
            <a:solidFill>
              <a:srgbClr val="004D8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12" name="箭头"/>
          <p:cNvSpPr/>
          <p:nvPr/>
        </p:nvSpPr>
        <p:spPr>
          <a:xfrm flipH="1">
            <a:off x="19866632" y="7291018"/>
            <a:ext cx="827875" cy="762754"/>
          </a:xfrm>
          <a:prstGeom prst="rightArrow">
            <a:avLst>
              <a:gd name="adj1" fmla="val 32000"/>
              <a:gd name="adj2" fmla="val 56694"/>
            </a:avLst>
          </a:prstGeom>
          <a:solidFill>
            <a:srgbClr val="FFFFFF"/>
          </a:solidFill>
          <a:ln w="63500">
            <a:solidFill>
              <a:srgbClr val="004D8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13" name="项目交付区域"/>
          <p:cNvSpPr txBox="1"/>
          <p:nvPr/>
        </p:nvSpPr>
        <p:spPr>
          <a:xfrm>
            <a:off x="20794485" y="7265995"/>
            <a:ext cx="316230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4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项目交付区域</a:t>
            </a:r>
          </a:p>
        </p:txBody>
      </p:sp>
      <p:sp>
        <p:nvSpPr>
          <p:cNvPr id="214" name="矩形"/>
          <p:cNvSpPr/>
          <p:nvPr/>
        </p:nvSpPr>
        <p:spPr>
          <a:xfrm>
            <a:off x="5134198" y="10150381"/>
            <a:ext cx="15532277" cy="3033436"/>
          </a:xfrm>
          <a:prstGeom prst="rect">
            <a:avLst/>
          </a:prstGeom>
          <a:ln w="63500">
            <a:solidFill>
              <a:srgbClr val="004D8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15" name="箭头"/>
          <p:cNvSpPr/>
          <p:nvPr/>
        </p:nvSpPr>
        <p:spPr>
          <a:xfrm>
            <a:off x="4674752" y="11456017"/>
            <a:ext cx="827875" cy="762754"/>
          </a:xfrm>
          <a:prstGeom prst="rightArrow">
            <a:avLst>
              <a:gd name="adj1" fmla="val 32000"/>
              <a:gd name="adj2" fmla="val 56694"/>
            </a:avLst>
          </a:prstGeom>
          <a:solidFill>
            <a:srgbClr val="FFFFFF"/>
          </a:solidFill>
          <a:ln w="63500">
            <a:solidFill>
              <a:srgbClr val="004D8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16" name="关键素养解锁"/>
          <p:cNvSpPr txBox="1"/>
          <p:nvPr/>
        </p:nvSpPr>
        <p:spPr>
          <a:xfrm>
            <a:off x="1508795" y="11430993"/>
            <a:ext cx="316230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4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关键素养解锁</a:t>
            </a:r>
          </a:p>
        </p:txBody>
      </p:sp>
      <p:sp>
        <p:nvSpPr>
          <p:cNvPr id="217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18" name="推演目标：提升幸福认知能力"/>
          <p:cNvSpPr txBox="1"/>
          <p:nvPr/>
        </p:nvSpPr>
        <p:spPr>
          <a:xfrm>
            <a:off x="1645007" y="466939"/>
            <a:ext cx="18233645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推演目标：提升职业素养   快速融入职场</a:t>
            </a:r>
          </a:p>
        </p:txBody>
      </p:sp>
      <p:sp>
        <p:nvSpPr>
          <p:cNvPr id="219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20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23" name="推演特点：人生境遇模拟舱"/>
          <p:cNvSpPr txBox="1"/>
          <p:nvPr/>
        </p:nvSpPr>
        <p:spPr>
          <a:xfrm>
            <a:off x="1645007" y="466939"/>
            <a:ext cx="13322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推演特点：职场能力实战演练</a:t>
            </a:r>
          </a:p>
        </p:txBody>
      </p:sp>
      <p:sp>
        <p:nvSpPr>
          <p:cNvPr id="224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25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26" name="极致体验"/>
          <p:cNvSpPr txBox="1"/>
          <p:nvPr/>
        </p:nvSpPr>
        <p:spPr>
          <a:xfrm>
            <a:off x="13081761" y="2884767"/>
            <a:ext cx="2158334" cy="692135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极致体验</a:t>
            </a:r>
          </a:p>
        </p:txBody>
      </p:sp>
      <p:sp>
        <p:nvSpPr>
          <p:cNvPr id="227" name="一天时间模拟15～50岁的人生经历，用最少的时间成本获得最高的学习受益…"/>
          <p:cNvSpPr txBox="1"/>
          <p:nvPr/>
        </p:nvSpPr>
        <p:spPr>
          <a:xfrm>
            <a:off x="12930547" y="3696423"/>
            <a:ext cx="10456601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一天时间模拟职场经历，感受职场氛围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再推演中模拟将实践投资再职场获得收益的过程</a:t>
            </a:r>
          </a:p>
        </p:txBody>
      </p:sp>
      <p:sp>
        <p:nvSpPr>
          <p:cNvPr id="228" name="效果明显"/>
          <p:cNvSpPr txBox="1"/>
          <p:nvPr/>
        </p:nvSpPr>
        <p:spPr>
          <a:xfrm>
            <a:off x="13081761" y="4974478"/>
            <a:ext cx="2158334" cy="692135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主题明确</a:t>
            </a:r>
          </a:p>
        </p:txBody>
      </p:sp>
      <p:sp>
        <p:nvSpPr>
          <p:cNvPr id="229" name="沙盘培训中的每一次决策，都有可能影响到一轮的结果，让自己的经济利益或者社交利益起伏给学员留下深刻的印象…"/>
          <p:cNvSpPr txBox="1"/>
          <p:nvPr/>
        </p:nvSpPr>
        <p:spPr>
          <a:xfrm>
            <a:off x="12930547" y="5769556"/>
            <a:ext cx="10456601" cy="38685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沟通表达：每个小组8个角色，需要沟通，达成共同目标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自我认知：清楚认知职场、岗位、角色等内容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团队协作：各小组之间共同推进总目标“幸福职场”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责任担当：需要通过能力解锁，完成更大的项目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抗压心态：项目推进中，需要面对实践、沟通、决策等压力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灵活适应：从8组到18组的推进，不断变化小组合作方式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持续学习：各项能力从小白到骨干再到精英的体验过程</a:t>
            </a:r>
          </a:p>
        </p:txBody>
      </p:sp>
      <p:sp>
        <p:nvSpPr>
          <p:cNvPr id="230" name="现场热烈"/>
          <p:cNvSpPr txBox="1"/>
          <p:nvPr/>
        </p:nvSpPr>
        <p:spPr>
          <a:xfrm>
            <a:off x="13081761" y="9741052"/>
            <a:ext cx="2158334" cy="692135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高参与度</a:t>
            </a:r>
          </a:p>
        </p:txBody>
      </p:sp>
      <p:sp>
        <p:nvSpPr>
          <p:cNvPr id="231" name="现场情景不断变化，上一轮的“见习生”有可能就是下一轮的“工长”，上一轮的“工长”可能就是下一轮的“经理”，具有很强的思维和情感冲击力…"/>
          <p:cNvSpPr txBox="1"/>
          <p:nvPr/>
        </p:nvSpPr>
        <p:spPr>
          <a:xfrm>
            <a:off x="12930547" y="10542844"/>
            <a:ext cx="10456601" cy="223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体验中，小组成员各抒己见，不断脱离舒适圈，解锁更大的能力，挑战更大的项目。</a:t>
            </a:r>
          </a:p>
          <a:p>
            <a:pPr marL="396873" indent="-396873" algn="l">
              <a:buSzPct val="125000"/>
              <a:buChar char="•"/>
              <a:defRPr b="1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在体验的过程中可以跟在场的任意一个小组成为伙伴关系，更好提升参与者的融合性</a:t>
            </a:r>
          </a:p>
        </p:txBody>
      </p:sp>
      <p:pic>
        <p:nvPicPr>
          <p:cNvPr id="232" name="图像" descr="图像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78050" y="3440401"/>
            <a:ext cx="10252797" cy="68351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各位参与者需要提升的核心能力，解锁更高的丁目…"/>
          <p:cNvSpPr txBox="1"/>
          <p:nvPr/>
        </p:nvSpPr>
        <p:spPr>
          <a:xfrm>
            <a:off x="8039122" y="9837892"/>
            <a:ext cx="12327468" cy="2961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529166" indent="-529166" algn="l">
              <a:buSzPct val="125000"/>
              <a:buChar char="•"/>
              <a:defRPr b="1" sz="4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各位参与者需要提升的核心能力，解锁更高的丁目</a:t>
            </a:r>
          </a:p>
          <a:p>
            <a:pPr marL="529166" indent="-529166" algn="l">
              <a:buSzPct val="125000"/>
              <a:buChar char="•"/>
              <a:defRPr b="1" sz="4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可以通过支付“时间币”来升级。</a:t>
            </a:r>
          </a:p>
          <a:p>
            <a:pPr marL="529166" indent="-529166" algn="l">
              <a:buSzPct val="125000"/>
              <a:buChar char="•"/>
              <a:defRPr b="1" sz="4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每个项目完工之后，可以重新寻找并组成新的项目组</a:t>
            </a:r>
          </a:p>
          <a:p>
            <a:pPr marL="529166" indent="-529166" algn="l">
              <a:buSzPct val="125000"/>
              <a:buChar char="•"/>
              <a:defRPr b="1" sz="4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每完成一个项目，都会有能力的提升</a:t>
            </a:r>
          </a:p>
        </p:txBody>
      </p:sp>
      <p:graphicFrame>
        <p:nvGraphicFramePr>
          <p:cNvPr id="235" name="表格 1-1"/>
          <p:cNvGraphicFramePr/>
          <p:nvPr/>
        </p:nvGraphicFramePr>
        <p:xfrm>
          <a:off x="8146415" y="2746854"/>
          <a:ext cx="12676648" cy="689838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5006473"/>
                <a:gridCol w="7657473"/>
              </a:tblGrid>
              <a:tr h="86071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个人能力（可定制）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解锁项目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86071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沟通表达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初出茅庐～任劳任怨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86071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自我认知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任劳任怨～兢兢业业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86071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团队协作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兢兢业业～步步为营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86071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责任担当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步步为营～奋发图强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86071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抗压心态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奋发图强～年少有为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86071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灵活适应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年少有为～大展宏图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86071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持续学习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500">
                          <a:solidFill>
                            <a:srgbClr val="004D80"/>
                          </a:solidFill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大展宏图～鹏程万里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236" name="矩形"/>
          <p:cNvSpPr/>
          <p:nvPr/>
        </p:nvSpPr>
        <p:spPr>
          <a:xfrm>
            <a:off x="10208" y="593938"/>
            <a:ext cx="835871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37" name="推演特点：人生境遇模拟舱"/>
          <p:cNvSpPr txBox="1"/>
          <p:nvPr/>
        </p:nvSpPr>
        <p:spPr>
          <a:xfrm>
            <a:off x="1645007" y="466939"/>
            <a:ext cx="13322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推演特点：职场能力成长呈现</a:t>
            </a:r>
          </a:p>
        </p:txBody>
      </p:sp>
      <p:sp>
        <p:nvSpPr>
          <p:cNvPr id="238" name="矩形"/>
          <p:cNvSpPr/>
          <p:nvPr/>
        </p:nvSpPr>
        <p:spPr>
          <a:xfrm>
            <a:off x="932785" y="593938"/>
            <a:ext cx="212072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239" name="矩形"/>
          <p:cNvSpPr/>
          <p:nvPr/>
        </p:nvSpPr>
        <p:spPr>
          <a:xfrm>
            <a:off x="1214268" y="593938"/>
            <a:ext cx="62550" cy="1270003"/>
          </a:xfrm>
          <a:prstGeom prst="rect">
            <a:avLst/>
          </a:prstGeom>
          <a:solidFill>
            <a:srgbClr val="004D8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pic>
        <p:nvPicPr>
          <p:cNvPr id="240" name="图像" descr="图像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1101" y="2619631"/>
            <a:ext cx="4339052" cy="32542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图像" descr="图像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91101" y="6018745"/>
            <a:ext cx="4339052" cy="28927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图像" descr="图像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91101" y="9056272"/>
            <a:ext cx="4339052" cy="28927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