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/>
          <p:nvPr>
            <p:ph type="pic" idx="21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标题文本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/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标题文本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标题文本</a:t>
            </a:r>
          </a:p>
        </p:txBody>
      </p:sp>
      <p:sp>
        <p:nvSpPr>
          <p:cNvPr id="40" name="正文级别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4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5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67" name="正文级别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图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图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在此键入引文。”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“在此键入引文。”</a:t>
            </a:r>
          </a:p>
        </p:txBody>
      </p:sp>
      <p:sp>
        <p:nvSpPr>
          <p:cNvPr id="9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标题文本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l" defTabSz="1828800">
              <a:lnSpc>
                <a:spcPct val="90000"/>
              </a:lnSpc>
              <a:defRPr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标题文本</a:t>
            </a:r>
          </a:p>
        </p:txBody>
      </p:sp>
      <p:sp>
        <p:nvSpPr>
          <p:cNvPr id="118" name="正文级别 1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marL="1554479" indent="-640079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19" name="幻灯片编号"/>
          <p:cNvSpPr txBox="1"/>
          <p:nvPr>
            <p:ph type="sldNum" sz="quarter" idx="2"/>
          </p:nvPr>
        </p:nvSpPr>
        <p:spPr>
          <a:xfrm>
            <a:off x="17221200" y="12712700"/>
            <a:ext cx="675105" cy="716280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defRPr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5.png"/><Relationship Id="rId6" Type="http://schemas.openxmlformats.org/officeDocument/2006/relationships/image" Target="../media/image6.jpeg"/><Relationship Id="rId7" Type="http://schemas.openxmlformats.org/officeDocument/2006/relationships/image" Target="../media/image6.pn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Relationship Id="rId11" Type="http://schemas.openxmlformats.org/officeDocument/2006/relationships/image" Target="../media/image10.jpeg"/><Relationship Id="rId12" Type="http://schemas.openxmlformats.org/officeDocument/2006/relationships/image" Target="../media/image1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image" Target="../media/image1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商海奇谋"/>
          <p:cNvSpPr txBox="1"/>
          <p:nvPr/>
        </p:nvSpPr>
        <p:spPr>
          <a:xfrm>
            <a:off x="1491357" y="2882493"/>
            <a:ext cx="6718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商海奇谋</a:t>
            </a:r>
          </a:p>
        </p:txBody>
      </p:sp>
      <p:sp>
        <p:nvSpPr>
          <p:cNvPr id="129" name="创新思维  拥抱变革"/>
          <p:cNvSpPr txBox="1"/>
          <p:nvPr/>
        </p:nvSpPr>
        <p:spPr>
          <a:xfrm>
            <a:off x="1321685" y="5005734"/>
            <a:ext cx="7057645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创新思维  拥抱变革  </a:t>
            </a:r>
          </a:p>
        </p:txBody>
      </p:sp>
      <p:sp>
        <p:nvSpPr>
          <p:cNvPr id="130" name="沙盘模拟助推组织变革系列定制产品"/>
          <p:cNvSpPr txBox="1"/>
          <p:nvPr/>
        </p:nvSpPr>
        <p:spPr>
          <a:xfrm>
            <a:off x="1350318" y="2404919"/>
            <a:ext cx="62103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沙盘模拟助推组织变革系列定制产品</a:t>
            </a:r>
          </a:p>
        </p:txBody>
      </p:sp>
      <p:pic>
        <p:nvPicPr>
          <p:cNvPr id="131" name="预览图_千图网_编号34481614.png" descr="预览图_千图网_编号344816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68724" y="2408307"/>
            <a:ext cx="13716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4" name="目录"/>
          <p:cNvSpPr txBox="1"/>
          <p:nvPr/>
        </p:nvSpPr>
        <p:spPr>
          <a:xfrm>
            <a:off x="1645008" y="466939"/>
            <a:ext cx="2146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目录</a:t>
            </a:r>
          </a:p>
        </p:txBody>
      </p:sp>
      <p:sp>
        <p:nvSpPr>
          <p:cNvPr id="135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6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7" name="第一部分：产品概况"/>
          <p:cNvSpPr txBox="1"/>
          <p:nvPr/>
        </p:nvSpPr>
        <p:spPr>
          <a:xfrm>
            <a:off x="6987116" y="2874430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第一部分：产品概况</a:t>
            </a:r>
          </a:p>
        </p:txBody>
      </p:sp>
      <p:sp>
        <p:nvSpPr>
          <p:cNvPr id="138" name="第二部分：沙盘介绍"/>
          <p:cNvSpPr txBox="1"/>
          <p:nvPr/>
        </p:nvSpPr>
        <p:spPr>
          <a:xfrm>
            <a:off x="6987116" y="4820050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第二部分：沙盘介绍</a:t>
            </a:r>
          </a:p>
        </p:txBody>
      </p:sp>
      <p:sp>
        <p:nvSpPr>
          <p:cNvPr id="139" name="第三部分：实施细节"/>
          <p:cNvSpPr txBox="1"/>
          <p:nvPr/>
        </p:nvSpPr>
        <p:spPr>
          <a:xfrm>
            <a:off x="6987116" y="676566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第三部分：实施细节</a:t>
            </a:r>
          </a:p>
        </p:txBody>
      </p:sp>
      <p:sp>
        <p:nvSpPr>
          <p:cNvPr id="140" name="第四部分：关于我们"/>
          <p:cNvSpPr txBox="1"/>
          <p:nvPr/>
        </p:nvSpPr>
        <p:spPr>
          <a:xfrm>
            <a:off x="6987116" y="871128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第四部分：关于我们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第一部分：产品概况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第一部分：产品概况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5" name="商海奇谋开发背景"/>
          <p:cNvSpPr txBox="1"/>
          <p:nvPr/>
        </p:nvSpPr>
        <p:spPr>
          <a:xfrm>
            <a:off x="2115416" y="466939"/>
            <a:ext cx="8242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商海奇谋开发背景</a:t>
            </a:r>
          </a:p>
        </p:txBody>
      </p:sp>
      <p:sp>
        <p:nvSpPr>
          <p:cNvPr id="146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7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8" name="创新，是组织的活力，是企业发展的动力，也是应对环境变化，不断适应的必要能力。…"/>
          <p:cNvSpPr txBox="1"/>
          <p:nvPr/>
        </p:nvSpPr>
        <p:spPr>
          <a:xfrm>
            <a:off x="12272498" y="4855216"/>
            <a:ext cx="10133602" cy="497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431800" algn="just" defTabSz="457200">
              <a:lnSpc>
                <a:spcPct val="140000"/>
              </a:lnSpc>
              <a:defRPr sz="3400">
                <a:solidFill>
                  <a:schemeClr val="accent1">
                    <a:lumOff val="-13575"/>
                  </a:schemeClr>
                </a:solidFill>
              </a:defRPr>
            </a:pPr>
            <a:r>
              <a:t>创新，是组织的活力，是企业发展的动力，也是应对环境变化，不断适应的必要能力。</a:t>
            </a:r>
          </a:p>
          <a:p>
            <a:pPr indent="431800" algn="just" defTabSz="457200">
              <a:lnSpc>
                <a:spcPct val="140000"/>
              </a:lnSpc>
              <a:defRPr sz="3400">
                <a:solidFill>
                  <a:schemeClr val="accent1">
                    <a:lumOff val="-13575"/>
                  </a:schemeClr>
                </a:solidFill>
              </a:defRPr>
            </a:pPr>
            <a:r>
              <a:t>组织当中的创新，人的因素是第一位的。从固有思维、固有观点、固有认知的角度，帮助沙盘参与者理清现状，发现自己的思维、认知、观点，通过讨论复盘，找到突破口，学会创新的工具和方法。</a:t>
            </a:r>
          </a:p>
        </p:txBody>
      </p:sp>
      <p:pic>
        <p:nvPicPr>
          <p:cNvPr id="149" name="预览图_千图网_编号34069868.png" descr="预览图_千图网_编号3406986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5394" y="2829547"/>
            <a:ext cx="9029737" cy="90297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2" name="培训目标：创新思维"/>
          <p:cNvSpPr txBox="1"/>
          <p:nvPr/>
        </p:nvSpPr>
        <p:spPr>
          <a:xfrm>
            <a:off x="1645008" y="46693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培训目标：创新思维</a:t>
            </a:r>
          </a:p>
        </p:txBody>
      </p:sp>
      <p:sp>
        <p:nvSpPr>
          <p:cNvPr id="153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4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5" name="旧地图找不到新大陆"/>
          <p:cNvSpPr txBox="1"/>
          <p:nvPr/>
        </p:nvSpPr>
        <p:spPr>
          <a:xfrm>
            <a:off x="12024548" y="2739290"/>
            <a:ext cx="3543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旧地图找不到新大陆</a:t>
            </a:r>
          </a:p>
        </p:txBody>
      </p:sp>
      <p:sp>
        <p:nvSpPr>
          <p:cNvPr id="156" name="创新的不同阶段和应对方式"/>
          <p:cNvSpPr txBox="1"/>
          <p:nvPr/>
        </p:nvSpPr>
        <p:spPr>
          <a:xfrm>
            <a:off x="12054895" y="6151621"/>
            <a:ext cx="4686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创新的不同阶段和应对方式</a:t>
            </a:r>
          </a:p>
        </p:txBody>
      </p:sp>
      <p:sp>
        <p:nvSpPr>
          <p:cNvPr id="157" name="团队创新的工具"/>
          <p:cNvSpPr txBox="1"/>
          <p:nvPr/>
        </p:nvSpPr>
        <p:spPr>
          <a:xfrm>
            <a:off x="12044292" y="9563952"/>
            <a:ext cx="2781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团队创新的工具</a:t>
            </a:r>
          </a:p>
        </p:txBody>
      </p:sp>
      <p:sp>
        <p:nvSpPr>
          <p:cNvPr id="158" name="沙盘采取探索式推进思路，让每一轮探索都有新发现…"/>
          <p:cNvSpPr txBox="1"/>
          <p:nvPr/>
        </p:nvSpPr>
        <p:spPr>
          <a:xfrm>
            <a:off x="12010394" y="3672071"/>
            <a:ext cx="9274176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沙盘采取探索式推进思路，让每一轮探索都有新发现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通过不同的行进路线，看到自己的思维方式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在小组中不断制定战略，拥抱变革</a:t>
            </a:r>
          </a:p>
        </p:txBody>
      </p:sp>
      <p:sp>
        <p:nvSpPr>
          <p:cNvPr id="159" name="初创期的创新思维…"/>
          <p:cNvSpPr txBox="1"/>
          <p:nvPr/>
        </p:nvSpPr>
        <p:spPr>
          <a:xfrm>
            <a:off x="12010394" y="7138705"/>
            <a:ext cx="5464176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初创期的创新思维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市场竞争激烈时期的创新工具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衰退阶段的创新思路</a:t>
            </a:r>
          </a:p>
        </p:txBody>
      </p:sp>
      <p:sp>
        <p:nvSpPr>
          <p:cNvPr id="160" name="情景实战演练，不断的试错并调整，找到最佳状态…"/>
          <p:cNvSpPr txBox="1"/>
          <p:nvPr/>
        </p:nvSpPr>
        <p:spPr>
          <a:xfrm>
            <a:off x="12010394" y="10605338"/>
            <a:ext cx="8893176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情景实战演练，不断的试错并调整，找到最佳状态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思维方式碰撞，看到不同部门的不同思维方式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通过环境、沟通、目标等工具，实现团队创新</a:t>
            </a:r>
          </a:p>
        </p:txBody>
      </p:sp>
      <p:pic>
        <p:nvPicPr>
          <p:cNvPr id="161" name="IMG_7050 (1).jpeg" descr="IMG_7050 (1)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2922" y="4269415"/>
            <a:ext cx="9702616" cy="69551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4" name="培训形式：沙盘模拟"/>
          <p:cNvSpPr txBox="1"/>
          <p:nvPr/>
        </p:nvSpPr>
        <p:spPr>
          <a:xfrm>
            <a:off x="1645008" y="46693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培训形式：沙盘模拟</a:t>
            </a:r>
          </a:p>
        </p:txBody>
      </p:sp>
      <p:sp>
        <p:nvSpPr>
          <p:cNvPr id="165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6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6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4920" t="10649" r="0" b="17970"/>
          <a:stretch>
            <a:fillRect/>
          </a:stretch>
        </p:blipFill>
        <p:spPr>
          <a:xfrm>
            <a:off x="401472" y="4487065"/>
            <a:ext cx="12859934" cy="8343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21585" y="21600"/>
                </a:moveTo>
                <a:lnTo>
                  <a:pt x="21340" y="21600"/>
                </a:lnTo>
                <a:lnTo>
                  <a:pt x="21340" y="11908"/>
                </a:lnTo>
                <a:lnTo>
                  <a:pt x="21340" y="0"/>
                </a:lnTo>
                <a:lnTo>
                  <a:pt x="21585" y="0"/>
                </a:lnTo>
                <a:close/>
                <a:moveTo>
                  <a:pt x="12579" y="2389"/>
                </a:moveTo>
                <a:cubicBezTo>
                  <a:pt x="14986" y="2567"/>
                  <a:pt x="17212" y="3696"/>
                  <a:pt x="18659" y="5473"/>
                </a:cubicBezTo>
                <a:cubicBezTo>
                  <a:pt x="19322" y="6287"/>
                  <a:pt x="19750" y="7137"/>
                  <a:pt x="20030" y="8195"/>
                </a:cubicBezTo>
                <a:cubicBezTo>
                  <a:pt x="20194" y="8814"/>
                  <a:pt x="20194" y="8824"/>
                  <a:pt x="20181" y="11681"/>
                </a:cubicBezTo>
                <a:cubicBezTo>
                  <a:pt x="20179" y="12159"/>
                  <a:pt x="20176" y="12791"/>
                  <a:pt x="20175" y="13084"/>
                </a:cubicBezTo>
                <a:cubicBezTo>
                  <a:pt x="20170" y="14787"/>
                  <a:pt x="19413" y="16591"/>
                  <a:pt x="18177" y="17846"/>
                </a:cubicBezTo>
                <a:cubicBezTo>
                  <a:pt x="16379" y="19672"/>
                  <a:pt x="13909" y="20466"/>
                  <a:pt x="11018" y="20148"/>
                </a:cubicBezTo>
                <a:cubicBezTo>
                  <a:pt x="9777" y="20012"/>
                  <a:pt x="8319" y="19451"/>
                  <a:pt x="7255" y="18700"/>
                </a:cubicBezTo>
                <a:cubicBezTo>
                  <a:pt x="6939" y="18477"/>
                  <a:pt x="6858" y="18335"/>
                  <a:pt x="6980" y="18218"/>
                </a:cubicBezTo>
                <a:cubicBezTo>
                  <a:pt x="7022" y="18178"/>
                  <a:pt x="7028" y="17746"/>
                  <a:pt x="7003" y="16600"/>
                </a:cubicBezTo>
                <a:lnTo>
                  <a:pt x="6970" y="15036"/>
                </a:lnTo>
                <a:lnTo>
                  <a:pt x="9399" y="11987"/>
                </a:lnTo>
                <a:lnTo>
                  <a:pt x="11827" y="8938"/>
                </a:lnTo>
                <a:lnTo>
                  <a:pt x="11827" y="8588"/>
                </a:lnTo>
                <a:cubicBezTo>
                  <a:pt x="11826" y="8396"/>
                  <a:pt x="11804" y="7560"/>
                  <a:pt x="11777" y="6731"/>
                </a:cubicBezTo>
                <a:cubicBezTo>
                  <a:pt x="11743" y="5708"/>
                  <a:pt x="11743" y="5198"/>
                  <a:pt x="11777" y="5146"/>
                </a:cubicBezTo>
                <a:cubicBezTo>
                  <a:pt x="11807" y="5101"/>
                  <a:pt x="11828" y="4614"/>
                  <a:pt x="11828" y="3968"/>
                </a:cubicBezTo>
                <a:cubicBezTo>
                  <a:pt x="11828" y="3363"/>
                  <a:pt x="11841" y="2748"/>
                  <a:pt x="11857" y="2603"/>
                </a:cubicBezTo>
                <a:lnTo>
                  <a:pt x="11885" y="2338"/>
                </a:lnTo>
                <a:close/>
                <a:moveTo>
                  <a:pt x="9032" y="2106"/>
                </a:moveTo>
                <a:cubicBezTo>
                  <a:pt x="9032" y="3006"/>
                  <a:pt x="9050" y="3443"/>
                  <a:pt x="9088" y="3479"/>
                </a:cubicBezTo>
                <a:cubicBezTo>
                  <a:pt x="9144" y="3533"/>
                  <a:pt x="9116" y="7769"/>
                  <a:pt x="9050" y="9175"/>
                </a:cubicBezTo>
                <a:lnTo>
                  <a:pt x="9020" y="9809"/>
                </a:lnTo>
                <a:lnTo>
                  <a:pt x="8720" y="9752"/>
                </a:lnTo>
                <a:cubicBezTo>
                  <a:pt x="8555" y="9721"/>
                  <a:pt x="8364" y="9691"/>
                  <a:pt x="8297" y="9686"/>
                </a:cubicBezTo>
                <a:lnTo>
                  <a:pt x="8174" y="9676"/>
                </a:lnTo>
                <a:lnTo>
                  <a:pt x="8160" y="10584"/>
                </a:lnTo>
                <a:cubicBezTo>
                  <a:pt x="8151" y="11190"/>
                  <a:pt x="8166" y="11549"/>
                  <a:pt x="8206" y="11663"/>
                </a:cubicBezTo>
                <a:cubicBezTo>
                  <a:pt x="8242" y="11769"/>
                  <a:pt x="8248" y="11861"/>
                  <a:pt x="8220" y="11902"/>
                </a:cubicBezTo>
                <a:cubicBezTo>
                  <a:pt x="8177" y="11964"/>
                  <a:pt x="6151" y="14455"/>
                  <a:pt x="3941" y="17163"/>
                </a:cubicBezTo>
                <a:cubicBezTo>
                  <a:pt x="3399" y="17827"/>
                  <a:pt x="2914" y="18394"/>
                  <a:pt x="2863" y="18423"/>
                </a:cubicBezTo>
                <a:cubicBezTo>
                  <a:pt x="2811" y="18453"/>
                  <a:pt x="2690" y="18419"/>
                  <a:pt x="2580" y="18343"/>
                </a:cubicBezTo>
                <a:cubicBezTo>
                  <a:pt x="1535" y="17619"/>
                  <a:pt x="535" y="15979"/>
                  <a:pt x="169" y="14389"/>
                </a:cubicBezTo>
                <a:cubicBezTo>
                  <a:pt x="49" y="13868"/>
                  <a:pt x="40" y="13736"/>
                  <a:pt x="19" y="12021"/>
                </a:cubicBezTo>
                <a:cubicBezTo>
                  <a:pt x="-15" y="9365"/>
                  <a:pt x="-10" y="9104"/>
                  <a:pt x="82" y="8615"/>
                </a:cubicBezTo>
                <a:cubicBezTo>
                  <a:pt x="184" y="8072"/>
                  <a:pt x="408" y="7373"/>
                  <a:pt x="628" y="6907"/>
                </a:cubicBezTo>
                <a:lnTo>
                  <a:pt x="792" y="6559"/>
                </a:lnTo>
                <a:lnTo>
                  <a:pt x="1291" y="6704"/>
                </a:lnTo>
                <a:cubicBezTo>
                  <a:pt x="1567" y="6784"/>
                  <a:pt x="1808" y="6820"/>
                  <a:pt x="1831" y="6784"/>
                </a:cubicBezTo>
                <a:cubicBezTo>
                  <a:pt x="1854" y="6748"/>
                  <a:pt x="1851" y="6283"/>
                  <a:pt x="1824" y="5741"/>
                </a:cubicBezTo>
                <a:lnTo>
                  <a:pt x="1776" y="4763"/>
                </a:lnTo>
                <a:lnTo>
                  <a:pt x="2009" y="4392"/>
                </a:lnTo>
                <a:cubicBezTo>
                  <a:pt x="2966" y="2865"/>
                  <a:pt x="4705" y="1643"/>
                  <a:pt x="6654" y="1127"/>
                </a:cubicBezTo>
                <a:cubicBezTo>
                  <a:pt x="7317" y="952"/>
                  <a:pt x="8364" y="787"/>
                  <a:pt x="8814" y="787"/>
                </a:cubicBezTo>
                <a:lnTo>
                  <a:pt x="9032" y="787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8" name="成人学习的规律"/>
          <p:cNvSpPr txBox="1"/>
          <p:nvPr/>
        </p:nvSpPr>
        <p:spPr>
          <a:xfrm>
            <a:off x="13339173" y="3304601"/>
            <a:ext cx="4687120" cy="8445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 sz="4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成人学习的规律　</a:t>
            </a:r>
          </a:p>
        </p:txBody>
      </p:sp>
      <p:sp>
        <p:nvSpPr>
          <p:cNvPr id="169" name="向他人学习…"/>
          <p:cNvSpPr txBox="1"/>
          <p:nvPr/>
        </p:nvSpPr>
        <p:spPr>
          <a:xfrm rot="20741371">
            <a:off x="2514814" y="5276063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向他人学习</a:t>
            </a:r>
          </a:p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1</a:t>
            </a:r>
            <a:r>
              <a:t>0%</a:t>
            </a:r>
          </a:p>
        </p:txBody>
      </p:sp>
      <p:sp>
        <p:nvSpPr>
          <p:cNvPr id="170" name="尝试和犯错误…"/>
          <p:cNvSpPr txBox="1"/>
          <p:nvPr/>
        </p:nvSpPr>
        <p:spPr>
          <a:xfrm>
            <a:off x="7112358" y="7887489"/>
            <a:ext cx="4918076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尝试和犯错误</a:t>
            </a:r>
          </a:p>
          <a:p>
            <a:pPr defTabSz="1828800">
              <a:defRPr b="0"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7</a:t>
            </a:r>
            <a:r>
              <a:t>0%</a:t>
            </a:r>
          </a:p>
        </p:txBody>
      </p:sp>
      <p:sp>
        <p:nvSpPr>
          <p:cNvPr id="171" name="课程、练习…"/>
          <p:cNvSpPr txBox="1"/>
          <p:nvPr/>
        </p:nvSpPr>
        <p:spPr>
          <a:xfrm>
            <a:off x="155933" y="7998614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课程、练习</a:t>
            </a:r>
          </a:p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20%</a:t>
            </a:r>
          </a:p>
        </p:txBody>
      </p:sp>
      <p:sp>
        <p:nvSpPr>
          <p:cNvPr id="172" name="尝试和犯错中学习：中国人有句俗话：“不撞南墙不回头”，在组织的实际发展中，我们需要强有力的执行者，也同时需要紧跟时代的变革者。沙盘模拟的过程，提供了低成本犯错的机会，让学员冲尝试和犯错中学习，又不会影响积极性和主动性。…"/>
          <p:cNvSpPr txBox="1"/>
          <p:nvPr/>
        </p:nvSpPr>
        <p:spPr>
          <a:xfrm>
            <a:off x="13187960" y="4550077"/>
            <a:ext cx="10456600" cy="736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尝试和犯错中学习：中国人有句俗话：“不撞南墙不回头”，在组织的实际发展中，我们需要强有力的执行者，也同时需要紧跟时代的变革者。</a:t>
            </a:r>
            <a:r>
              <a:rPr u="sng"/>
              <a:t>沙盘模拟的过程，提供了低成本犯错的机会，让学员冲尝试和犯错中学习，又不会影响积极性和主动性。</a:t>
            </a:r>
            <a:endParaRPr u="sng"/>
          </a:p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课程和联系中学习：在沙盘模拟中，50%的时间用来体验，50%的时间用来授课和成果输出联系。</a:t>
            </a:r>
            <a:r>
              <a:rPr u="sng"/>
              <a:t>保证了课堂的经凑性，也提升了学员的主动学习动力和对接工作的链接性。</a:t>
            </a:r>
            <a:endParaRPr u="sng"/>
          </a:p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向他人学习：在沙盘模拟培训中，每一位参与者都有充足的时间可以将自己的经验表达出来，并用于场景模拟，以验证其合理性，同时，</a:t>
            </a:r>
            <a:r>
              <a:rPr u="sng"/>
              <a:t>参与者之间的经验交流又促进了组织内部的知识传递。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5" name="培训特点：企业运营的模拟舱"/>
          <p:cNvSpPr txBox="1"/>
          <p:nvPr/>
        </p:nvSpPr>
        <p:spPr>
          <a:xfrm>
            <a:off x="1645008" y="466939"/>
            <a:ext cx="13322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培训特点：企业运营的模拟舱</a:t>
            </a:r>
          </a:p>
        </p:txBody>
      </p:sp>
      <p:sp>
        <p:nvSpPr>
          <p:cNvPr id="176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7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8" name="极致体验"/>
          <p:cNvSpPr txBox="1"/>
          <p:nvPr/>
        </p:nvSpPr>
        <p:spPr>
          <a:xfrm>
            <a:off x="13081761" y="2884768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极致体验</a:t>
            </a:r>
          </a:p>
        </p:txBody>
      </p:sp>
      <p:sp>
        <p:nvSpPr>
          <p:cNvPr id="179" name="用最少的时间成本获得最高的学习受益…"/>
          <p:cNvSpPr txBox="1"/>
          <p:nvPr/>
        </p:nvSpPr>
        <p:spPr>
          <a:xfrm>
            <a:off x="12930547" y="4032095"/>
            <a:ext cx="10456600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用最少的时间成本获得最高的学习受益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实际经营中成本，比起模拟沙盘的成本，显示出沙盘模拟的优势</a:t>
            </a:r>
          </a:p>
        </p:txBody>
      </p:sp>
      <p:sp>
        <p:nvSpPr>
          <p:cNvPr id="180" name="效果明显"/>
          <p:cNvSpPr txBox="1"/>
          <p:nvPr/>
        </p:nvSpPr>
        <p:spPr>
          <a:xfrm>
            <a:off x="13081761" y="6189086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效果明显</a:t>
            </a:r>
          </a:p>
        </p:txBody>
      </p:sp>
      <p:sp>
        <p:nvSpPr>
          <p:cNvPr id="181" name="沙盘培训中的任何一次决策，都会在未来长期的工作中对学员起到警示作用…"/>
          <p:cNvSpPr txBox="1"/>
          <p:nvPr/>
        </p:nvSpPr>
        <p:spPr>
          <a:xfrm>
            <a:off x="12930547" y="7064188"/>
            <a:ext cx="10456600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沙盘培训中的任何一次决策，都会在未来长期的工作中对学员起到警示作用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数字化的结果，清晰地呈现出任何一次决策所带来的收益，明确的回馈给学员决策的合理性</a:t>
            </a:r>
          </a:p>
        </p:txBody>
      </p:sp>
      <p:sp>
        <p:nvSpPr>
          <p:cNvPr id="182" name="现场热烈"/>
          <p:cNvSpPr txBox="1"/>
          <p:nvPr/>
        </p:nvSpPr>
        <p:spPr>
          <a:xfrm>
            <a:off x="13081761" y="9493405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现场热烈</a:t>
            </a:r>
          </a:p>
        </p:txBody>
      </p:sp>
      <p:sp>
        <p:nvSpPr>
          <p:cNvPr id="183" name="由于实战性强，学员感觉面对的沙盘就是一家企业的运营，现场讨论非常激烈有趣…"/>
          <p:cNvSpPr txBox="1"/>
          <p:nvPr/>
        </p:nvSpPr>
        <p:spPr>
          <a:xfrm>
            <a:off x="12930547" y="10374031"/>
            <a:ext cx="10456600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由于实战性强，学员感觉面对的沙盘就是一家企业的运营，现场讨论非常激烈有趣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思维、理念的碰撞和革新，在培训现场每一轮都在发生</a:t>
            </a:r>
          </a:p>
        </p:txBody>
      </p:sp>
      <p:pic>
        <p:nvPicPr>
          <p:cNvPr id="184" name="IMG_7053.jpeg" descr="IMG_705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8747" y="3750345"/>
            <a:ext cx="10657745" cy="79933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第二部分：沙盘介绍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第二部分：沙盘介绍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9" name="沙盘背景"/>
          <p:cNvSpPr txBox="1"/>
          <p:nvPr/>
        </p:nvSpPr>
        <p:spPr>
          <a:xfrm>
            <a:off x="1346230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沙盘背景</a:t>
            </a:r>
          </a:p>
        </p:txBody>
      </p:sp>
      <p:sp>
        <p:nvSpPr>
          <p:cNvPr id="190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1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2" name="模拟场景"/>
          <p:cNvSpPr txBox="1"/>
          <p:nvPr/>
        </p:nvSpPr>
        <p:spPr>
          <a:xfrm>
            <a:off x="10202746" y="3570115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模拟场景</a:t>
            </a:r>
          </a:p>
        </p:txBody>
      </p:sp>
      <p:sp>
        <p:nvSpPr>
          <p:cNvPr id="193" name="各小组模拟一支舰队，探索未知的海域，登上岛屿获得资源。…"/>
          <p:cNvSpPr txBox="1"/>
          <p:nvPr/>
        </p:nvSpPr>
        <p:spPr>
          <a:xfrm>
            <a:off x="9999659" y="4769317"/>
            <a:ext cx="14074314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各小组模拟一支舰队，探索未知的海域，登上岛屿获得资源。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在舰队占领的岛屿上，要合理的经营，获得收益。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在海域探索结束后，各组之间需处理关系完成竞赛。</a:t>
            </a:r>
          </a:p>
        </p:txBody>
      </p:sp>
      <p:sp>
        <p:nvSpPr>
          <p:cNvPr id="194" name="沙盘逻辑"/>
          <p:cNvSpPr txBox="1"/>
          <p:nvPr/>
        </p:nvSpPr>
        <p:spPr>
          <a:xfrm>
            <a:off x="10202746" y="6978182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沙盘逻辑</a:t>
            </a:r>
          </a:p>
        </p:txBody>
      </p:sp>
      <p:sp>
        <p:nvSpPr>
          <p:cNvPr id="195" name="沙盘初创期、发展期、竞争期，模拟蓝海、红海、衰退市场三种场景。…"/>
          <p:cNvSpPr txBox="1"/>
          <p:nvPr/>
        </p:nvSpPr>
        <p:spPr>
          <a:xfrm>
            <a:off x="9999659" y="8177383"/>
            <a:ext cx="14074314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沙盘初创期、发展期、竞争期，模拟蓝海、红海、衰退市场三种场景。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学员需要在每一个时期都有合理的计划，才能在下一个时期完成更好的收益。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各组需要合理的分配资源，防止创新造成的资源浪费</a:t>
            </a:r>
          </a:p>
        </p:txBody>
      </p:sp>
      <p:pic>
        <p:nvPicPr>
          <p:cNvPr id="196" name="IMG_5112.jpeg" descr="IMG_511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5669" y="3608589"/>
            <a:ext cx="8665094" cy="64988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9" name="沙盘要素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沙盘要素</a:t>
            </a:r>
          </a:p>
        </p:txBody>
      </p:sp>
      <p:sp>
        <p:nvSpPr>
          <p:cNvPr id="200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1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2" name="环境模拟"/>
          <p:cNvSpPr/>
          <p:nvPr/>
        </p:nvSpPr>
        <p:spPr>
          <a:xfrm>
            <a:off x="4080218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环境模拟</a:t>
            </a:r>
          </a:p>
        </p:txBody>
      </p:sp>
      <p:sp>
        <p:nvSpPr>
          <p:cNvPr id="203" name="大海：模拟在企业经营的初期面临各种机会，一片蓝海…"/>
          <p:cNvSpPr/>
          <p:nvPr/>
        </p:nvSpPr>
        <p:spPr>
          <a:xfrm>
            <a:off x="2637865" y="3918149"/>
            <a:ext cx="6193892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大海：模拟在企业经营的初期面临各种机会，一片蓝海</a:t>
            </a:r>
          </a:p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岛屿：模拟在市场中得到的各种客户和合作伙伴</a:t>
            </a:r>
          </a:p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船坞、维修厂：在产品升级、服务改进之间进行资源投放的选择</a:t>
            </a:r>
          </a:p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海盗：模拟在竞争中可能出现的各种突发状况</a:t>
            </a:r>
          </a:p>
        </p:txBody>
      </p:sp>
      <p:sp>
        <p:nvSpPr>
          <p:cNvPr id="204" name="小组角色"/>
          <p:cNvSpPr/>
          <p:nvPr/>
        </p:nvSpPr>
        <p:spPr>
          <a:xfrm>
            <a:off x="11527838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小组角色</a:t>
            </a:r>
          </a:p>
        </p:txBody>
      </p:sp>
      <p:sp>
        <p:nvSpPr>
          <p:cNvPr id="205" name="舰队长：协调指挥…"/>
          <p:cNvSpPr/>
          <p:nvPr/>
        </p:nvSpPr>
        <p:spPr>
          <a:xfrm>
            <a:off x="10085485" y="3918149"/>
            <a:ext cx="6193893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舰队长：协调指挥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总舵手：根据舰队决策，移动舰队各舰艇位置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行政官：决定舰队及各岛屿上的人员布置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工程师：负责船坞、研究所的分布和建造，执行舰艇升级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记录官：根据每天的动向，填写表格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谈判官、财务官、海巡者</a:t>
            </a:r>
          </a:p>
        </p:txBody>
      </p:sp>
      <p:sp>
        <p:nvSpPr>
          <p:cNvPr id="206" name="流程模拟"/>
          <p:cNvSpPr/>
          <p:nvPr/>
        </p:nvSpPr>
        <p:spPr>
          <a:xfrm>
            <a:off x="18584575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流程模拟</a:t>
            </a:r>
          </a:p>
        </p:txBody>
      </p:sp>
      <p:sp>
        <p:nvSpPr>
          <p:cNvPr id="207" name="探索海域：探索海域图，让小组获得更多的机会和视野…"/>
          <p:cNvSpPr/>
          <p:nvPr/>
        </p:nvSpPr>
        <p:spPr>
          <a:xfrm>
            <a:off x="17142221" y="3918149"/>
            <a:ext cx="6193893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探索海域：探索海域图，让小组获得更多的机会和视野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岛屿建设：将已获得的岛屿进行升级和改造。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小组竞赛：通过资源的分配和战略的选择，小组之间的pk关系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防治海盗：小组之间的配合关系，让小组之间增加谈判和交流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第三部分：实施细节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第三部分：实施细节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2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3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4" name="实施流程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实施流程</a:t>
            </a:r>
          </a:p>
        </p:txBody>
      </p:sp>
      <p:graphicFrame>
        <p:nvGraphicFramePr>
          <p:cNvPr id="215" name="表格 1"/>
          <p:cNvGraphicFramePr/>
          <p:nvPr/>
        </p:nvGraphicFramePr>
        <p:xfrm>
          <a:off x="1825559" y="2843177"/>
          <a:ext cx="20732882" cy="92964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189213"/>
                <a:gridCol w="3250274"/>
                <a:gridCol w="16293393"/>
              </a:tblGrid>
              <a:tr h="1328057">
                <a:tc gridSpan="2"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时间</a:t>
                      </a: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内容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rowSpan="6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D1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9:00-9:50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概念导入：创新思维讲解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9:50-10:30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沙盘项目介绍及规则讲解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10:30-12:00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上半程沙盘模拟体验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14:00-15:00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下半程沙盘模拟推演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15:30-16:00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复盘总结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16:00-17:00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分享《创新思维  拥抱变革》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8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9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0" name="实施场景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实施场景</a:t>
            </a:r>
          </a:p>
        </p:txBody>
      </p:sp>
      <p:graphicFrame>
        <p:nvGraphicFramePr>
          <p:cNvPr id="221" name="表格 1"/>
          <p:cNvGraphicFramePr/>
          <p:nvPr/>
        </p:nvGraphicFramePr>
        <p:xfrm>
          <a:off x="1825559" y="2843177"/>
          <a:ext cx="20732882" cy="92964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448050"/>
                <a:gridCol w="17284830"/>
              </a:tblGrid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项目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内容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分组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岛屿状桌椅摆放，每组5～7人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参与人员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具有一定管理运营经验的中高层管理者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会场要求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投影仪、话筒、音箱、白板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人员要求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20～50人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4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5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6" name="实施现场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实施现场</a:t>
            </a:r>
          </a:p>
        </p:txBody>
      </p:sp>
      <p:grpSp>
        <p:nvGrpSpPr>
          <p:cNvPr id="229" name="IMG_4889.jpeg"/>
          <p:cNvGrpSpPr/>
          <p:nvPr/>
        </p:nvGrpSpPr>
        <p:grpSpPr>
          <a:xfrm>
            <a:off x="246523" y="2660705"/>
            <a:ext cx="6045592" cy="4290201"/>
            <a:chOff x="0" y="0"/>
            <a:chExt cx="6045590" cy="4290200"/>
          </a:xfrm>
        </p:grpSpPr>
        <p:pic>
          <p:nvPicPr>
            <p:cNvPr id="228" name="IMG_4889.jpeg" descr="IMG_4889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0" y="88900"/>
              <a:ext cx="5791591" cy="396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7" name="IMG_4889.jpeg" descr="IMG_4889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45591" cy="4290201"/>
            </a:xfrm>
            <a:prstGeom prst="rect">
              <a:avLst/>
            </a:prstGeom>
            <a:effectLst/>
          </p:spPr>
        </p:pic>
      </p:grpSp>
      <p:grpSp>
        <p:nvGrpSpPr>
          <p:cNvPr id="232" name="IMG_4892.jpeg"/>
          <p:cNvGrpSpPr/>
          <p:nvPr/>
        </p:nvGrpSpPr>
        <p:grpSpPr>
          <a:xfrm>
            <a:off x="6737573" y="2660705"/>
            <a:ext cx="5534001" cy="4290201"/>
            <a:chOff x="0" y="0"/>
            <a:chExt cx="5534000" cy="4290200"/>
          </a:xfrm>
        </p:grpSpPr>
        <p:pic>
          <p:nvPicPr>
            <p:cNvPr id="231" name="IMG_4892.jpeg" descr="IMG_4892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0" y="88900"/>
              <a:ext cx="5280001" cy="396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0" name="IMG_4892.jpeg" descr="IMG_4892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534001" cy="4290201"/>
            </a:xfrm>
            <a:prstGeom prst="rect">
              <a:avLst/>
            </a:prstGeom>
            <a:effectLst/>
          </p:spPr>
        </p:pic>
      </p:grpSp>
      <p:grpSp>
        <p:nvGrpSpPr>
          <p:cNvPr id="235" name="IMG_4890.jpeg"/>
          <p:cNvGrpSpPr/>
          <p:nvPr/>
        </p:nvGrpSpPr>
        <p:grpSpPr>
          <a:xfrm>
            <a:off x="291493" y="7728768"/>
            <a:ext cx="5963090" cy="4290201"/>
            <a:chOff x="0" y="0"/>
            <a:chExt cx="5963089" cy="4290200"/>
          </a:xfrm>
        </p:grpSpPr>
        <p:pic>
          <p:nvPicPr>
            <p:cNvPr id="234" name="IMG_4890.jpeg" descr="IMG_4890.jpe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2346" t="0" r="18612" b="0"/>
            <a:stretch>
              <a:fillRect/>
            </a:stretch>
          </p:blipFill>
          <p:spPr>
            <a:xfrm>
              <a:off x="127000" y="88900"/>
              <a:ext cx="5709090" cy="396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3" name="IMG_4890.jpeg" descr="IMG_4890.jpe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5963090" cy="4290201"/>
            </a:xfrm>
            <a:prstGeom prst="rect">
              <a:avLst/>
            </a:prstGeom>
            <a:effectLst/>
          </p:spPr>
        </p:pic>
      </p:grpSp>
      <p:grpSp>
        <p:nvGrpSpPr>
          <p:cNvPr id="238" name="IMG_4891.jpeg"/>
          <p:cNvGrpSpPr/>
          <p:nvPr/>
        </p:nvGrpSpPr>
        <p:grpSpPr>
          <a:xfrm>
            <a:off x="6737573" y="7728760"/>
            <a:ext cx="5534001" cy="4290201"/>
            <a:chOff x="0" y="0"/>
            <a:chExt cx="5534000" cy="4290200"/>
          </a:xfrm>
        </p:grpSpPr>
        <p:pic>
          <p:nvPicPr>
            <p:cNvPr id="237" name="IMG_4891.jpeg" descr="IMG_4891.jpe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7000" y="88900"/>
              <a:ext cx="5280001" cy="396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6" name="IMG_4891.jpeg" descr="IMG_4891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534001" cy="4290201"/>
            </a:xfrm>
            <a:prstGeom prst="rect">
              <a:avLst/>
            </a:prstGeom>
            <a:effectLst/>
          </p:spPr>
        </p:pic>
      </p:grpSp>
      <p:grpSp>
        <p:nvGrpSpPr>
          <p:cNvPr id="241" name="IMG_4886.jpeg"/>
          <p:cNvGrpSpPr/>
          <p:nvPr/>
        </p:nvGrpSpPr>
        <p:grpSpPr>
          <a:xfrm>
            <a:off x="12670525" y="7728760"/>
            <a:ext cx="5534001" cy="4290201"/>
            <a:chOff x="0" y="0"/>
            <a:chExt cx="5534000" cy="4290200"/>
          </a:xfrm>
        </p:grpSpPr>
        <p:pic>
          <p:nvPicPr>
            <p:cNvPr id="240" name="IMG_4886.jpeg" descr="IMG_4886.jpe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7000" y="88900"/>
              <a:ext cx="5280001" cy="396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9" name="IMG_4886.jpeg" descr="IMG_4886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534001" cy="4290201"/>
            </a:xfrm>
            <a:prstGeom prst="rect">
              <a:avLst/>
            </a:prstGeom>
            <a:effectLst/>
          </p:spPr>
        </p:pic>
      </p:grpSp>
      <p:grpSp>
        <p:nvGrpSpPr>
          <p:cNvPr id="244" name="IMG_4887.jpeg"/>
          <p:cNvGrpSpPr/>
          <p:nvPr/>
        </p:nvGrpSpPr>
        <p:grpSpPr>
          <a:xfrm>
            <a:off x="12670525" y="2660705"/>
            <a:ext cx="5534001" cy="4290201"/>
            <a:chOff x="0" y="0"/>
            <a:chExt cx="5534000" cy="4290200"/>
          </a:xfrm>
        </p:grpSpPr>
        <p:pic>
          <p:nvPicPr>
            <p:cNvPr id="243" name="IMG_4887.jpeg" descr="IMG_4887.jpe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7000" y="88900"/>
              <a:ext cx="5280001" cy="396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2" name="IMG_4887.jpeg" descr="IMG_4887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534001" cy="4290201"/>
            </a:xfrm>
            <a:prstGeom prst="rect">
              <a:avLst/>
            </a:prstGeom>
            <a:effectLst/>
          </p:spPr>
        </p:pic>
      </p:grpSp>
      <p:grpSp>
        <p:nvGrpSpPr>
          <p:cNvPr id="247" name="IMG_4885.jpeg"/>
          <p:cNvGrpSpPr/>
          <p:nvPr/>
        </p:nvGrpSpPr>
        <p:grpSpPr>
          <a:xfrm>
            <a:off x="18603476" y="7728760"/>
            <a:ext cx="5534002" cy="4290201"/>
            <a:chOff x="0" y="0"/>
            <a:chExt cx="5534000" cy="4290200"/>
          </a:xfrm>
        </p:grpSpPr>
        <p:pic>
          <p:nvPicPr>
            <p:cNvPr id="246" name="IMG_4885.jpeg" descr="IMG_4885.jpeg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7000" y="88900"/>
              <a:ext cx="5280001" cy="396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5" name="IMG_4885.jpeg" descr="IMG_4885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534001" cy="4290201"/>
            </a:xfrm>
            <a:prstGeom prst="rect">
              <a:avLst/>
            </a:prstGeom>
            <a:effectLst/>
          </p:spPr>
        </p:pic>
      </p:grpSp>
      <p:grpSp>
        <p:nvGrpSpPr>
          <p:cNvPr id="250" name="IMG_4888.jpeg"/>
          <p:cNvGrpSpPr/>
          <p:nvPr/>
        </p:nvGrpSpPr>
        <p:grpSpPr>
          <a:xfrm>
            <a:off x="18603476" y="2660705"/>
            <a:ext cx="5534002" cy="4290201"/>
            <a:chOff x="0" y="0"/>
            <a:chExt cx="5534000" cy="4290200"/>
          </a:xfrm>
        </p:grpSpPr>
        <p:pic>
          <p:nvPicPr>
            <p:cNvPr id="249" name="IMG_4888.jpeg" descr="IMG_4888.jpeg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27000" y="88900"/>
              <a:ext cx="5280001" cy="396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8" name="IMG_4888.jpeg" descr="IMG_4888.jpe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534001" cy="429020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3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4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5" name="线上辅助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线上辅助</a:t>
            </a:r>
          </a:p>
        </p:txBody>
      </p:sp>
      <p:pic>
        <p:nvPicPr>
          <p:cNvPr id="256" name="IMG_9061.heic" descr="IMG_9061.heic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38498" y="2336446"/>
            <a:ext cx="6507004" cy="86760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IMG_0117.jpeg" descr="IMG_011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03907" y="2336446"/>
            <a:ext cx="6507004" cy="86760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IMG_0116.jpeg" descr="IMG_0116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73089" y="2336446"/>
            <a:ext cx="6507004" cy="86760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