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6BA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D8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 b="def" i="def"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6" name="Shape 14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/>
          <p:nvPr>
            <p:ph type="pic" idx="21"/>
          </p:nvPr>
        </p:nvSpPr>
        <p:spPr>
          <a:xfrm>
            <a:off x="3124200" y="-38100"/>
            <a:ext cx="18135600" cy="1209669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标题文本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22" name="正文级别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/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标题文本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标题文本</a:t>
            </a:r>
          </a:p>
        </p:txBody>
      </p:sp>
      <p:sp>
        <p:nvSpPr>
          <p:cNvPr id="40" name="正文级别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4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57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67" name="正文级别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/>
          <p:nvPr>
            <p:ph type="pic" sz="quarter" idx="21"/>
          </p:nvPr>
        </p:nvSpPr>
        <p:spPr>
          <a:xfrm>
            <a:off x="15681340" y="7035800"/>
            <a:ext cx="8396679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图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图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正文级别 1…"/>
          <p:cNvSpPr txBox="1"/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  <a:lvl2pPr marL="1025769" indent="-390769" algn="ctr">
              <a:spcBef>
                <a:spcPts val="0"/>
              </a:spcBef>
              <a:defRPr i="1" sz="3200"/>
            </a:lvl2pPr>
            <a:lvl3pPr marL="1660769" indent="-390769" algn="ctr">
              <a:spcBef>
                <a:spcPts val="0"/>
              </a:spcBef>
              <a:defRPr i="1" sz="3200"/>
            </a:lvl3pPr>
            <a:lvl4pPr marL="2295769" indent="-390769" algn="ctr">
              <a:spcBef>
                <a:spcPts val="0"/>
              </a:spcBef>
              <a:defRPr i="1" sz="3200"/>
            </a:lvl4pPr>
            <a:lvl5pPr marL="2930769" indent="-390769" algn="ctr">
              <a:spcBef>
                <a:spcPts val="0"/>
              </a:spcBef>
              <a:defRPr i="1" sz="32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4" name="“在此键入引文。”"/>
          <p:cNvSpPr txBox="1"/>
          <p:nvPr>
            <p:ph type="body" sz="quarter" idx="21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/>
          <p:nvPr>
            <p:ph type="pic" idx="21"/>
          </p:nvPr>
        </p:nvSpPr>
        <p:spPr>
          <a:xfrm>
            <a:off x="0" y="0"/>
            <a:ext cx="24384000" cy="1626446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标题文本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8" tIns="91438" rIns="91438" bIns="91438" anchor="t"/>
          <a:lstStyle>
            <a:lvl1pPr algn="l" defTabSz="1828800">
              <a:lnSpc>
                <a:spcPct val="90000"/>
              </a:lnSpc>
              <a:defRPr sz="8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标题文本</a:t>
            </a:r>
          </a:p>
        </p:txBody>
      </p:sp>
      <p:sp>
        <p:nvSpPr>
          <p:cNvPr id="118" name="正文级别 1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8" tIns="91438" rIns="91438" bIns="91438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marL="1554478" indent="-640078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19" name="幻灯片编号"/>
          <p:cNvSpPr txBox="1"/>
          <p:nvPr>
            <p:ph type="sldNum" sz="quarter" idx="2"/>
          </p:nvPr>
        </p:nvSpPr>
        <p:spPr>
          <a:xfrm>
            <a:off x="17221200" y="12712700"/>
            <a:ext cx="659029" cy="741678"/>
          </a:xfrm>
          <a:prstGeom prst="rect">
            <a:avLst/>
          </a:prstGeom>
        </p:spPr>
        <p:txBody>
          <a:bodyPr lIns="91438" tIns="91438" rIns="91438" bIns="91438"/>
          <a:lstStyle>
            <a:lvl1pPr algn="l" defTabSz="1828800">
              <a:defRPr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"/>
          <p:cNvSpPr/>
          <p:nvPr/>
        </p:nvSpPr>
        <p:spPr>
          <a:xfrm>
            <a:off x="-6237" y="13127077"/>
            <a:ext cx="24396475" cy="596380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27" name="形状"/>
          <p:cNvSpPr/>
          <p:nvPr/>
        </p:nvSpPr>
        <p:spPr>
          <a:xfrm>
            <a:off x="9921" y="-29668"/>
            <a:ext cx="2092326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419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28" name="形状"/>
          <p:cNvSpPr/>
          <p:nvPr/>
        </p:nvSpPr>
        <p:spPr>
          <a:xfrm>
            <a:off x="7373937" y="-29766"/>
            <a:ext cx="17037845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00" y="0"/>
                </a:moveTo>
                <a:lnTo>
                  <a:pt x="0" y="21387"/>
                </a:lnTo>
                <a:lnTo>
                  <a:pt x="8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900" y="0"/>
                </a:lnTo>
                <a:close/>
              </a:path>
            </a:pathLst>
          </a:cu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2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矩形"/>
          <p:cNvSpPr/>
          <p:nvPr/>
        </p:nvSpPr>
        <p:spPr>
          <a:xfrm>
            <a:off x="-6237" y="13434992"/>
            <a:ext cx="24396475" cy="288465"/>
          </a:xfrm>
          <a:prstGeom prst="rect">
            <a:avLst/>
          </a:prstGeom>
          <a:solidFill>
            <a:srgbClr val="404270"/>
          </a:solidFill>
          <a:ln w="25400">
            <a:solidFill>
              <a:srgbClr val="2F3052"/>
            </a:solidFill>
            <a:miter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137" name="形状"/>
          <p:cNvSpPr/>
          <p:nvPr/>
        </p:nvSpPr>
        <p:spPr>
          <a:xfrm>
            <a:off x="9921" y="-29668"/>
            <a:ext cx="2092326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4197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270"/>
          </a:solidFill>
          <a:ln w="25400">
            <a:solidFill>
              <a:srgbClr val="2F3052"/>
            </a:solidFill>
            <a:miter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138" name="形状"/>
          <p:cNvSpPr/>
          <p:nvPr/>
        </p:nvSpPr>
        <p:spPr>
          <a:xfrm>
            <a:off x="7373937" y="-29766"/>
            <a:ext cx="17037845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00" y="0"/>
                </a:moveTo>
                <a:lnTo>
                  <a:pt x="0" y="21387"/>
                </a:lnTo>
                <a:lnTo>
                  <a:pt x="8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900" y="0"/>
                </a:lnTo>
                <a:close/>
              </a:path>
            </a:pathLst>
          </a:custGeom>
          <a:solidFill>
            <a:srgbClr val="404270"/>
          </a:solidFill>
          <a:ln w="25400">
            <a:solidFill>
              <a:srgbClr val="2F3052"/>
            </a:solidFill>
            <a:miter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13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76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39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503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66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矩形"/>
          <p:cNvSpPr/>
          <p:nvPr/>
        </p:nvSpPr>
        <p:spPr>
          <a:xfrm>
            <a:off x="769068" y="4759612"/>
            <a:ext cx="23129602" cy="5188507"/>
          </a:xfrm>
          <a:prstGeom prst="rect">
            <a:avLst/>
          </a:prstGeom>
          <a:ln w="50800">
            <a:solidFill>
              <a:srgbClr val="004D8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49" name="幸福人生"/>
          <p:cNvSpPr txBox="1"/>
          <p:nvPr/>
        </p:nvSpPr>
        <p:spPr>
          <a:xfrm>
            <a:off x="4834043" y="5937178"/>
            <a:ext cx="8369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13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头脑特工队</a:t>
            </a:r>
          </a:p>
        </p:txBody>
      </p:sp>
      <p:sp>
        <p:nvSpPr>
          <p:cNvPr id="150" name="（建筑类企业定制版）"/>
          <p:cNvSpPr txBox="1"/>
          <p:nvPr/>
        </p:nvSpPr>
        <p:spPr>
          <a:xfrm>
            <a:off x="3648117" y="8200826"/>
            <a:ext cx="10741153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6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认可情绪   认识彼此    认知自我</a:t>
            </a:r>
          </a:p>
        </p:txBody>
      </p:sp>
      <p:sp>
        <p:nvSpPr>
          <p:cNvPr id="151" name="沙盘模拟助推组织健康系列定制产品"/>
          <p:cNvSpPr txBox="1"/>
          <p:nvPr/>
        </p:nvSpPr>
        <p:spPr>
          <a:xfrm>
            <a:off x="5913543" y="5428129"/>
            <a:ext cx="62103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沙盘模拟助推组织健康系列定制产品</a:t>
            </a:r>
          </a:p>
        </p:txBody>
      </p:sp>
      <p:sp>
        <p:nvSpPr>
          <p:cNvPr id="152" name="文本框 15"/>
          <p:cNvSpPr txBox="1"/>
          <p:nvPr/>
        </p:nvSpPr>
        <p:spPr>
          <a:xfrm>
            <a:off x="1413471" y="4404035"/>
            <a:ext cx="5656649" cy="7035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6" tIns="34286" rIns="34286" bIns="34286">
            <a:spAutoFit/>
          </a:bodyPr>
          <a:lstStyle>
            <a:lvl1pPr algn="r" defTabSz="685800">
              <a:defRPr b="1" sz="3600">
                <a:solidFill>
                  <a:srgbClr val="004D80"/>
                </a:solidFill>
                <a:latin typeface="方正黑体简体"/>
                <a:ea typeface="方正黑体简体"/>
                <a:cs typeface="方正黑体简体"/>
                <a:sym typeface="方正黑体简体"/>
              </a:defRPr>
            </a:lvl1pPr>
          </a:lstStyle>
          <a:p>
            <a:pPr/>
            <a:r>
              <a:t>职场模拟器原创沙盘   </a:t>
            </a:r>
          </a:p>
        </p:txBody>
      </p:sp>
      <p:pic>
        <p:nvPicPr>
          <p:cNvPr id="153" name="屏幕快照 2020-03-07 20.18.22.png" descr="屏幕快照 2020-03-07 20.18.22.png"/>
          <p:cNvPicPr>
            <a:picLocks noChangeAspect="1"/>
          </p:cNvPicPr>
          <p:nvPr/>
        </p:nvPicPr>
        <p:blipFill>
          <a:blip r:embed="rId2">
            <a:extLst/>
          </a:blip>
          <a:srcRect l="19407" t="5449" r="17779" b="28085"/>
          <a:stretch>
            <a:fillRect/>
          </a:stretch>
        </p:blipFill>
        <p:spPr>
          <a:xfrm>
            <a:off x="1524101" y="3922236"/>
            <a:ext cx="1288732" cy="1288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fill="norm" stroke="1" extrusionOk="0">
                <a:moveTo>
                  <a:pt x="9839" y="0"/>
                </a:moveTo>
                <a:cubicBezTo>
                  <a:pt x="7321" y="0"/>
                  <a:pt x="4803" y="1008"/>
                  <a:pt x="2882" y="3019"/>
                </a:cubicBezTo>
                <a:cubicBezTo>
                  <a:pt x="-961" y="7040"/>
                  <a:pt x="-961" y="13557"/>
                  <a:pt x="2882" y="17579"/>
                </a:cubicBezTo>
                <a:cubicBezTo>
                  <a:pt x="6725" y="21600"/>
                  <a:pt x="12953" y="21600"/>
                  <a:pt x="16796" y="17579"/>
                </a:cubicBezTo>
                <a:cubicBezTo>
                  <a:pt x="20639" y="13557"/>
                  <a:pt x="20639" y="7040"/>
                  <a:pt x="16796" y="3019"/>
                </a:cubicBezTo>
                <a:cubicBezTo>
                  <a:pt x="14875" y="1008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4" name="8dea2aec57313c480ca3ca49f1e2bac8.jpeg" descr="8dea2aec57313c480ca3ca49f1e2bac8.jpeg"/>
          <p:cNvPicPr>
            <a:picLocks noChangeAspect="1"/>
          </p:cNvPicPr>
          <p:nvPr/>
        </p:nvPicPr>
        <p:blipFill>
          <a:blip r:embed="rId3">
            <a:extLst/>
          </a:blip>
          <a:srcRect l="5774" t="19896" r="5773" b="17548"/>
          <a:stretch>
            <a:fillRect/>
          </a:stretch>
        </p:blipFill>
        <p:spPr>
          <a:xfrm>
            <a:off x="15063294" y="3081261"/>
            <a:ext cx="8124843" cy="8124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fill="norm" stroke="1" extrusionOk="0">
                <a:moveTo>
                  <a:pt x="9839" y="0"/>
                </a:moveTo>
                <a:cubicBezTo>
                  <a:pt x="7321" y="0"/>
                  <a:pt x="4803" y="1005"/>
                  <a:pt x="2881" y="3016"/>
                </a:cubicBezTo>
                <a:cubicBezTo>
                  <a:pt x="-961" y="7037"/>
                  <a:pt x="-961" y="13557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7"/>
                  <a:pt x="20639" y="7037"/>
                  <a:pt x="16797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12700">
            <a:solidFill>
              <a:schemeClr val="accent1"/>
            </a:solidFill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矩形"/>
          <p:cNvSpPr/>
          <p:nvPr/>
        </p:nvSpPr>
        <p:spPr>
          <a:xfrm>
            <a:off x="10208" y="593938"/>
            <a:ext cx="835871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57" name="目录"/>
          <p:cNvSpPr txBox="1"/>
          <p:nvPr/>
        </p:nvSpPr>
        <p:spPr>
          <a:xfrm>
            <a:off x="1645008" y="466938"/>
            <a:ext cx="2146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目录</a:t>
            </a:r>
          </a:p>
        </p:txBody>
      </p:sp>
      <p:sp>
        <p:nvSpPr>
          <p:cNvPr id="158" name="矩形"/>
          <p:cNvSpPr/>
          <p:nvPr/>
        </p:nvSpPr>
        <p:spPr>
          <a:xfrm>
            <a:off x="932785" y="593938"/>
            <a:ext cx="212072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59" name="矩形"/>
          <p:cNvSpPr/>
          <p:nvPr/>
        </p:nvSpPr>
        <p:spPr>
          <a:xfrm>
            <a:off x="1214268" y="593938"/>
            <a:ext cx="62550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60" name="第一部分：产品概况"/>
          <p:cNvSpPr txBox="1"/>
          <p:nvPr/>
        </p:nvSpPr>
        <p:spPr>
          <a:xfrm>
            <a:off x="6987116" y="287442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第一部分：产品概况</a:t>
            </a:r>
          </a:p>
        </p:txBody>
      </p:sp>
      <p:sp>
        <p:nvSpPr>
          <p:cNvPr id="161" name="第二部分：沙盘介绍"/>
          <p:cNvSpPr txBox="1"/>
          <p:nvPr/>
        </p:nvSpPr>
        <p:spPr>
          <a:xfrm>
            <a:off x="6987116" y="482004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第二部分：沙盘介绍</a:t>
            </a:r>
          </a:p>
        </p:txBody>
      </p:sp>
      <p:sp>
        <p:nvSpPr>
          <p:cNvPr id="162" name="第三部分：实施细节"/>
          <p:cNvSpPr txBox="1"/>
          <p:nvPr/>
        </p:nvSpPr>
        <p:spPr>
          <a:xfrm>
            <a:off x="6987116" y="676566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第三部分：实施细节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第一部分：产品概况"/>
          <p:cNvGrpSpPr/>
          <p:nvPr/>
        </p:nvGrpSpPr>
        <p:grpSpPr>
          <a:xfrm>
            <a:off x="0" y="4281132"/>
            <a:ext cx="24384000" cy="3673741"/>
            <a:chOff x="0" y="0"/>
            <a:chExt cx="24384000" cy="3673740"/>
          </a:xfrm>
        </p:grpSpPr>
        <p:sp>
          <p:nvSpPr>
            <p:cNvPr id="164" name="矩形"/>
            <p:cNvSpPr/>
            <p:nvPr/>
          </p:nvSpPr>
          <p:spPr>
            <a:xfrm>
              <a:off x="0" y="-1"/>
              <a:ext cx="24384000" cy="3673742"/>
            </a:xfrm>
            <a:prstGeom prst="rect">
              <a:avLst/>
            </a:prstGeom>
            <a:solidFill>
              <a:srgbClr val="004D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5" name="第一部分：产品概况"/>
            <p:cNvSpPr txBox="1"/>
            <p:nvPr/>
          </p:nvSpPr>
          <p:spPr>
            <a:xfrm>
              <a:off x="0" y="662120"/>
              <a:ext cx="24384000" cy="2349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3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第一部分：产品概况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矩形"/>
          <p:cNvSpPr/>
          <p:nvPr/>
        </p:nvSpPr>
        <p:spPr>
          <a:xfrm>
            <a:off x="10208" y="593938"/>
            <a:ext cx="835871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69" name="产品形式：沙盘模拟"/>
          <p:cNvSpPr txBox="1"/>
          <p:nvPr/>
        </p:nvSpPr>
        <p:spPr>
          <a:xfrm>
            <a:off x="1645008" y="466938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产品形式：沙盘模拟</a:t>
            </a:r>
          </a:p>
        </p:txBody>
      </p:sp>
      <p:sp>
        <p:nvSpPr>
          <p:cNvPr id="170" name="矩形"/>
          <p:cNvSpPr/>
          <p:nvPr/>
        </p:nvSpPr>
        <p:spPr>
          <a:xfrm>
            <a:off x="932785" y="593938"/>
            <a:ext cx="212072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71" name="矩形"/>
          <p:cNvSpPr/>
          <p:nvPr/>
        </p:nvSpPr>
        <p:spPr>
          <a:xfrm>
            <a:off x="1214268" y="593938"/>
            <a:ext cx="62550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pic>
        <p:nvPicPr>
          <p:cNvPr id="17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4921" t="10648" r="0" b="17970"/>
          <a:stretch>
            <a:fillRect/>
          </a:stretch>
        </p:blipFill>
        <p:spPr>
          <a:xfrm>
            <a:off x="401438" y="4487064"/>
            <a:ext cx="12859892" cy="8343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21340" y="0"/>
                </a:moveTo>
                <a:lnTo>
                  <a:pt x="21340" y="11908"/>
                </a:lnTo>
                <a:lnTo>
                  <a:pt x="21340" y="21600"/>
                </a:lnTo>
                <a:lnTo>
                  <a:pt x="21585" y="21600"/>
                </a:lnTo>
                <a:lnTo>
                  <a:pt x="21585" y="11908"/>
                </a:lnTo>
                <a:lnTo>
                  <a:pt x="21585" y="0"/>
                </a:lnTo>
                <a:lnTo>
                  <a:pt x="21340" y="0"/>
                </a:lnTo>
                <a:close/>
                <a:moveTo>
                  <a:pt x="8814" y="787"/>
                </a:moveTo>
                <a:cubicBezTo>
                  <a:pt x="8363" y="787"/>
                  <a:pt x="7317" y="952"/>
                  <a:pt x="6654" y="1127"/>
                </a:cubicBezTo>
                <a:cubicBezTo>
                  <a:pt x="4705" y="1643"/>
                  <a:pt x="2966" y="2865"/>
                  <a:pt x="2009" y="4392"/>
                </a:cubicBezTo>
                <a:lnTo>
                  <a:pt x="1776" y="4763"/>
                </a:lnTo>
                <a:lnTo>
                  <a:pt x="1824" y="5741"/>
                </a:lnTo>
                <a:cubicBezTo>
                  <a:pt x="1851" y="6283"/>
                  <a:pt x="1854" y="6748"/>
                  <a:pt x="1831" y="6784"/>
                </a:cubicBezTo>
                <a:cubicBezTo>
                  <a:pt x="1807" y="6820"/>
                  <a:pt x="1567" y="6784"/>
                  <a:pt x="1290" y="6704"/>
                </a:cubicBezTo>
                <a:lnTo>
                  <a:pt x="792" y="6559"/>
                </a:lnTo>
                <a:lnTo>
                  <a:pt x="628" y="6907"/>
                </a:lnTo>
                <a:cubicBezTo>
                  <a:pt x="407" y="7373"/>
                  <a:pt x="184" y="8072"/>
                  <a:pt x="82" y="8615"/>
                </a:cubicBezTo>
                <a:cubicBezTo>
                  <a:pt x="-10" y="9103"/>
                  <a:pt x="-15" y="9366"/>
                  <a:pt x="19" y="12022"/>
                </a:cubicBezTo>
                <a:cubicBezTo>
                  <a:pt x="40" y="13736"/>
                  <a:pt x="49" y="13868"/>
                  <a:pt x="169" y="14390"/>
                </a:cubicBezTo>
                <a:cubicBezTo>
                  <a:pt x="536" y="15979"/>
                  <a:pt x="1535" y="17619"/>
                  <a:pt x="2579" y="18343"/>
                </a:cubicBezTo>
                <a:cubicBezTo>
                  <a:pt x="2689" y="18419"/>
                  <a:pt x="2811" y="18453"/>
                  <a:pt x="2863" y="18423"/>
                </a:cubicBezTo>
                <a:cubicBezTo>
                  <a:pt x="2914" y="18394"/>
                  <a:pt x="3399" y="17827"/>
                  <a:pt x="3941" y="17163"/>
                </a:cubicBezTo>
                <a:cubicBezTo>
                  <a:pt x="6152" y="14455"/>
                  <a:pt x="8177" y="11964"/>
                  <a:pt x="8220" y="11901"/>
                </a:cubicBezTo>
                <a:cubicBezTo>
                  <a:pt x="8248" y="11861"/>
                  <a:pt x="8242" y="11768"/>
                  <a:pt x="8206" y="11663"/>
                </a:cubicBezTo>
                <a:cubicBezTo>
                  <a:pt x="8166" y="11548"/>
                  <a:pt x="8151" y="11190"/>
                  <a:pt x="8161" y="10584"/>
                </a:cubicBezTo>
                <a:lnTo>
                  <a:pt x="8175" y="9676"/>
                </a:lnTo>
                <a:lnTo>
                  <a:pt x="8297" y="9686"/>
                </a:lnTo>
                <a:cubicBezTo>
                  <a:pt x="8365" y="9692"/>
                  <a:pt x="8554" y="9721"/>
                  <a:pt x="8719" y="9752"/>
                </a:cubicBezTo>
                <a:lnTo>
                  <a:pt x="9020" y="9809"/>
                </a:lnTo>
                <a:lnTo>
                  <a:pt x="9049" y="9175"/>
                </a:lnTo>
                <a:cubicBezTo>
                  <a:pt x="9115" y="7768"/>
                  <a:pt x="9144" y="3533"/>
                  <a:pt x="9088" y="3479"/>
                </a:cubicBezTo>
                <a:cubicBezTo>
                  <a:pt x="9050" y="3443"/>
                  <a:pt x="9033" y="3005"/>
                  <a:pt x="9033" y="2106"/>
                </a:cubicBezTo>
                <a:lnTo>
                  <a:pt x="9033" y="787"/>
                </a:lnTo>
                <a:lnTo>
                  <a:pt x="8814" y="787"/>
                </a:lnTo>
                <a:close/>
                <a:moveTo>
                  <a:pt x="11885" y="2338"/>
                </a:moveTo>
                <a:lnTo>
                  <a:pt x="11856" y="2602"/>
                </a:lnTo>
                <a:cubicBezTo>
                  <a:pt x="11841" y="2748"/>
                  <a:pt x="11828" y="3362"/>
                  <a:pt x="11828" y="3968"/>
                </a:cubicBezTo>
                <a:cubicBezTo>
                  <a:pt x="11827" y="4613"/>
                  <a:pt x="11806" y="5101"/>
                  <a:pt x="11777" y="5146"/>
                </a:cubicBezTo>
                <a:cubicBezTo>
                  <a:pt x="11743" y="5199"/>
                  <a:pt x="11743" y="5708"/>
                  <a:pt x="11776" y="6730"/>
                </a:cubicBezTo>
                <a:cubicBezTo>
                  <a:pt x="11804" y="7560"/>
                  <a:pt x="11826" y="8396"/>
                  <a:pt x="11826" y="8588"/>
                </a:cubicBezTo>
                <a:lnTo>
                  <a:pt x="11827" y="8937"/>
                </a:lnTo>
                <a:lnTo>
                  <a:pt x="9398" y="11987"/>
                </a:lnTo>
                <a:lnTo>
                  <a:pt x="6969" y="15036"/>
                </a:lnTo>
                <a:lnTo>
                  <a:pt x="7003" y="16600"/>
                </a:lnTo>
                <a:cubicBezTo>
                  <a:pt x="7028" y="17746"/>
                  <a:pt x="7021" y="18178"/>
                  <a:pt x="6980" y="18218"/>
                </a:cubicBezTo>
                <a:cubicBezTo>
                  <a:pt x="6857" y="18335"/>
                  <a:pt x="6938" y="18478"/>
                  <a:pt x="7255" y="18701"/>
                </a:cubicBezTo>
                <a:cubicBezTo>
                  <a:pt x="8318" y="19451"/>
                  <a:pt x="9777" y="20012"/>
                  <a:pt x="11018" y="20148"/>
                </a:cubicBezTo>
                <a:cubicBezTo>
                  <a:pt x="13909" y="20466"/>
                  <a:pt x="16379" y="19672"/>
                  <a:pt x="18177" y="17846"/>
                </a:cubicBezTo>
                <a:cubicBezTo>
                  <a:pt x="19413" y="16591"/>
                  <a:pt x="20170" y="14787"/>
                  <a:pt x="20175" y="13084"/>
                </a:cubicBezTo>
                <a:cubicBezTo>
                  <a:pt x="20176" y="12791"/>
                  <a:pt x="20178" y="12159"/>
                  <a:pt x="20181" y="11680"/>
                </a:cubicBezTo>
                <a:cubicBezTo>
                  <a:pt x="20194" y="8824"/>
                  <a:pt x="20194" y="8814"/>
                  <a:pt x="20030" y="8196"/>
                </a:cubicBezTo>
                <a:cubicBezTo>
                  <a:pt x="19750" y="7137"/>
                  <a:pt x="19322" y="6287"/>
                  <a:pt x="18659" y="5473"/>
                </a:cubicBezTo>
                <a:cubicBezTo>
                  <a:pt x="17212" y="3696"/>
                  <a:pt x="14985" y="2566"/>
                  <a:pt x="12579" y="2389"/>
                </a:cubicBezTo>
                <a:lnTo>
                  <a:pt x="11885" y="2338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3" name="成人学习的规律"/>
          <p:cNvSpPr txBox="1"/>
          <p:nvPr/>
        </p:nvSpPr>
        <p:spPr>
          <a:xfrm>
            <a:off x="13339173" y="3304600"/>
            <a:ext cx="4687121" cy="844535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sz="4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成人学习的规律　</a:t>
            </a:r>
          </a:p>
        </p:txBody>
      </p:sp>
      <p:sp>
        <p:nvSpPr>
          <p:cNvPr id="174" name="向他人学习…"/>
          <p:cNvSpPr txBox="1"/>
          <p:nvPr/>
        </p:nvSpPr>
        <p:spPr>
          <a:xfrm rot="20741371">
            <a:off x="2514813" y="5276062"/>
            <a:ext cx="308927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向他人学习</a:t>
            </a:r>
          </a:p>
          <a:p>
            <a:pPr defTabSz="1828800">
              <a:defRPr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10%</a:t>
            </a:r>
          </a:p>
        </p:txBody>
      </p:sp>
      <p:sp>
        <p:nvSpPr>
          <p:cNvPr id="175" name="尝试和犯错误…"/>
          <p:cNvSpPr txBox="1"/>
          <p:nvPr/>
        </p:nvSpPr>
        <p:spPr>
          <a:xfrm>
            <a:off x="7112358" y="7887489"/>
            <a:ext cx="4918077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尝试和犯错误</a:t>
            </a:r>
          </a:p>
          <a:p>
            <a:pPr defTabSz="1828800">
              <a:defRPr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70%</a:t>
            </a:r>
          </a:p>
        </p:txBody>
      </p:sp>
      <p:sp>
        <p:nvSpPr>
          <p:cNvPr id="176" name="课程、练习…"/>
          <p:cNvSpPr txBox="1"/>
          <p:nvPr/>
        </p:nvSpPr>
        <p:spPr>
          <a:xfrm>
            <a:off x="155933" y="7998614"/>
            <a:ext cx="30892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课程、练习</a:t>
            </a:r>
          </a:p>
          <a:p>
            <a:pPr defTabSz="1828800">
              <a:defRPr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20%</a:t>
            </a:r>
          </a:p>
        </p:txBody>
      </p:sp>
      <p:sp>
        <p:nvSpPr>
          <p:cNvPr id="177" name="尝试和犯错中学习：中国人有句俗话：“不撞南墙不回头”，在组织的实际发展中，我们需要强有力的执行者，也同时需要紧跟时代的变革者。沙盘模拟的过程，提供了低成本犯错的机会，让学员冲尝试和犯错中学习，又不会影响积极性和主动性。…"/>
          <p:cNvSpPr txBox="1"/>
          <p:nvPr/>
        </p:nvSpPr>
        <p:spPr>
          <a:xfrm>
            <a:off x="13187959" y="4550076"/>
            <a:ext cx="10456601" cy="736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3" indent="-396873" algn="l">
              <a:spcBef>
                <a:spcPts val="2900"/>
              </a:spcBef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尝试和犯错中学习：中国人有句俗话：“不撞南墙不回头”，在组织的实际发展中，我们需要强有力的执行者，也同时需要紧跟时代的变革者。</a:t>
            </a:r>
            <a:r>
              <a:rPr u="sng"/>
              <a:t>沙盘模拟的过程，提供了低成本犯错的机会，让学员冲尝试和犯错中学习，又不会影响积极性和主动性。</a:t>
            </a:r>
            <a:endParaRPr u="sng"/>
          </a:p>
          <a:p>
            <a:pPr marL="396873" indent="-396873" algn="l">
              <a:spcBef>
                <a:spcPts val="2900"/>
              </a:spcBef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课程和联系中学习：在沙盘模拟中，50%的时间用来体验，50%的时间用来授课和成果输出联系。</a:t>
            </a:r>
            <a:r>
              <a:rPr u="sng"/>
              <a:t>保证了课堂的经凑性，也提升了学员的主动学习动力和对接工作的链接性。</a:t>
            </a:r>
            <a:endParaRPr u="sng"/>
          </a:p>
          <a:p>
            <a:pPr marL="396873" indent="-396873" algn="l">
              <a:spcBef>
                <a:spcPts val="2900"/>
              </a:spcBef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向他人学习：在沙盘模拟培训中，每一位参与者都有充足的时间可以将自己的经验表达出来，并用于场景模拟，以验证其合理性，同时，</a:t>
            </a:r>
            <a:r>
              <a:rPr u="sng"/>
              <a:t>参与者之间的经验交流又促进了组织内部的知识传递。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矩形"/>
          <p:cNvSpPr/>
          <p:nvPr/>
        </p:nvSpPr>
        <p:spPr>
          <a:xfrm>
            <a:off x="10208" y="593938"/>
            <a:ext cx="835871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80" name="“幸福人生”开发背景"/>
          <p:cNvSpPr txBox="1"/>
          <p:nvPr/>
        </p:nvSpPr>
        <p:spPr>
          <a:xfrm>
            <a:off x="1645008" y="466939"/>
            <a:ext cx="10199117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“头脑特工队”开发背景</a:t>
            </a:r>
          </a:p>
        </p:txBody>
      </p:sp>
      <p:sp>
        <p:nvSpPr>
          <p:cNvPr id="181" name="矩形"/>
          <p:cNvSpPr/>
          <p:nvPr/>
        </p:nvSpPr>
        <p:spPr>
          <a:xfrm>
            <a:off x="932785" y="593938"/>
            <a:ext cx="212072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82" name="矩形"/>
          <p:cNvSpPr/>
          <p:nvPr/>
        </p:nvSpPr>
        <p:spPr>
          <a:xfrm>
            <a:off x="1214268" y="593938"/>
            <a:ext cx="62550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83" name="幸福，是一种能力。…"/>
          <p:cNvSpPr txBox="1"/>
          <p:nvPr/>
        </p:nvSpPr>
        <p:spPr>
          <a:xfrm>
            <a:off x="10307015" y="4450230"/>
            <a:ext cx="13677562" cy="7626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431800" algn="just" defTabSz="457200">
              <a:lnSpc>
                <a:spcPct val="140000"/>
              </a:lnSpc>
              <a:defRPr b="1" sz="3400">
                <a:solidFill>
                  <a:srgbClr val="0076BA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   幸福，是一种能力。</a:t>
            </a:r>
          </a:p>
          <a:p>
            <a:pPr indent="431800" algn="just" defTabSz="457200">
              <a:lnSpc>
                <a:spcPct val="140000"/>
              </a:lnSpc>
              <a:defRPr b="1" sz="3400">
                <a:solidFill>
                  <a:srgbClr val="0076BA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   学会和情绪共处的人是幸福的。</a:t>
            </a:r>
          </a:p>
          <a:p>
            <a:pPr indent="431800" algn="just" defTabSz="457200">
              <a:lnSpc>
                <a:spcPct val="140000"/>
              </a:lnSpc>
              <a:defRPr b="1" sz="3400">
                <a:solidFill>
                  <a:srgbClr val="0076BA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随着物质生活的不断丰富，工作节奏的不断加快，信息饱和度逐渐增加，现代人的生活中，获取幸福的能力确随之不断降低。中国科学院的《落实“以人为本”，核算“国民幸福指数”》的调研报告中显示，城镇成年居民中目前觉得自己生活很幸福的只有23.9%，觉得一般幸福的占到了59%，其他觉得不幸福和很不幸福。</a:t>
            </a:r>
          </a:p>
          <a:p>
            <a:pPr indent="431800" algn="just" defTabSz="457200">
              <a:lnSpc>
                <a:spcPct val="140000"/>
              </a:lnSpc>
              <a:defRPr b="1" sz="3400">
                <a:solidFill>
                  <a:srgbClr val="0076BA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   研究发现，幸福力不是一个静态的过程，而是一个动态的过程。幸福不是一次性行为，而是一种习惯。而习惯是可以通过联系养成的。</a:t>
            </a:r>
          </a:p>
        </p:txBody>
      </p:sp>
      <p:sp>
        <p:nvSpPr>
          <p:cNvPr id="184" name="适宜对象：入职3年以内的企业职员工…"/>
          <p:cNvSpPr txBox="1"/>
          <p:nvPr/>
        </p:nvSpPr>
        <p:spPr>
          <a:xfrm>
            <a:off x="12087291" y="2215148"/>
            <a:ext cx="6720333" cy="2249936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适宜对象：亲子学习陪伴</a:t>
            </a:r>
          </a:p>
          <a:p>
            <a:pPr algn="l">
              <a:defRPr b="1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                团队凝聚力提升</a:t>
            </a:r>
          </a:p>
          <a:p>
            <a:pPr algn="l">
              <a:defRPr b="1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                  增进组织内部了解</a:t>
            </a:r>
          </a:p>
        </p:txBody>
      </p:sp>
      <p:pic>
        <p:nvPicPr>
          <p:cNvPr id="185" name="8dea2aec57313c480ca3ca49f1e2bac8.jpeg" descr="8dea2aec57313c480ca3ca49f1e2bac8.jpeg"/>
          <p:cNvPicPr>
            <a:picLocks noChangeAspect="1"/>
          </p:cNvPicPr>
          <p:nvPr/>
        </p:nvPicPr>
        <p:blipFill>
          <a:blip r:embed="rId2">
            <a:extLst/>
          </a:blip>
          <a:srcRect l="5774" t="19896" r="5773" b="17548"/>
          <a:stretch>
            <a:fillRect/>
          </a:stretch>
        </p:blipFill>
        <p:spPr>
          <a:xfrm>
            <a:off x="1073577" y="2795583"/>
            <a:ext cx="8124844" cy="8124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fill="norm" stroke="1" extrusionOk="0">
                <a:moveTo>
                  <a:pt x="9839" y="0"/>
                </a:moveTo>
                <a:cubicBezTo>
                  <a:pt x="7321" y="0"/>
                  <a:pt x="4803" y="1005"/>
                  <a:pt x="2881" y="3016"/>
                </a:cubicBezTo>
                <a:cubicBezTo>
                  <a:pt x="-961" y="7037"/>
                  <a:pt x="-961" y="13557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7"/>
                  <a:pt x="20639" y="7037"/>
                  <a:pt x="16797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12700">
            <a:solidFill>
              <a:schemeClr val="accent1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矩形"/>
          <p:cNvSpPr/>
          <p:nvPr/>
        </p:nvSpPr>
        <p:spPr>
          <a:xfrm>
            <a:off x="10208" y="593938"/>
            <a:ext cx="835871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88" name="推演目标：提升幸福认知能力"/>
          <p:cNvSpPr txBox="1"/>
          <p:nvPr/>
        </p:nvSpPr>
        <p:spPr>
          <a:xfrm>
            <a:off x="1645006" y="466939"/>
            <a:ext cx="19080989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推演目标：认可情绪   认识彼此   认知自我</a:t>
            </a:r>
          </a:p>
        </p:txBody>
      </p:sp>
      <p:sp>
        <p:nvSpPr>
          <p:cNvPr id="189" name="矩形"/>
          <p:cNvSpPr/>
          <p:nvPr/>
        </p:nvSpPr>
        <p:spPr>
          <a:xfrm>
            <a:off x="932785" y="593938"/>
            <a:ext cx="212072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90" name="矩形"/>
          <p:cNvSpPr/>
          <p:nvPr/>
        </p:nvSpPr>
        <p:spPr>
          <a:xfrm>
            <a:off x="1214268" y="593938"/>
            <a:ext cx="62550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191" name="“幸福人生”沙盘盘面"/>
          <p:cNvSpPr txBox="1"/>
          <p:nvPr/>
        </p:nvSpPr>
        <p:spPr>
          <a:xfrm>
            <a:off x="3682593" y="3363775"/>
            <a:ext cx="389610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“头脑特工队”沙盘盘面</a:t>
            </a:r>
          </a:p>
        </p:txBody>
      </p:sp>
      <p:sp>
        <p:nvSpPr>
          <p:cNvPr id="192" name="像经营事业一样经营幸福"/>
          <p:cNvSpPr txBox="1"/>
          <p:nvPr/>
        </p:nvSpPr>
        <p:spPr>
          <a:xfrm>
            <a:off x="12245394" y="2739290"/>
            <a:ext cx="4305301" cy="635001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像经营事业一样经营自我</a:t>
            </a:r>
          </a:p>
        </p:txBody>
      </p:sp>
      <p:sp>
        <p:nvSpPr>
          <p:cNvPr id="193" name="金币+社交币"/>
          <p:cNvSpPr txBox="1"/>
          <p:nvPr/>
        </p:nvSpPr>
        <p:spPr>
          <a:xfrm>
            <a:off x="12278389" y="5448197"/>
            <a:ext cx="4991101" cy="635001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金币+社交币+亲情币+能量币</a:t>
            </a:r>
          </a:p>
        </p:txBody>
      </p:sp>
      <p:sp>
        <p:nvSpPr>
          <p:cNvPr id="194" name="政策宣读+随机事件"/>
          <p:cNvSpPr txBox="1"/>
          <p:nvPr/>
        </p:nvSpPr>
        <p:spPr>
          <a:xfrm>
            <a:off x="12340210" y="9714931"/>
            <a:ext cx="3390901" cy="635001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团队推演+亲子推演</a:t>
            </a:r>
          </a:p>
        </p:txBody>
      </p:sp>
      <p:sp>
        <p:nvSpPr>
          <p:cNvPr id="195" name="沙盘盘面模拟一个城市，每一名学员都有自己的专属身份…"/>
          <p:cNvSpPr txBox="1"/>
          <p:nvPr/>
        </p:nvSpPr>
        <p:spPr>
          <a:xfrm>
            <a:off x="12010394" y="3672071"/>
            <a:ext cx="10417175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小盘面模拟一个人的大脑，其中有五种主要情绪在酝酿生长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大盘面模拟社交、职业、亲情、自我修炼四个部分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通过沙盘模拟人和外部环境的交互过程</a:t>
            </a:r>
          </a:p>
        </p:txBody>
      </p:sp>
      <p:sp>
        <p:nvSpPr>
          <p:cNvPr id="196" name="模拟过程中要使用金币购买基本生活物资：衣食住行、教育等…"/>
          <p:cNvSpPr txBox="1"/>
          <p:nvPr/>
        </p:nvSpPr>
        <p:spPr>
          <a:xfrm>
            <a:off x="12025024" y="6146473"/>
            <a:ext cx="11524079" cy="3324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模拟过程中要使用不同的币种购买不同的“情绪修复能力”，获得内心的喜悦和幸福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随着各项能力的变化，当情绪状态低落时，就会激发四个角沉睡的怪兽，影响职业、社交、家庭和个人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通过“塔防”模式的推演，找到和情绪共处的方法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通过沙盘推演，明确情绪的价值和意义，学会情绪疏解的工具</a:t>
            </a:r>
          </a:p>
        </p:txBody>
      </p:sp>
      <p:sp>
        <p:nvSpPr>
          <p:cNvPr id="197" name="每五年开始之前都会有政策导向，仔细分析会收获很多信息…"/>
          <p:cNvSpPr txBox="1"/>
          <p:nvPr/>
        </p:nvSpPr>
        <p:spPr>
          <a:xfrm>
            <a:off x="12065513" y="10516438"/>
            <a:ext cx="9274175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沙盘分为两个不同的难度版本，适合团队及亲子模式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沙盘的体验即为收获感受的过程，增进彼此了解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通过疏导情绪获得职场和人生幸福的工具</a:t>
            </a:r>
          </a:p>
        </p:txBody>
      </p:sp>
      <p:pic>
        <p:nvPicPr>
          <p:cNvPr id="198" name="截屏2023-04-19 12.39.00.png" descr="截屏2023-04-19 12.39.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0442" y="4040310"/>
            <a:ext cx="8240409" cy="81681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矩形"/>
          <p:cNvSpPr/>
          <p:nvPr/>
        </p:nvSpPr>
        <p:spPr>
          <a:xfrm>
            <a:off x="10208" y="593938"/>
            <a:ext cx="835871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01" name="推演特点：人生境遇模拟舱"/>
          <p:cNvSpPr txBox="1"/>
          <p:nvPr/>
        </p:nvSpPr>
        <p:spPr>
          <a:xfrm>
            <a:off x="1645007" y="466938"/>
            <a:ext cx="12306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推演特点：人生境遇模拟舱</a:t>
            </a:r>
          </a:p>
        </p:txBody>
      </p:sp>
      <p:sp>
        <p:nvSpPr>
          <p:cNvPr id="202" name="矩形"/>
          <p:cNvSpPr/>
          <p:nvPr/>
        </p:nvSpPr>
        <p:spPr>
          <a:xfrm>
            <a:off x="932785" y="593938"/>
            <a:ext cx="212072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03" name="矩形"/>
          <p:cNvSpPr/>
          <p:nvPr/>
        </p:nvSpPr>
        <p:spPr>
          <a:xfrm>
            <a:off x="1214268" y="593938"/>
            <a:ext cx="62550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04" name="极致体验"/>
          <p:cNvSpPr txBox="1"/>
          <p:nvPr/>
        </p:nvSpPr>
        <p:spPr>
          <a:xfrm>
            <a:off x="13081761" y="2884767"/>
            <a:ext cx="2158334" cy="692135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极致体验</a:t>
            </a:r>
          </a:p>
        </p:txBody>
      </p:sp>
      <p:sp>
        <p:nvSpPr>
          <p:cNvPr id="205" name="一天时间模拟15～50岁的人生经历，用最少的时间成本获得最高的学习受益…"/>
          <p:cNvSpPr txBox="1"/>
          <p:nvPr/>
        </p:nvSpPr>
        <p:spPr>
          <a:xfrm>
            <a:off x="12930547" y="3759868"/>
            <a:ext cx="10456601" cy="2246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一天时间模拟8～50岁的人生经历，用最少的时间成本获得最高的学习受益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沙盘模拟中推演不同的心路历程，成功时的得意，失败时的不放弃</a:t>
            </a:r>
          </a:p>
        </p:txBody>
      </p:sp>
      <p:sp>
        <p:nvSpPr>
          <p:cNvPr id="206" name="效果明显"/>
          <p:cNvSpPr txBox="1"/>
          <p:nvPr/>
        </p:nvSpPr>
        <p:spPr>
          <a:xfrm>
            <a:off x="13081761" y="6189086"/>
            <a:ext cx="2158334" cy="692135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效果明显</a:t>
            </a:r>
          </a:p>
        </p:txBody>
      </p:sp>
      <p:sp>
        <p:nvSpPr>
          <p:cNvPr id="207" name="沙盘培训中的每一次决策，都有可能影响到一轮的结果，让自己的经济利益或者社交利益起伏给学员留下深刻的印象…"/>
          <p:cNvSpPr txBox="1"/>
          <p:nvPr/>
        </p:nvSpPr>
        <p:spPr>
          <a:xfrm>
            <a:off x="12930547" y="7064188"/>
            <a:ext cx="10456601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沙盘培训中的每一次决策，都有可能影响到一轮的结果，让自己的经济利益或者社交利益起伏给学员留下深刻的印象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推演过程中，组建社区相互帮助，相互成就的过程，是团队可以不断前行的动力</a:t>
            </a:r>
          </a:p>
        </p:txBody>
      </p:sp>
      <p:sp>
        <p:nvSpPr>
          <p:cNvPr id="208" name="现场热烈"/>
          <p:cNvSpPr txBox="1"/>
          <p:nvPr/>
        </p:nvSpPr>
        <p:spPr>
          <a:xfrm>
            <a:off x="13081761" y="9493405"/>
            <a:ext cx="2158334" cy="692135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现场热烈</a:t>
            </a:r>
          </a:p>
        </p:txBody>
      </p:sp>
      <p:sp>
        <p:nvSpPr>
          <p:cNvPr id="209" name="现场情景不断变化，上一轮的“见习生”有可能就是下一轮的“工长”，上一轮的“工长”可能就是下一轮的“经理”，具有很强的思维和情感冲击力…"/>
          <p:cNvSpPr txBox="1"/>
          <p:nvPr/>
        </p:nvSpPr>
        <p:spPr>
          <a:xfrm>
            <a:off x="12930547" y="10390609"/>
            <a:ext cx="10456601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每位参与者都可以积极的表达自己的状态，让周边的伙伴了解到自己的情绪状态和极限值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在体验的过程中可以跟在场的任意一个社区成为伙伴关系，更好提升参与者的融合性</a:t>
            </a:r>
          </a:p>
        </p:txBody>
      </p:sp>
      <p:pic>
        <p:nvPicPr>
          <p:cNvPr id="210" name="截屏2023-04-19 12.49.44.png" descr="截屏2023-04-19 12.49.4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3727" y="4025900"/>
            <a:ext cx="10071101" cy="5664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第二部分：沙盘介绍"/>
          <p:cNvGrpSpPr/>
          <p:nvPr/>
        </p:nvGrpSpPr>
        <p:grpSpPr>
          <a:xfrm>
            <a:off x="0" y="4281132"/>
            <a:ext cx="24384000" cy="3673741"/>
            <a:chOff x="0" y="0"/>
            <a:chExt cx="24384000" cy="3673740"/>
          </a:xfrm>
        </p:grpSpPr>
        <p:sp>
          <p:nvSpPr>
            <p:cNvPr id="212" name="矩形"/>
            <p:cNvSpPr/>
            <p:nvPr/>
          </p:nvSpPr>
          <p:spPr>
            <a:xfrm>
              <a:off x="0" y="-1"/>
              <a:ext cx="24384000" cy="3673742"/>
            </a:xfrm>
            <a:prstGeom prst="rect">
              <a:avLst/>
            </a:prstGeom>
            <a:solidFill>
              <a:srgbClr val="004D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3" name="第二部分：沙盘介绍"/>
            <p:cNvSpPr txBox="1"/>
            <p:nvPr/>
          </p:nvSpPr>
          <p:spPr>
            <a:xfrm>
              <a:off x="0" y="662120"/>
              <a:ext cx="24384000" cy="2349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3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第二部分：沙盘介绍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矩形"/>
          <p:cNvSpPr/>
          <p:nvPr/>
        </p:nvSpPr>
        <p:spPr>
          <a:xfrm>
            <a:off x="10208" y="593938"/>
            <a:ext cx="835871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17" name="沙盘背景"/>
          <p:cNvSpPr txBox="1"/>
          <p:nvPr/>
        </p:nvSpPr>
        <p:spPr>
          <a:xfrm>
            <a:off x="1346230" y="466938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沙盘背景</a:t>
            </a:r>
          </a:p>
        </p:txBody>
      </p:sp>
      <p:sp>
        <p:nvSpPr>
          <p:cNvPr id="218" name="矩形"/>
          <p:cNvSpPr/>
          <p:nvPr/>
        </p:nvSpPr>
        <p:spPr>
          <a:xfrm>
            <a:off x="932785" y="593938"/>
            <a:ext cx="212072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19" name="矩形"/>
          <p:cNvSpPr/>
          <p:nvPr/>
        </p:nvSpPr>
        <p:spPr>
          <a:xfrm>
            <a:off x="1214268" y="593938"/>
            <a:ext cx="62550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20" name="模拟场景"/>
          <p:cNvSpPr txBox="1"/>
          <p:nvPr/>
        </p:nvSpPr>
        <p:spPr>
          <a:xfrm>
            <a:off x="10202746" y="3570114"/>
            <a:ext cx="2158334" cy="692135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模拟场景</a:t>
            </a:r>
          </a:p>
        </p:txBody>
      </p:sp>
      <p:sp>
        <p:nvSpPr>
          <p:cNvPr id="221" name="每位参与者将从15岁开始自己的人生。…"/>
          <p:cNvSpPr txBox="1"/>
          <p:nvPr/>
        </p:nvSpPr>
        <p:spPr>
          <a:xfrm>
            <a:off x="9999658" y="4769317"/>
            <a:ext cx="14074316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每个小组模拟职业、家庭、个人、社交四个模块。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每一轮经历职场挑战、社交活动、个人成长等环节。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沙盘讲师扮演“政府”，每年会宣布政策导向，并收取衣食住行等费用。</a:t>
            </a:r>
          </a:p>
        </p:txBody>
      </p:sp>
      <p:sp>
        <p:nvSpPr>
          <p:cNvPr id="222" name="沙盘逻辑"/>
          <p:cNvSpPr txBox="1"/>
          <p:nvPr/>
        </p:nvSpPr>
        <p:spPr>
          <a:xfrm>
            <a:off x="10202746" y="6978182"/>
            <a:ext cx="2158334" cy="692135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沙盘逻辑</a:t>
            </a:r>
          </a:p>
        </p:txBody>
      </p:sp>
      <p:sp>
        <p:nvSpPr>
          <p:cNvPr id="223" name="在初期，奋斗是获得幸福的唯一方式。…"/>
          <p:cNvSpPr txBox="1"/>
          <p:nvPr/>
        </p:nvSpPr>
        <p:spPr>
          <a:xfrm>
            <a:off x="9999658" y="8177383"/>
            <a:ext cx="14074316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在初期，感受情绪对职场、社交、个人成长、家庭的影响。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在中期，体会情绪是无法被消灭的，学会和情绪共存。</a:t>
            </a:r>
          </a:p>
          <a:p>
            <a:pPr marL="396873" indent="-396873" algn="l">
              <a:buSzPct val="125000"/>
              <a:buChar char="•"/>
              <a:defRPr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在整个阶段，处理好四种场景之间的关系，持续获得幸福的动力</a:t>
            </a:r>
          </a:p>
        </p:txBody>
      </p:sp>
      <p:sp>
        <p:nvSpPr>
          <p:cNvPr id="224" name="如果重返15岁青春…"/>
          <p:cNvSpPr txBox="1"/>
          <p:nvPr/>
        </p:nvSpPr>
        <p:spPr>
          <a:xfrm>
            <a:off x="590534" y="5150316"/>
            <a:ext cx="8438517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>
                <a:solidFill>
                  <a:srgbClr val="FFFFFF"/>
                </a:solidFill>
                <a:latin typeface="STXingkai"/>
                <a:ea typeface="STXingkai"/>
                <a:cs typeface="STXingkai"/>
                <a:sym typeface="STXingkai"/>
              </a:defRPr>
            </a:pPr>
            <a:r>
              <a:t>如果重返15岁青春</a:t>
            </a:r>
          </a:p>
          <a:p>
            <a:pPr algn="l">
              <a:defRPr>
                <a:solidFill>
                  <a:srgbClr val="FFFFFF"/>
                </a:solidFill>
                <a:latin typeface="STXingkai"/>
                <a:ea typeface="STXingkai"/>
                <a:cs typeface="STXingkai"/>
                <a:sym typeface="STXingkai"/>
              </a:defRPr>
            </a:pPr>
            <a:r>
              <a:t>                       您将如何度过？</a:t>
            </a:r>
          </a:p>
        </p:txBody>
      </p:sp>
      <p:pic>
        <p:nvPicPr>
          <p:cNvPr id="225" name="IMG_1826.JPG" descr="IMG_182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1803" y="3784026"/>
            <a:ext cx="8197265" cy="61479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矩形"/>
          <p:cNvSpPr/>
          <p:nvPr/>
        </p:nvSpPr>
        <p:spPr>
          <a:xfrm>
            <a:off x="10208" y="593938"/>
            <a:ext cx="835871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28" name="沙盘要素"/>
          <p:cNvSpPr txBox="1"/>
          <p:nvPr/>
        </p:nvSpPr>
        <p:spPr>
          <a:xfrm>
            <a:off x="1645007" y="466938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沙盘要素</a:t>
            </a:r>
          </a:p>
        </p:txBody>
      </p:sp>
      <p:sp>
        <p:nvSpPr>
          <p:cNvPr id="229" name="矩形"/>
          <p:cNvSpPr/>
          <p:nvPr/>
        </p:nvSpPr>
        <p:spPr>
          <a:xfrm>
            <a:off x="932785" y="593938"/>
            <a:ext cx="212072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30" name="矩形"/>
          <p:cNvSpPr/>
          <p:nvPr/>
        </p:nvSpPr>
        <p:spPr>
          <a:xfrm>
            <a:off x="1214268" y="593938"/>
            <a:ext cx="62550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grpSp>
        <p:nvGrpSpPr>
          <p:cNvPr id="233" name="NPC"/>
          <p:cNvGrpSpPr/>
          <p:nvPr/>
        </p:nvGrpSpPr>
        <p:grpSpPr>
          <a:xfrm>
            <a:off x="4080218" y="3065440"/>
            <a:ext cx="2918302" cy="1090002"/>
            <a:chOff x="0" y="0"/>
            <a:chExt cx="2918301" cy="1090001"/>
          </a:xfrm>
        </p:grpSpPr>
        <p:sp>
          <p:nvSpPr>
            <p:cNvPr id="231" name="圆角矩形"/>
            <p:cNvSpPr/>
            <p:nvPr/>
          </p:nvSpPr>
          <p:spPr>
            <a:xfrm>
              <a:off x="0" y="0"/>
              <a:ext cx="2918302" cy="1090002"/>
            </a:xfrm>
            <a:prstGeom prst="roundRect">
              <a:avLst>
                <a:gd name="adj" fmla="val 17477"/>
              </a:avLst>
            </a:prstGeom>
            <a:solidFill>
              <a:srgbClr val="004D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2" name="推演元素"/>
            <p:cNvSpPr txBox="1"/>
            <p:nvPr/>
          </p:nvSpPr>
          <p:spPr>
            <a:xfrm>
              <a:off x="55794" y="259250"/>
              <a:ext cx="2806714" cy="571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推演元素</a:t>
              </a:r>
            </a:p>
          </p:txBody>
        </p:sp>
      </p:grpSp>
      <p:grpSp>
        <p:nvGrpSpPr>
          <p:cNvPr id="236" name="考官：学员进入会场的时候…"/>
          <p:cNvGrpSpPr/>
          <p:nvPr/>
        </p:nvGrpSpPr>
        <p:grpSpPr>
          <a:xfrm>
            <a:off x="2637864" y="3918148"/>
            <a:ext cx="6193894" cy="8220443"/>
            <a:chOff x="0" y="0"/>
            <a:chExt cx="6193892" cy="8220441"/>
          </a:xfrm>
        </p:grpSpPr>
        <p:sp>
          <p:nvSpPr>
            <p:cNvPr id="234" name="圆角矩形"/>
            <p:cNvSpPr/>
            <p:nvPr/>
          </p:nvSpPr>
          <p:spPr>
            <a:xfrm>
              <a:off x="0" y="0"/>
              <a:ext cx="6193893" cy="8220442"/>
            </a:xfrm>
            <a:prstGeom prst="roundRect">
              <a:avLst>
                <a:gd name="adj" fmla="val 6518"/>
              </a:avLst>
            </a:prstGeom>
            <a:noFill/>
            <a:ln w="63500" cap="flat">
              <a:solidFill>
                <a:srgbClr val="004D8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spcBef>
                  <a:spcPts val="4000"/>
                </a:spcBef>
                <a:defRPr sz="3200">
                  <a:solidFill>
                    <a:srgbClr val="004D80"/>
                  </a:solidFill>
                </a:defRPr>
              </a:pPr>
            </a:p>
          </p:txBody>
        </p:sp>
        <p:sp>
          <p:nvSpPr>
            <p:cNvPr id="235" name="怪兽：情绪怪兽，模拟当情绪失控时对四个维度的影响…"/>
            <p:cNvSpPr txBox="1"/>
            <p:nvPr/>
          </p:nvSpPr>
          <p:spPr>
            <a:xfrm>
              <a:off x="149994" y="1062220"/>
              <a:ext cx="5893904" cy="6096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marL="423332" indent="-423332" algn="l">
                <a:spcBef>
                  <a:spcPts val="40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怪兽：情绪怪兽，模拟当情绪失控时对四个维度的影响</a:t>
              </a:r>
            </a:p>
            <a:p>
              <a:pPr marL="423332" indent="-423332" algn="l">
                <a:spcBef>
                  <a:spcPts val="40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头脑特工：在不同阶段，头脑中的不同情绪的变化</a:t>
              </a:r>
            </a:p>
            <a:p>
              <a:pPr marL="423332" indent="-423332" algn="l">
                <a:spcBef>
                  <a:spcPts val="40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四个币种：不同工作、场景生活维度的变化</a:t>
              </a:r>
            </a:p>
            <a:p>
              <a:pPr marL="423332" indent="-423332" algn="l">
                <a:spcBef>
                  <a:spcPts val="40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挑战事件：各种不同情绪状态下对各种挑战的收获和影响</a:t>
              </a:r>
            </a:p>
          </p:txBody>
        </p:sp>
      </p:grpSp>
      <p:grpSp>
        <p:nvGrpSpPr>
          <p:cNvPr id="239" name="职业阶段"/>
          <p:cNvGrpSpPr/>
          <p:nvPr/>
        </p:nvGrpSpPr>
        <p:grpSpPr>
          <a:xfrm>
            <a:off x="11527838" y="3065440"/>
            <a:ext cx="2918303" cy="1090002"/>
            <a:chOff x="0" y="0"/>
            <a:chExt cx="2918301" cy="1090001"/>
          </a:xfrm>
        </p:grpSpPr>
        <p:sp>
          <p:nvSpPr>
            <p:cNvPr id="237" name="圆角矩形"/>
            <p:cNvSpPr/>
            <p:nvPr/>
          </p:nvSpPr>
          <p:spPr>
            <a:xfrm>
              <a:off x="0" y="0"/>
              <a:ext cx="2918302" cy="1090002"/>
            </a:xfrm>
            <a:prstGeom prst="roundRect">
              <a:avLst>
                <a:gd name="adj" fmla="val 17477"/>
              </a:avLst>
            </a:prstGeom>
            <a:solidFill>
              <a:srgbClr val="004D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8" name="体验元素"/>
            <p:cNvSpPr txBox="1"/>
            <p:nvPr/>
          </p:nvSpPr>
          <p:spPr>
            <a:xfrm>
              <a:off x="55794" y="259250"/>
              <a:ext cx="2806714" cy="571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体验元素</a:t>
              </a:r>
            </a:p>
          </p:txBody>
        </p:sp>
      </p:grpSp>
      <p:grpSp>
        <p:nvGrpSpPr>
          <p:cNvPr id="242" name="见习阶段：新生员工—见习生—见习工长（安全员、材料员等等）…"/>
          <p:cNvGrpSpPr/>
          <p:nvPr/>
        </p:nvGrpSpPr>
        <p:grpSpPr>
          <a:xfrm>
            <a:off x="10085485" y="3918148"/>
            <a:ext cx="6193894" cy="8220443"/>
            <a:chOff x="0" y="0"/>
            <a:chExt cx="6193892" cy="8220441"/>
          </a:xfrm>
        </p:grpSpPr>
        <p:sp>
          <p:nvSpPr>
            <p:cNvPr id="240" name="圆角矩形"/>
            <p:cNvSpPr/>
            <p:nvPr/>
          </p:nvSpPr>
          <p:spPr>
            <a:xfrm>
              <a:off x="0" y="0"/>
              <a:ext cx="6193893" cy="8220442"/>
            </a:xfrm>
            <a:prstGeom prst="roundRect">
              <a:avLst>
                <a:gd name="adj" fmla="val 6518"/>
              </a:avLst>
            </a:prstGeom>
            <a:noFill/>
            <a:ln w="63500" cap="flat">
              <a:solidFill>
                <a:srgbClr val="004D8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spcBef>
                  <a:spcPts val="1500"/>
                </a:spcBef>
                <a:defRPr sz="3200">
                  <a:solidFill>
                    <a:srgbClr val="004D80"/>
                  </a:solidFill>
                </a:defRPr>
              </a:pPr>
            </a:p>
          </p:txBody>
        </p:sp>
        <p:sp>
          <p:nvSpPr>
            <p:cNvPr id="241" name="情绪起因：不同的人对同一事件的情绪状态不同，通过推演，让彼此更加了解…"/>
            <p:cNvSpPr txBox="1"/>
            <p:nvPr/>
          </p:nvSpPr>
          <p:spPr>
            <a:xfrm>
              <a:off x="149994" y="1010964"/>
              <a:ext cx="5893905" cy="6198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marL="423332" indent="-423332" algn="l">
                <a:spcBef>
                  <a:spcPts val="15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情绪起因：不同的人对同一事件的情绪状态不同，通过推演，让彼此更加了解</a:t>
              </a:r>
            </a:p>
            <a:p>
              <a:pPr marL="423332" indent="-423332" algn="l">
                <a:spcBef>
                  <a:spcPts val="15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情绪疏导：学会和情绪共存的方法，在各种场景下与情绪共存</a:t>
              </a:r>
            </a:p>
            <a:p>
              <a:pPr marL="423332" indent="-423332" algn="l">
                <a:spcBef>
                  <a:spcPts val="15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情绪修复：各种情绪状态下如何修复情绪状态，使其不影响自己的工作和生活</a:t>
              </a:r>
            </a:p>
          </p:txBody>
        </p:sp>
      </p:grpSp>
      <p:grpSp>
        <p:nvGrpSpPr>
          <p:cNvPr id="245" name="流程模拟"/>
          <p:cNvGrpSpPr/>
          <p:nvPr/>
        </p:nvGrpSpPr>
        <p:grpSpPr>
          <a:xfrm>
            <a:off x="18584575" y="3065440"/>
            <a:ext cx="2918303" cy="1090002"/>
            <a:chOff x="0" y="0"/>
            <a:chExt cx="2918301" cy="1090001"/>
          </a:xfrm>
        </p:grpSpPr>
        <p:sp>
          <p:nvSpPr>
            <p:cNvPr id="243" name="圆角矩形"/>
            <p:cNvSpPr/>
            <p:nvPr/>
          </p:nvSpPr>
          <p:spPr>
            <a:xfrm>
              <a:off x="0" y="0"/>
              <a:ext cx="2918302" cy="1090002"/>
            </a:xfrm>
            <a:prstGeom prst="roundRect">
              <a:avLst>
                <a:gd name="adj" fmla="val 17477"/>
              </a:avLst>
            </a:prstGeom>
            <a:solidFill>
              <a:srgbClr val="004D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4" name="沙盘收益"/>
            <p:cNvSpPr txBox="1"/>
            <p:nvPr/>
          </p:nvSpPr>
          <p:spPr>
            <a:xfrm>
              <a:off x="55794" y="259250"/>
              <a:ext cx="2806714" cy="571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沙盘收益</a:t>
              </a:r>
            </a:p>
          </p:txBody>
        </p:sp>
      </p:grpSp>
      <p:grpSp>
        <p:nvGrpSpPr>
          <p:cNvPr id="248" name="考试：根据考试结果初步确定职业…"/>
          <p:cNvGrpSpPr/>
          <p:nvPr/>
        </p:nvGrpSpPr>
        <p:grpSpPr>
          <a:xfrm>
            <a:off x="17142220" y="3918148"/>
            <a:ext cx="6193894" cy="8220443"/>
            <a:chOff x="0" y="0"/>
            <a:chExt cx="6193892" cy="8220441"/>
          </a:xfrm>
        </p:grpSpPr>
        <p:sp>
          <p:nvSpPr>
            <p:cNvPr id="246" name="圆角矩形"/>
            <p:cNvSpPr/>
            <p:nvPr/>
          </p:nvSpPr>
          <p:spPr>
            <a:xfrm>
              <a:off x="0" y="0"/>
              <a:ext cx="6193893" cy="8220442"/>
            </a:xfrm>
            <a:prstGeom prst="roundRect">
              <a:avLst>
                <a:gd name="adj" fmla="val 6518"/>
              </a:avLst>
            </a:prstGeom>
            <a:noFill/>
            <a:ln w="63500" cap="flat">
              <a:solidFill>
                <a:srgbClr val="004D8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spcBef>
                  <a:spcPts val="1500"/>
                </a:spcBef>
                <a:defRPr sz="3200">
                  <a:solidFill>
                    <a:srgbClr val="004D80"/>
                  </a:solidFill>
                </a:defRPr>
              </a:pPr>
            </a:p>
          </p:txBody>
        </p:sp>
        <p:sp>
          <p:nvSpPr>
            <p:cNvPr id="247" name="认可情绪：当情绪状态不佳时，先学会接受情绪，在从元认知的视角看待情绪状态。…"/>
            <p:cNvSpPr txBox="1"/>
            <p:nvPr/>
          </p:nvSpPr>
          <p:spPr>
            <a:xfrm>
              <a:off x="149994" y="1062220"/>
              <a:ext cx="5893905" cy="6096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marL="423332" indent="-423332" algn="l">
                <a:spcBef>
                  <a:spcPts val="15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认可情绪：当情绪状态不佳时，先学会接受情绪，在从元认知的视角看待情绪状态。</a:t>
              </a:r>
            </a:p>
            <a:p>
              <a:pPr marL="423332" indent="-423332" algn="l">
                <a:spcBef>
                  <a:spcPts val="15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认识彼此：减少过多的自我的视角，从全面的角度看待身边的人和事</a:t>
              </a:r>
            </a:p>
            <a:p>
              <a:pPr marL="423332" indent="-423332" algn="l">
                <a:spcBef>
                  <a:spcPts val="1500"/>
                </a:spcBef>
                <a:buSzPct val="125000"/>
                <a:buChar char="•"/>
                <a:defRPr sz="3200">
                  <a:solidFill>
                    <a:srgbClr val="004D80"/>
                  </a:solidFill>
                </a:defRPr>
              </a:pPr>
              <a:r>
                <a:t>认知自我：从沙盘中第三方的角度，看待自我的提升和情绪疏导能力，找到情绪管理的办法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第三部分：实施细节"/>
          <p:cNvGrpSpPr/>
          <p:nvPr/>
        </p:nvGrpSpPr>
        <p:grpSpPr>
          <a:xfrm>
            <a:off x="0" y="4281132"/>
            <a:ext cx="24384000" cy="3673741"/>
            <a:chOff x="0" y="0"/>
            <a:chExt cx="24384000" cy="3673740"/>
          </a:xfrm>
        </p:grpSpPr>
        <p:sp>
          <p:nvSpPr>
            <p:cNvPr id="250" name="矩形"/>
            <p:cNvSpPr/>
            <p:nvPr/>
          </p:nvSpPr>
          <p:spPr>
            <a:xfrm>
              <a:off x="0" y="-1"/>
              <a:ext cx="24384000" cy="3673742"/>
            </a:xfrm>
            <a:prstGeom prst="rect">
              <a:avLst/>
            </a:prstGeom>
            <a:solidFill>
              <a:srgbClr val="004D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1" name="第三部分：实施细节"/>
            <p:cNvSpPr txBox="1"/>
            <p:nvPr/>
          </p:nvSpPr>
          <p:spPr>
            <a:xfrm>
              <a:off x="0" y="662120"/>
              <a:ext cx="24384000" cy="2349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13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第三部分：实施细节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矩形"/>
          <p:cNvSpPr/>
          <p:nvPr/>
        </p:nvSpPr>
        <p:spPr>
          <a:xfrm>
            <a:off x="10208" y="593938"/>
            <a:ext cx="835871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55" name="矩形"/>
          <p:cNvSpPr/>
          <p:nvPr/>
        </p:nvSpPr>
        <p:spPr>
          <a:xfrm>
            <a:off x="932785" y="593938"/>
            <a:ext cx="212072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56" name="矩形"/>
          <p:cNvSpPr/>
          <p:nvPr/>
        </p:nvSpPr>
        <p:spPr>
          <a:xfrm>
            <a:off x="1214268" y="593938"/>
            <a:ext cx="62550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57" name="实施流程"/>
          <p:cNvSpPr txBox="1"/>
          <p:nvPr/>
        </p:nvSpPr>
        <p:spPr>
          <a:xfrm>
            <a:off x="1645007" y="466938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实施流程</a:t>
            </a:r>
          </a:p>
        </p:txBody>
      </p:sp>
      <p:graphicFrame>
        <p:nvGraphicFramePr>
          <p:cNvPr id="258" name="表格"/>
          <p:cNvGraphicFramePr/>
          <p:nvPr/>
        </p:nvGraphicFramePr>
        <p:xfrm>
          <a:off x="1825558" y="2843177"/>
          <a:ext cx="20732883" cy="92964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189213"/>
                <a:gridCol w="3250274"/>
                <a:gridCol w="16293393"/>
              </a:tblGrid>
              <a:tr h="1328057">
                <a:tc gridSpan="2"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时间</a:t>
                      </a:r>
                    </a:p>
                  </a:txBody>
                  <a:tcPr marL="50800" marR="50800" marT="50800" marB="50800" anchor="ctr" anchorCtr="0" horzOverflow="overflow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内容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rowSpan="6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olidFill>
                            <a:srgbClr val="FFFFFF"/>
                          </a:solidFill>
                          <a:sym typeface="Helvetica Neue Medium"/>
                        </a:rPr>
                        <a:t>D1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076B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olidFill>
                            <a:srgbClr val="FFFFFF"/>
                          </a:solidFill>
                          <a:sym typeface="Helvetica Neue Medium"/>
                        </a:rPr>
                        <a:t>9:00-9:50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076BA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概念导入：“头脑特工队”主题体验介绍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olidFill>
                            <a:srgbClr val="FFFFFF"/>
                          </a:solidFill>
                          <a:sym typeface="Helvetica Neue Medium"/>
                        </a:rPr>
                        <a:t>9:50-10:30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076BA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项目规则讲解，体验之前的前期准备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olidFill>
                            <a:srgbClr val="FFFFFF"/>
                          </a:solidFill>
                          <a:sym typeface="Helvetica Neue Medium"/>
                        </a:rPr>
                        <a:t>10:30-12:00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076BA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第一轮～第三轮体验，复盘：情绪的来源及影响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olidFill>
                            <a:srgbClr val="FFFFFF"/>
                          </a:solidFill>
                          <a:sym typeface="Helvetica Neue Medium"/>
                        </a:rPr>
                        <a:t>14:00-15:00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076BA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第四轮～第六轮体验，复盘：情绪的疏解方法及工具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olidFill>
                            <a:srgbClr val="FFFFFF"/>
                          </a:solidFill>
                          <a:sym typeface="Helvetica Neue Medium"/>
                        </a:rPr>
                        <a:t>15:30-16:30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076BA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第七轮～第十轮体验，复盘总结，感悟提升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olidFill>
                            <a:srgbClr val="FFFFFF"/>
                          </a:solidFill>
                          <a:sym typeface="Helvetica Neue Medium"/>
                        </a:rPr>
                        <a:t>16:30-17:30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0076BA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主题分享：认知升级  自我迭代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矩形"/>
          <p:cNvSpPr/>
          <p:nvPr/>
        </p:nvSpPr>
        <p:spPr>
          <a:xfrm>
            <a:off x="10208" y="593938"/>
            <a:ext cx="835871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61" name="矩形"/>
          <p:cNvSpPr/>
          <p:nvPr/>
        </p:nvSpPr>
        <p:spPr>
          <a:xfrm>
            <a:off x="932785" y="593938"/>
            <a:ext cx="212072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62" name="矩形"/>
          <p:cNvSpPr/>
          <p:nvPr/>
        </p:nvSpPr>
        <p:spPr>
          <a:xfrm>
            <a:off x="1214268" y="593938"/>
            <a:ext cx="62550" cy="1270003"/>
          </a:xfrm>
          <a:prstGeom prst="rect">
            <a:avLst/>
          </a:prstGeom>
          <a:solidFill>
            <a:srgbClr val="004D8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263" name="实施场景"/>
          <p:cNvSpPr txBox="1"/>
          <p:nvPr/>
        </p:nvSpPr>
        <p:spPr>
          <a:xfrm>
            <a:off x="1645007" y="466938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8000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实施场景</a:t>
            </a:r>
          </a:p>
        </p:txBody>
      </p:sp>
      <p:graphicFrame>
        <p:nvGraphicFramePr>
          <p:cNvPr id="264" name="表格"/>
          <p:cNvGraphicFramePr/>
          <p:nvPr/>
        </p:nvGraphicFramePr>
        <p:xfrm>
          <a:off x="1825558" y="2843177"/>
          <a:ext cx="20732883" cy="92964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448050"/>
                <a:gridCol w="17284830"/>
              </a:tblGrid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项目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内容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分组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岛屿状桌椅摆放，每组5～7人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参与人员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校招及社招的新入职员工，入职三年内的员工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会场要求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投影仪、话筒、音箱、白板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FFFFFF"/>
                          </a:solidFill>
                          <a:latin typeface="Helvetica Neue Medium"/>
                          <a:ea typeface="Helvetica Neue Medium"/>
                          <a:cs typeface="Helvetica Neue Medium"/>
                          <a:sym typeface="Helvetica Neue Medium"/>
                        </a:rPr>
                        <a:t>人员要求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 Medium"/>
                        </a:rPr>
                        <a:t>60～120人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