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5" name="Shape 14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21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标题文本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标题文本</a:t>
            </a:r>
          </a:p>
        </p:txBody>
      </p:sp>
      <p:sp>
        <p:nvSpPr>
          <p:cNvPr id="22" name="正文级别 1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2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文本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3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图像"/>
          <p:cNvSpPr/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标题文本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标题文本</a:t>
            </a:r>
          </a:p>
        </p:txBody>
      </p:sp>
      <p:sp>
        <p:nvSpPr>
          <p:cNvPr id="40" name="正文级别 1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1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4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5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图像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67" name="正文级别 1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正文级别 1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图像"/>
          <p:cNvSpPr/>
          <p:nvPr>
            <p:ph type="pic" sz="quarter" idx="21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图像"/>
          <p:cNvSpPr/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图像"/>
          <p:cNvSpPr/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“在此键入引文。”"/>
          <p:cNvSpPr txBox="1"/>
          <p:nvPr>
            <p:ph type="body" sz="quarter" idx="22"/>
          </p:nvPr>
        </p:nvSpPr>
        <p:spPr>
          <a:xfrm>
            <a:off x="2387600" y="6013450"/>
            <a:ext cx="19621500" cy="9525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“在此键入引文。”</a:t>
            </a:r>
          </a:p>
        </p:txBody>
      </p:sp>
      <p:sp>
        <p:nvSpPr>
          <p:cNvPr id="9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图像"/>
          <p:cNvSpPr/>
          <p:nvPr>
            <p:ph type="pic" idx="21"/>
          </p:nvPr>
        </p:nvSpPr>
        <p:spPr>
          <a:xfrm>
            <a:off x="0" y="0"/>
            <a:ext cx="24384000" cy="16264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标题文本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</p:spPr>
        <p:txBody>
          <a:bodyPr lIns="91439" tIns="91439" rIns="91439" bIns="91439" anchor="t"/>
          <a:lstStyle>
            <a:lvl1pPr algn="l" defTabSz="1828800">
              <a:lnSpc>
                <a:spcPct val="90000"/>
              </a:lnSpc>
              <a:defRPr sz="88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pPr/>
            <a:r>
              <a:t>标题文本</a:t>
            </a:r>
          </a:p>
        </p:txBody>
      </p:sp>
      <p:sp>
        <p:nvSpPr>
          <p:cNvPr id="118" name="正文级别 1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lIns="91439" tIns="91439" rIns="91439" bIns="91439" anchor="t"/>
          <a:lstStyle>
            <a:lvl1pPr marL="457200" indent="-457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1pPr>
            <a:lvl2pPr marL="990600" indent="-5334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2pPr>
            <a:lvl3pPr marL="1554479" indent="-640079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3pPr>
            <a:lvl4pPr marL="20828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4pPr>
            <a:lvl5pPr marL="2540000" indent="-711200" defTabSz="1828800">
              <a:lnSpc>
                <a:spcPct val="90000"/>
              </a:lnSpc>
              <a:spcBef>
                <a:spcPts val="2000"/>
              </a:spcBef>
              <a:buSzPct val="100000"/>
              <a:buFont typeface="Arial"/>
              <a:defRPr sz="5600"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19" name="幻灯片编号"/>
          <p:cNvSpPr txBox="1"/>
          <p:nvPr>
            <p:ph type="sldNum" sz="quarter" idx="2"/>
          </p:nvPr>
        </p:nvSpPr>
        <p:spPr>
          <a:xfrm>
            <a:off x="17221200" y="12712700"/>
            <a:ext cx="675105" cy="716280"/>
          </a:xfrm>
          <a:prstGeom prst="rect">
            <a:avLst/>
          </a:prstGeom>
        </p:spPr>
        <p:txBody>
          <a:bodyPr lIns="91439" tIns="91439" rIns="91439" bIns="91439"/>
          <a:lstStyle>
            <a:lvl1pPr algn="l" defTabSz="1828800">
              <a:defRPr sz="3600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标题文本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标题文本</a:t>
            </a:r>
          </a:p>
        </p:txBody>
      </p:sp>
      <p:sp>
        <p:nvSpPr>
          <p:cNvPr id="127" name="正文级别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2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矩形"/>
          <p:cNvSpPr/>
          <p:nvPr/>
        </p:nvSpPr>
        <p:spPr>
          <a:xfrm>
            <a:off x="-6237" y="13127077"/>
            <a:ext cx="24396475" cy="59638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6" name="形状"/>
          <p:cNvSpPr/>
          <p:nvPr/>
        </p:nvSpPr>
        <p:spPr>
          <a:xfrm>
            <a:off x="9921" y="-29668"/>
            <a:ext cx="2092326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7" name="形状"/>
          <p:cNvSpPr/>
          <p:nvPr/>
        </p:nvSpPr>
        <p:spPr>
          <a:xfrm>
            <a:off x="7373937" y="-29766"/>
            <a:ext cx="17037845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文本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标题文本</a:t>
            </a:r>
          </a:p>
        </p:txBody>
      </p:sp>
      <p:sp>
        <p:nvSpPr>
          <p:cNvPr id="3" name="正文级别 1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.png"/><Relationship Id="rId3" Type="http://schemas.openxmlformats.org/officeDocument/2006/relationships/image" Target="../media/image1.jpe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Relationship Id="rId3" Type="http://schemas.openxmlformats.org/officeDocument/2006/relationships/image" Target="../media/image3.tif"/><Relationship Id="rId4" Type="http://schemas.openxmlformats.org/officeDocument/2006/relationships/image" Target="../media/image4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eg"/><Relationship Id="rId3" Type="http://schemas.openxmlformats.org/officeDocument/2006/relationships/image" Target="../media/image15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Relationship Id="rId11" Type="http://schemas.openxmlformats.org/officeDocument/2006/relationships/image" Target="../media/image16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image" Target="../media/image17.pn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7" Type="http://schemas.openxmlformats.org/officeDocument/2006/relationships/image" Target="../media/image15.jpeg"/><Relationship Id="rId8" Type="http://schemas.openxmlformats.org/officeDocument/2006/relationships/image" Target="../media/image16.jpeg"/><Relationship Id="rId9" Type="http://schemas.openxmlformats.org/officeDocument/2006/relationships/image" Target="../media/image17.jpeg"/><Relationship Id="rId10" Type="http://schemas.openxmlformats.org/officeDocument/2006/relationships/image" Target="../media/image18.jpe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image" Target="../media/image21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矩形"/>
          <p:cNvSpPr/>
          <p:nvPr/>
        </p:nvSpPr>
        <p:spPr>
          <a:xfrm>
            <a:off x="769068" y="4759612"/>
            <a:ext cx="23129602" cy="5188507"/>
          </a:xfrm>
          <a:prstGeom prst="rect">
            <a:avLst/>
          </a:prstGeom>
          <a:ln w="508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8" name="幸福人生"/>
          <p:cNvSpPr txBox="1"/>
          <p:nvPr/>
        </p:nvSpPr>
        <p:spPr>
          <a:xfrm>
            <a:off x="4834043" y="5937178"/>
            <a:ext cx="8369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3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149" name="看见幸福   习惯养成"/>
          <p:cNvSpPr txBox="1"/>
          <p:nvPr/>
        </p:nvSpPr>
        <p:spPr>
          <a:xfrm>
            <a:off x="5359371" y="8200826"/>
            <a:ext cx="7734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企业文化导入定制沙盘</a:t>
            </a:r>
          </a:p>
        </p:txBody>
      </p:sp>
      <p:sp>
        <p:nvSpPr>
          <p:cNvPr id="150" name="沙盘模拟助推组织健康系列定制产品"/>
          <p:cNvSpPr txBox="1"/>
          <p:nvPr/>
        </p:nvSpPr>
        <p:spPr>
          <a:xfrm>
            <a:off x="5913543" y="5428129"/>
            <a:ext cx="62103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沙盘模拟助推组织健康系列定制产品</a:t>
            </a:r>
          </a:p>
        </p:txBody>
      </p:sp>
      <p:sp>
        <p:nvSpPr>
          <p:cNvPr id="151" name="文本框 15"/>
          <p:cNvSpPr txBox="1"/>
          <p:nvPr/>
        </p:nvSpPr>
        <p:spPr>
          <a:xfrm>
            <a:off x="1413471" y="4404035"/>
            <a:ext cx="5656649" cy="70357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4286" tIns="34286" rIns="34286" bIns="34286">
            <a:spAutoFit/>
          </a:bodyPr>
          <a:lstStyle>
            <a:lvl1pPr algn="r" defTabSz="685800">
              <a:defRPr sz="3600">
                <a:solidFill>
                  <a:schemeClr val="accent1">
                    <a:hueOff val="114395"/>
                    <a:lumOff val="-24975"/>
                  </a:schemeClr>
                </a:solidFill>
                <a:latin typeface="方正黑体简体"/>
                <a:ea typeface="方正黑体简体"/>
                <a:cs typeface="方正黑体简体"/>
                <a:sym typeface="方正黑体简体"/>
              </a:defRPr>
            </a:lvl1pPr>
          </a:lstStyle>
          <a:p>
            <a:pPr/>
            <a:r>
              <a:t>职场模拟器原创沙盘   </a:t>
            </a:r>
          </a:p>
        </p:txBody>
      </p:sp>
      <p:pic>
        <p:nvPicPr>
          <p:cNvPr id="152" name="屏幕快照 2020-03-07 20.18.22.png" descr="屏幕快照 2020-03-07 20.18.22.png"/>
          <p:cNvPicPr>
            <a:picLocks noChangeAspect="1"/>
          </p:cNvPicPr>
          <p:nvPr/>
        </p:nvPicPr>
        <p:blipFill>
          <a:blip r:embed="rId2">
            <a:extLst/>
          </a:blip>
          <a:srcRect l="19407" t="5449" r="17779" b="28085"/>
          <a:stretch>
            <a:fillRect/>
          </a:stretch>
        </p:blipFill>
        <p:spPr>
          <a:xfrm>
            <a:off x="1524101" y="3922236"/>
            <a:ext cx="1288732" cy="12888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fill="norm" stroke="1" extrusionOk="0">
                <a:moveTo>
                  <a:pt x="9839" y="0"/>
                </a:moveTo>
                <a:cubicBezTo>
                  <a:pt x="7321" y="0"/>
                  <a:pt x="4803" y="1008"/>
                  <a:pt x="2882" y="3019"/>
                </a:cubicBezTo>
                <a:cubicBezTo>
                  <a:pt x="-961" y="7040"/>
                  <a:pt x="-961" y="13557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7"/>
                  <a:pt x="20639" y="7040"/>
                  <a:pt x="16796" y="3019"/>
                </a:cubicBezTo>
                <a:cubicBezTo>
                  <a:pt x="14875" y="1008"/>
                  <a:pt x="12357" y="0"/>
                  <a:pt x="9839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3" name="u=3914430311,3195265459&amp;fm=26&amp;gp=0.jpg" descr="u=3914430311,3195265459&amp;fm=26&amp;gp=0.jpg"/>
          <p:cNvPicPr>
            <a:picLocks noChangeAspect="1"/>
          </p:cNvPicPr>
          <p:nvPr/>
        </p:nvPicPr>
        <p:blipFill>
          <a:blip r:embed="rId3">
            <a:extLst/>
          </a:blip>
          <a:srcRect l="1972" t="6" r="0" b="5888"/>
          <a:stretch>
            <a:fillRect/>
          </a:stretch>
        </p:blipFill>
        <p:spPr>
          <a:xfrm>
            <a:off x="13511946" y="-174569"/>
            <a:ext cx="11039227" cy="10597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47" fill="norm" stroke="1" extrusionOk="0">
                <a:moveTo>
                  <a:pt x="10507" y="0"/>
                </a:moveTo>
                <a:cubicBezTo>
                  <a:pt x="10357" y="1"/>
                  <a:pt x="10353" y="16"/>
                  <a:pt x="10482" y="102"/>
                </a:cubicBezTo>
                <a:cubicBezTo>
                  <a:pt x="10671" y="229"/>
                  <a:pt x="10682" y="229"/>
                  <a:pt x="10682" y="102"/>
                </a:cubicBezTo>
                <a:cubicBezTo>
                  <a:pt x="10682" y="45"/>
                  <a:pt x="10604" y="-1"/>
                  <a:pt x="10507" y="0"/>
                </a:cubicBezTo>
                <a:close/>
                <a:moveTo>
                  <a:pt x="7678" y="11"/>
                </a:moveTo>
                <a:cubicBezTo>
                  <a:pt x="7614" y="11"/>
                  <a:pt x="7550" y="17"/>
                  <a:pt x="7502" y="31"/>
                </a:cubicBezTo>
                <a:cubicBezTo>
                  <a:pt x="7406" y="57"/>
                  <a:pt x="7485" y="78"/>
                  <a:pt x="7678" y="78"/>
                </a:cubicBezTo>
                <a:cubicBezTo>
                  <a:pt x="7870" y="78"/>
                  <a:pt x="7949" y="57"/>
                  <a:pt x="7853" y="31"/>
                </a:cubicBezTo>
                <a:cubicBezTo>
                  <a:pt x="7805" y="17"/>
                  <a:pt x="7741" y="11"/>
                  <a:pt x="7678" y="11"/>
                </a:cubicBezTo>
                <a:close/>
                <a:moveTo>
                  <a:pt x="7953" y="520"/>
                </a:moveTo>
                <a:cubicBezTo>
                  <a:pt x="7802" y="519"/>
                  <a:pt x="7678" y="566"/>
                  <a:pt x="7678" y="623"/>
                </a:cubicBezTo>
                <a:cubicBezTo>
                  <a:pt x="7678" y="754"/>
                  <a:pt x="7882" y="754"/>
                  <a:pt x="8078" y="623"/>
                </a:cubicBezTo>
                <a:cubicBezTo>
                  <a:pt x="8195" y="544"/>
                  <a:pt x="8168" y="522"/>
                  <a:pt x="7953" y="520"/>
                </a:cubicBezTo>
                <a:close/>
                <a:moveTo>
                  <a:pt x="6767" y="752"/>
                </a:moveTo>
                <a:cubicBezTo>
                  <a:pt x="6712" y="752"/>
                  <a:pt x="6702" y="805"/>
                  <a:pt x="6726" y="930"/>
                </a:cubicBezTo>
                <a:cubicBezTo>
                  <a:pt x="6756" y="1094"/>
                  <a:pt x="6699" y="1179"/>
                  <a:pt x="6507" y="1255"/>
                </a:cubicBezTo>
                <a:cubicBezTo>
                  <a:pt x="6365" y="1311"/>
                  <a:pt x="6226" y="1334"/>
                  <a:pt x="6199" y="1306"/>
                </a:cubicBezTo>
                <a:cubicBezTo>
                  <a:pt x="6172" y="1278"/>
                  <a:pt x="6077" y="1349"/>
                  <a:pt x="5988" y="1464"/>
                </a:cubicBezTo>
                <a:cubicBezTo>
                  <a:pt x="5898" y="1578"/>
                  <a:pt x="5712" y="1730"/>
                  <a:pt x="5574" y="1801"/>
                </a:cubicBezTo>
                <a:cubicBezTo>
                  <a:pt x="5428" y="1876"/>
                  <a:pt x="5320" y="2026"/>
                  <a:pt x="5313" y="2159"/>
                </a:cubicBezTo>
                <a:cubicBezTo>
                  <a:pt x="5307" y="2285"/>
                  <a:pt x="5248" y="2455"/>
                  <a:pt x="5183" y="2536"/>
                </a:cubicBezTo>
                <a:cubicBezTo>
                  <a:pt x="5114" y="2623"/>
                  <a:pt x="5093" y="2804"/>
                  <a:pt x="5133" y="2980"/>
                </a:cubicBezTo>
                <a:cubicBezTo>
                  <a:pt x="5255" y="3522"/>
                  <a:pt x="5234" y="4007"/>
                  <a:pt x="5091" y="3976"/>
                </a:cubicBezTo>
                <a:cubicBezTo>
                  <a:pt x="5018" y="3961"/>
                  <a:pt x="4985" y="3992"/>
                  <a:pt x="5016" y="4045"/>
                </a:cubicBezTo>
                <a:cubicBezTo>
                  <a:pt x="5048" y="4098"/>
                  <a:pt x="4939" y="4261"/>
                  <a:pt x="4773" y="4406"/>
                </a:cubicBezTo>
                <a:cubicBezTo>
                  <a:pt x="4608" y="4550"/>
                  <a:pt x="4473" y="4756"/>
                  <a:pt x="4473" y="4862"/>
                </a:cubicBezTo>
                <a:cubicBezTo>
                  <a:pt x="4473" y="4969"/>
                  <a:pt x="4428" y="5103"/>
                  <a:pt x="4373" y="5160"/>
                </a:cubicBezTo>
                <a:cubicBezTo>
                  <a:pt x="4204" y="5336"/>
                  <a:pt x="4175" y="6115"/>
                  <a:pt x="4332" y="6251"/>
                </a:cubicBezTo>
                <a:cubicBezTo>
                  <a:pt x="4548" y="6437"/>
                  <a:pt x="4503" y="6843"/>
                  <a:pt x="4251" y="6983"/>
                </a:cubicBezTo>
                <a:lnTo>
                  <a:pt x="4029" y="7106"/>
                </a:lnTo>
                <a:lnTo>
                  <a:pt x="4258" y="7194"/>
                </a:lnTo>
                <a:cubicBezTo>
                  <a:pt x="4490" y="7284"/>
                  <a:pt x="4469" y="7491"/>
                  <a:pt x="4228" y="7491"/>
                </a:cubicBezTo>
                <a:cubicBezTo>
                  <a:pt x="4156" y="7491"/>
                  <a:pt x="4043" y="7560"/>
                  <a:pt x="3977" y="7642"/>
                </a:cubicBezTo>
                <a:cubicBezTo>
                  <a:pt x="3884" y="7759"/>
                  <a:pt x="3804" y="7767"/>
                  <a:pt x="3620" y="7680"/>
                </a:cubicBezTo>
                <a:cubicBezTo>
                  <a:pt x="3279" y="7519"/>
                  <a:pt x="3040" y="7641"/>
                  <a:pt x="3126" y="7934"/>
                </a:cubicBezTo>
                <a:cubicBezTo>
                  <a:pt x="3239" y="8322"/>
                  <a:pt x="3229" y="8376"/>
                  <a:pt x="3043" y="8377"/>
                </a:cubicBezTo>
                <a:cubicBezTo>
                  <a:pt x="2946" y="8378"/>
                  <a:pt x="2786" y="8505"/>
                  <a:pt x="2688" y="8660"/>
                </a:cubicBezTo>
                <a:cubicBezTo>
                  <a:pt x="2591" y="8814"/>
                  <a:pt x="2355" y="9049"/>
                  <a:pt x="2166" y="9182"/>
                </a:cubicBezTo>
                <a:cubicBezTo>
                  <a:pt x="1976" y="9315"/>
                  <a:pt x="1769" y="9531"/>
                  <a:pt x="1706" y="9663"/>
                </a:cubicBezTo>
                <a:cubicBezTo>
                  <a:pt x="1513" y="10066"/>
                  <a:pt x="1403" y="10121"/>
                  <a:pt x="798" y="10119"/>
                </a:cubicBezTo>
                <a:cubicBezTo>
                  <a:pt x="478" y="10118"/>
                  <a:pt x="306" y="10140"/>
                  <a:pt x="416" y="10168"/>
                </a:cubicBezTo>
                <a:cubicBezTo>
                  <a:pt x="785" y="10260"/>
                  <a:pt x="797" y="10390"/>
                  <a:pt x="449" y="10541"/>
                </a:cubicBezTo>
                <a:cubicBezTo>
                  <a:pt x="131" y="10679"/>
                  <a:pt x="103" y="10728"/>
                  <a:pt x="80" y="11192"/>
                </a:cubicBezTo>
                <a:cubicBezTo>
                  <a:pt x="66" y="11468"/>
                  <a:pt x="32" y="11731"/>
                  <a:pt x="5" y="11777"/>
                </a:cubicBezTo>
                <a:cubicBezTo>
                  <a:pt x="1" y="11784"/>
                  <a:pt x="-1" y="11794"/>
                  <a:pt x="0" y="11806"/>
                </a:cubicBezTo>
                <a:cubicBezTo>
                  <a:pt x="17" y="11992"/>
                  <a:pt x="594" y="12741"/>
                  <a:pt x="770" y="12785"/>
                </a:cubicBezTo>
                <a:cubicBezTo>
                  <a:pt x="851" y="12805"/>
                  <a:pt x="1020" y="12822"/>
                  <a:pt x="1145" y="12823"/>
                </a:cubicBezTo>
                <a:cubicBezTo>
                  <a:pt x="1271" y="12825"/>
                  <a:pt x="1434" y="12915"/>
                  <a:pt x="1507" y="13024"/>
                </a:cubicBezTo>
                <a:cubicBezTo>
                  <a:pt x="1668" y="13263"/>
                  <a:pt x="2234" y="13254"/>
                  <a:pt x="2324" y="13011"/>
                </a:cubicBezTo>
                <a:cubicBezTo>
                  <a:pt x="2377" y="12869"/>
                  <a:pt x="2397" y="12869"/>
                  <a:pt x="2504" y="13007"/>
                </a:cubicBezTo>
                <a:cubicBezTo>
                  <a:pt x="2655" y="13204"/>
                  <a:pt x="3025" y="13424"/>
                  <a:pt x="3206" y="13424"/>
                </a:cubicBezTo>
                <a:cubicBezTo>
                  <a:pt x="3419" y="13424"/>
                  <a:pt x="3882" y="13843"/>
                  <a:pt x="3807" y="13968"/>
                </a:cubicBezTo>
                <a:cubicBezTo>
                  <a:pt x="3771" y="14030"/>
                  <a:pt x="3787" y="14050"/>
                  <a:pt x="3845" y="14014"/>
                </a:cubicBezTo>
                <a:cubicBezTo>
                  <a:pt x="3996" y="13916"/>
                  <a:pt x="4473" y="14341"/>
                  <a:pt x="4473" y="14574"/>
                </a:cubicBezTo>
                <a:cubicBezTo>
                  <a:pt x="4473" y="14863"/>
                  <a:pt x="4016" y="15152"/>
                  <a:pt x="3823" y="14986"/>
                </a:cubicBezTo>
                <a:cubicBezTo>
                  <a:pt x="3703" y="14883"/>
                  <a:pt x="3588" y="14912"/>
                  <a:pt x="3216" y="15138"/>
                </a:cubicBezTo>
                <a:cubicBezTo>
                  <a:pt x="2787" y="15399"/>
                  <a:pt x="2378" y="15432"/>
                  <a:pt x="2519" y="15194"/>
                </a:cubicBezTo>
                <a:cubicBezTo>
                  <a:pt x="2628" y="15011"/>
                  <a:pt x="2147" y="15081"/>
                  <a:pt x="2016" y="15268"/>
                </a:cubicBezTo>
                <a:cubicBezTo>
                  <a:pt x="1910" y="15418"/>
                  <a:pt x="1866" y="15424"/>
                  <a:pt x="1729" y="15306"/>
                </a:cubicBezTo>
                <a:cubicBezTo>
                  <a:pt x="1593" y="15189"/>
                  <a:pt x="1566" y="15193"/>
                  <a:pt x="1555" y="15336"/>
                </a:cubicBezTo>
                <a:cubicBezTo>
                  <a:pt x="1530" y="15676"/>
                  <a:pt x="1517" y="15722"/>
                  <a:pt x="1415" y="15795"/>
                </a:cubicBezTo>
                <a:cubicBezTo>
                  <a:pt x="1296" y="15881"/>
                  <a:pt x="1284" y="16078"/>
                  <a:pt x="1392" y="16190"/>
                </a:cubicBezTo>
                <a:cubicBezTo>
                  <a:pt x="1433" y="16232"/>
                  <a:pt x="1425" y="16319"/>
                  <a:pt x="1374" y="16383"/>
                </a:cubicBezTo>
                <a:cubicBezTo>
                  <a:pt x="1323" y="16446"/>
                  <a:pt x="1293" y="16942"/>
                  <a:pt x="1307" y="17485"/>
                </a:cubicBezTo>
                <a:cubicBezTo>
                  <a:pt x="1333" y="18482"/>
                  <a:pt x="1360" y="18678"/>
                  <a:pt x="1502" y="18914"/>
                </a:cubicBezTo>
                <a:cubicBezTo>
                  <a:pt x="1545" y="18986"/>
                  <a:pt x="1555" y="19086"/>
                  <a:pt x="1524" y="19137"/>
                </a:cubicBezTo>
                <a:cubicBezTo>
                  <a:pt x="1494" y="19188"/>
                  <a:pt x="1537" y="19257"/>
                  <a:pt x="1619" y="19290"/>
                </a:cubicBezTo>
                <a:cubicBezTo>
                  <a:pt x="1701" y="19323"/>
                  <a:pt x="1768" y="19410"/>
                  <a:pt x="1768" y="19484"/>
                </a:cubicBezTo>
                <a:cubicBezTo>
                  <a:pt x="1768" y="19558"/>
                  <a:pt x="1860" y="19678"/>
                  <a:pt x="1972" y="19751"/>
                </a:cubicBezTo>
                <a:cubicBezTo>
                  <a:pt x="2247" y="19929"/>
                  <a:pt x="2126" y="20094"/>
                  <a:pt x="1736" y="20073"/>
                </a:cubicBezTo>
                <a:cubicBezTo>
                  <a:pt x="1043" y="20035"/>
                  <a:pt x="596" y="20092"/>
                  <a:pt x="411" y="20240"/>
                </a:cubicBezTo>
                <a:cubicBezTo>
                  <a:pt x="220" y="20392"/>
                  <a:pt x="221" y="20399"/>
                  <a:pt x="455" y="20589"/>
                </a:cubicBezTo>
                <a:cubicBezTo>
                  <a:pt x="614" y="20719"/>
                  <a:pt x="656" y="20808"/>
                  <a:pt x="580" y="20856"/>
                </a:cubicBezTo>
                <a:cubicBezTo>
                  <a:pt x="496" y="20911"/>
                  <a:pt x="498" y="20989"/>
                  <a:pt x="588" y="21158"/>
                </a:cubicBezTo>
                <a:cubicBezTo>
                  <a:pt x="655" y="21283"/>
                  <a:pt x="700" y="21421"/>
                  <a:pt x="688" y="21464"/>
                </a:cubicBezTo>
                <a:cubicBezTo>
                  <a:pt x="672" y="21524"/>
                  <a:pt x="708" y="21549"/>
                  <a:pt x="770" y="21546"/>
                </a:cubicBezTo>
                <a:cubicBezTo>
                  <a:pt x="873" y="21541"/>
                  <a:pt x="1048" y="21458"/>
                  <a:pt x="1170" y="21332"/>
                </a:cubicBezTo>
                <a:cubicBezTo>
                  <a:pt x="1327" y="21168"/>
                  <a:pt x="1415" y="21145"/>
                  <a:pt x="1564" y="21228"/>
                </a:cubicBezTo>
                <a:cubicBezTo>
                  <a:pt x="1669" y="21286"/>
                  <a:pt x="1815" y="21330"/>
                  <a:pt x="1887" y="21327"/>
                </a:cubicBezTo>
                <a:cubicBezTo>
                  <a:pt x="1960" y="21323"/>
                  <a:pt x="1910" y="21275"/>
                  <a:pt x="1777" y="21219"/>
                </a:cubicBezTo>
                <a:cubicBezTo>
                  <a:pt x="1601" y="21146"/>
                  <a:pt x="1564" y="21088"/>
                  <a:pt x="1644" y="21005"/>
                </a:cubicBezTo>
                <a:cubicBezTo>
                  <a:pt x="1724" y="20922"/>
                  <a:pt x="2160" y="20937"/>
                  <a:pt x="3239" y="21062"/>
                </a:cubicBezTo>
                <a:cubicBezTo>
                  <a:pt x="4055" y="21157"/>
                  <a:pt x="5705" y="21250"/>
                  <a:pt x="6906" y="21268"/>
                </a:cubicBezTo>
                <a:cubicBezTo>
                  <a:pt x="8385" y="21290"/>
                  <a:pt x="9126" y="21340"/>
                  <a:pt x="9204" y="21421"/>
                </a:cubicBezTo>
                <a:cubicBezTo>
                  <a:pt x="9359" y="21582"/>
                  <a:pt x="10632" y="21576"/>
                  <a:pt x="10884" y="21412"/>
                </a:cubicBezTo>
                <a:cubicBezTo>
                  <a:pt x="11041" y="21310"/>
                  <a:pt x="11124" y="21311"/>
                  <a:pt x="11278" y="21411"/>
                </a:cubicBezTo>
                <a:cubicBezTo>
                  <a:pt x="11405" y="21493"/>
                  <a:pt x="11496" y="21501"/>
                  <a:pt x="11536" y="21433"/>
                </a:cubicBezTo>
                <a:cubicBezTo>
                  <a:pt x="11610" y="21309"/>
                  <a:pt x="12777" y="21338"/>
                  <a:pt x="12853" y="21466"/>
                </a:cubicBezTo>
                <a:cubicBezTo>
                  <a:pt x="12882" y="21515"/>
                  <a:pt x="12990" y="21476"/>
                  <a:pt x="13094" y="21378"/>
                </a:cubicBezTo>
                <a:cubicBezTo>
                  <a:pt x="13267" y="21216"/>
                  <a:pt x="13287" y="21215"/>
                  <a:pt x="13345" y="21371"/>
                </a:cubicBezTo>
                <a:cubicBezTo>
                  <a:pt x="13416" y="21565"/>
                  <a:pt x="13792" y="21599"/>
                  <a:pt x="13957" y="21427"/>
                </a:cubicBezTo>
                <a:cubicBezTo>
                  <a:pt x="14121" y="21257"/>
                  <a:pt x="18249" y="21245"/>
                  <a:pt x="18412" y="21415"/>
                </a:cubicBezTo>
                <a:cubicBezTo>
                  <a:pt x="18577" y="21586"/>
                  <a:pt x="18695" y="21575"/>
                  <a:pt x="18695" y="21390"/>
                </a:cubicBezTo>
                <a:cubicBezTo>
                  <a:pt x="18695" y="21149"/>
                  <a:pt x="19016" y="21030"/>
                  <a:pt x="19759" y="20998"/>
                </a:cubicBezTo>
                <a:cubicBezTo>
                  <a:pt x="20268" y="20977"/>
                  <a:pt x="20440" y="21003"/>
                  <a:pt x="20422" y="21099"/>
                </a:cubicBezTo>
                <a:cubicBezTo>
                  <a:pt x="20408" y="21171"/>
                  <a:pt x="20469" y="21229"/>
                  <a:pt x="20558" y="21229"/>
                </a:cubicBezTo>
                <a:cubicBezTo>
                  <a:pt x="20659" y="21229"/>
                  <a:pt x="20698" y="21172"/>
                  <a:pt x="20662" y="21074"/>
                </a:cubicBezTo>
                <a:cubicBezTo>
                  <a:pt x="20624" y="20972"/>
                  <a:pt x="20711" y="20862"/>
                  <a:pt x="20913" y="20754"/>
                </a:cubicBezTo>
                <a:cubicBezTo>
                  <a:pt x="21191" y="20604"/>
                  <a:pt x="21212" y="20557"/>
                  <a:pt x="21142" y="20258"/>
                </a:cubicBezTo>
                <a:cubicBezTo>
                  <a:pt x="21100" y="20077"/>
                  <a:pt x="21070" y="19776"/>
                  <a:pt x="21075" y="19590"/>
                </a:cubicBezTo>
                <a:cubicBezTo>
                  <a:pt x="21082" y="19330"/>
                  <a:pt x="21042" y="19252"/>
                  <a:pt x="20903" y="19252"/>
                </a:cubicBezTo>
                <a:cubicBezTo>
                  <a:pt x="20579" y="19252"/>
                  <a:pt x="20462" y="18989"/>
                  <a:pt x="20652" y="18687"/>
                </a:cubicBezTo>
                <a:cubicBezTo>
                  <a:pt x="20745" y="18540"/>
                  <a:pt x="20782" y="18414"/>
                  <a:pt x="20734" y="18407"/>
                </a:cubicBezTo>
                <a:cubicBezTo>
                  <a:pt x="20686" y="18401"/>
                  <a:pt x="20580" y="18389"/>
                  <a:pt x="20497" y="18381"/>
                </a:cubicBezTo>
                <a:cubicBezTo>
                  <a:pt x="20393" y="18372"/>
                  <a:pt x="20331" y="18208"/>
                  <a:pt x="20297" y="17847"/>
                </a:cubicBezTo>
                <a:lnTo>
                  <a:pt x="20247" y="17327"/>
                </a:lnTo>
                <a:lnTo>
                  <a:pt x="20130" y="17657"/>
                </a:lnTo>
                <a:cubicBezTo>
                  <a:pt x="19973" y="18098"/>
                  <a:pt x="19642" y="18289"/>
                  <a:pt x="19503" y="18018"/>
                </a:cubicBezTo>
                <a:cubicBezTo>
                  <a:pt x="19448" y="17911"/>
                  <a:pt x="19425" y="17798"/>
                  <a:pt x="19453" y="17769"/>
                </a:cubicBezTo>
                <a:cubicBezTo>
                  <a:pt x="19482" y="17740"/>
                  <a:pt x="19316" y="17561"/>
                  <a:pt x="19085" y="17371"/>
                </a:cubicBezTo>
                <a:cubicBezTo>
                  <a:pt x="18672" y="17031"/>
                  <a:pt x="18651" y="17026"/>
                  <a:pt x="17612" y="17020"/>
                </a:cubicBezTo>
                <a:cubicBezTo>
                  <a:pt x="16422" y="17014"/>
                  <a:pt x="16524" y="17102"/>
                  <a:pt x="16450" y="16026"/>
                </a:cubicBezTo>
                <a:cubicBezTo>
                  <a:pt x="16411" y="15460"/>
                  <a:pt x="16242" y="14995"/>
                  <a:pt x="16013" y="14821"/>
                </a:cubicBezTo>
                <a:cubicBezTo>
                  <a:pt x="15875" y="14716"/>
                  <a:pt x="15796" y="14728"/>
                  <a:pt x="15576" y="14891"/>
                </a:cubicBezTo>
                <a:cubicBezTo>
                  <a:pt x="15429" y="15000"/>
                  <a:pt x="15264" y="15089"/>
                  <a:pt x="15211" y="15089"/>
                </a:cubicBezTo>
                <a:cubicBezTo>
                  <a:pt x="15157" y="15089"/>
                  <a:pt x="15058" y="15159"/>
                  <a:pt x="14990" y="15244"/>
                </a:cubicBezTo>
                <a:cubicBezTo>
                  <a:pt x="14922" y="15329"/>
                  <a:pt x="14819" y="15369"/>
                  <a:pt x="14762" y="15332"/>
                </a:cubicBezTo>
                <a:cubicBezTo>
                  <a:pt x="14704" y="15295"/>
                  <a:pt x="14504" y="15271"/>
                  <a:pt x="14318" y="15278"/>
                </a:cubicBezTo>
                <a:cubicBezTo>
                  <a:pt x="14109" y="15286"/>
                  <a:pt x="13958" y="15235"/>
                  <a:pt x="13925" y="15145"/>
                </a:cubicBezTo>
                <a:cubicBezTo>
                  <a:pt x="13895" y="15064"/>
                  <a:pt x="13806" y="15024"/>
                  <a:pt x="13727" y="15055"/>
                </a:cubicBezTo>
                <a:cubicBezTo>
                  <a:pt x="13649" y="15087"/>
                  <a:pt x="13519" y="15056"/>
                  <a:pt x="13439" y="14988"/>
                </a:cubicBezTo>
                <a:cubicBezTo>
                  <a:pt x="13360" y="14919"/>
                  <a:pt x="13253" y="14890"/>
                  <a:pt x="13202" y="14923"/>
                </a:cubicBezTo>
                <a:cubicBezTo>
                  <a:pt x="13150" y="14956"/>
                  <a:pt x="13053" y="14913"/>
                  <a:pt x="12985" y="14828"/>
                </a:cubicBezTo>
                <a:cubicBezTo>
                  <a:pt x="12917" y="14743"/>
                  <a:pt x="12901" y="14671"/>
                  <a:pt x="12949" y="14668"/>
                </a:cubicBezTo>
                <a:cubicBezTo>
                  <a:pt x="12997" y="14666"/>
                  <a:pt x="12863" y="14569"/>
                  <a:pt x="12653" y="14453"/>
                </a:cubicBezTo>
                <a:cubicBezTo>
                  <a:pt x="12351" y="14288"/>
                  <a:pt x="12294" y="14214"/>
                  <a:pt x="12382" y="14103"/>
                </a:cubicBezTo>
                <a:cubicBezTo>
                  <a:pt x="12464" y="14001"/>
                  <a:pt x="12464" y="13943"/>
                  <a:pt x="12384" y="13892"/>
                </a:cubicBezTo>
                <a:cubicBezTo>
                  <a:pt x="12323" y="13853"/>
                  <a:pt x="12289" y="13743"/>
                  <a:pt x="12307" y="13648"/>
                </a:cubicBezTo>
                <a:cubicBezTo>
                  <a:pt x="12345" y="13456"/>
                  <a:pt x="11986" y="13112"/>
                  <a:pt x="11749" y="13112"/>
                </a:cubicBezTo>
                <a:cubicBezTo>
                  <a:pt x="11526" y="13112"/>
                  <a:pt x="11446" y="12920"/>
                  <a:pt x="11593" y="12736"/>
                </a:cubicBezTo>
                <a:cubicBezTo>
                  <a:pt x="11696" y="12607"/>
                  <a:pt x="11689" y="12524"/>
                  <a:pt x="11555" y="12289"/>
                </a:cubicBezTo>
                <a:cubicBezTo>
                  <a:pt x="11392" y="12002"/>
                  <a:pt x="11393" y="11999"/>
                  <a:pt x="11838" y="11605"/>
                </a:cubicBezTo>
                <a:cubicBezTo>
                  <a:pt x="12120" y="11355"/>
                  <a:pt x="12285" y="11123"/>
                  <a:pt x="12285" y="10976"/>
                </a:cubicBezTo>
                <a:cubicBezTo>
                  <a:pt x="12285" y="10848"/>
                  <a:pt x="12351" y="10686"/>
                  <a:pt x="12431" y="10617"/>
                </a:cubicBezTo>
                <a:cubicBezTo>
                  <a:pt x="12512" y="10547"/>
                  <a:pt x="12570" y="10459"/>
                  <a:pt x="12560" y="10422"/>
                </a:cubicBezTo>
                <a:cubicBezTo>
                  <a:pt x="12518" y="10262"/>
                  <a:pt x="12807" y="9885"/>
                  <a:pt x="12972" y="9885"/>
                </a:cubicBezTo>
                <a:cubicBezTo>
                  <a:pt x="13112" y="9885"/>
                  <a:pt x="13142" y="9821"/>
                  <a:pt x="13110" y="9593"/>
                </a:cubicBezTo>
                <a:cubicBezTo>
                  <a:pt x="13062" y="9250"/>
                  <a:pt x="13341" y="8911"/>
                  <a:pt x="13443" y="9189"/>
                </a:cubicBezTo>
                <a:cubicBezTo>
                  <a:pt x="13494" y="9326"/>
                  <a:pt x="13530" y="9319"/>
                  <a:pt x="13698" y="9145"/>
                </a:cubicBezTo>
                <a:cubicBezTo>
                  <a:pt x="13806" y="9033"/>
                  <a:pt x="13872" y="8903"/>
                  <a:pt x="13845" y="8857"/>
                </a:cubicBezTo>
                <a:cubicBezTo>
                  <a:pt x="13817" y="8811"/>
                  <a:pt x="13995" y="8576"/>
                  <a:pt x="14239" y="8334"/>
                </a:cubicBezTo>
                <a:cubicBezTo>
                  <a:pt x="14484" y="8092"/>
                  <a:pt x="14673" y="7838"/>
                  <a:pt x="14661" y="7771"/>
                </a:cubicBezTo>
                <a:cubicBezTo>
                  <a:pt x="14648" y="7703"/>
                  <a:pt x="14717" y="7654"/>
                  <a:pt x="14814" y="7662"/>
                </a:cubicBezTo>
                <a:cubicBezTo>
                  <a:pt x="14912" y="7670"/>
                  <a:pt x="14988" y="7605"/>
                  <a:pt x="14988" y="7515"/>
                </a:cubicBezTo>
                <a:cubicBezTo>
                  <a:pt x="14988" y="7426"/>
                  <a:pt x="14960" y="7383"/>
                  <a:pt x="14923" y="7421"/>
                </a:cubicBezTo>
                <a:cubicBezTo>
                  <a:pt x="14887" y="7459"/>
                  <a:pt x="14799" y="7440"/>
                  <a:pt x="14728" y="7379"/>
                </a:cubicBezTo>
                <a:cubicBezTo>
                  <a:pt x="14631" y="7295"/>
                  <a:pt x="14626" y="7208"/>
                  <a:pt x="14708" y="7019"/>
                </a:cubicBezTo>
                <a:cubicBezTo>
                  <a:pt x="14803" y="6802"/>
                  <a:pt x="14777" y="6732"/>
                  <a:pt x="14502" y="6465"/>
                </a:cubicBezTo>
                <a:cubicBezTo>
                  <a:pt x="14329" y="6297"/>
                  <a:pt x="14188" y="6109"/>
                  <a:pt x="14188" y="6049"/>
                </a:cubicBezTo>
                <a:cubicBezTo>
                  <a:pt x="14188" y="5866"/>
                  <a:pt x="13374" y="5684"/>
                  <a:pt x="13074" y="5800"/>
                </a:cubicBezTo>
                <a:cubicBezTo>
                  <a:pt x="12924" y="5859"/>
                  <a:pt x="12747" y="5864"/>
                  <a:pt x="12658" y="5813"/>
                </a:cubicBezTo>
                <a:cubicBezTo>
                  <a:pt x="12543" y="5746"/>
                  <a:pt x="12380" y="5860"/>
                  <a:pt x="12018" y="6259"/>
                </a:cubicBezTo>
                <a:cubicBezTo>
                  <a:pt x="11751" y="6554"/>
                  <a:pt x="11455" y="6882"/>
                  <a:pt x="11358" y="6988"/>
                </a:cubicBezTo>
                <a:cubicBezTo>
                  <a:pt x="11262" y="7093"/>
                  <a:pt x="11117" y="7180"/>
                  <a:pt x="11035" y="7180"/>
                </a:cubicBezTo>
                <a:cubicBezTo>
                  <a:pt x="10954" y="7180"/>
                  <a:pt x="10815" y="7294"/>
                  <a:pt x="10727" y="7433"/>
                </a:cubicBezTo>
                <a:cubicBezTo>
                  <a:pt x="10538" y="7733"/>
                  <a:pt x="10331" y="7685"/>
                  <a:pt x="10140" y="7297"/>
                </a:cubicBezTo>
                <a:cubicBezTo>
                  <a:pt x="10045" y="7104"/>
                  <a:pt x="10033" y="6947"/>
                  <a:pt x="10100" y="6763"/>
                </a:cubicBezTo>
                <a:cubicBezTo>
                  <a:pt x="10193" y="6511"/>
                  <a:pt x="10199" y="6509"/>
                  <a:pt x="10339" y="6705"/>
                </a:cubicBezTo>
                <a:cubicBezTo>
                  <a:pt x="10510" y="6946"/>
                  <a:pt x="10528" y="6839"/>
                  <a:pt x="10369" y="6530"/>
                </a:cubicBezTo>
                <a:cubicBezTo>
                  <a:pt x="10278" y="6353"/>
                  <a:pt x="10289" y="6287"/>
                  <a:pt x="10426" y="6182"/>
                </a:cubicBezTo>
                <a:cubicBezTo>
                  <a:pt x="10519" y="6112"/>
                  <a:pt x="10590" y="6037"/>
                  <a:pt x="10583" y="6018"/>
                </a:cubicBezTo>
                <a:cubicBezTo>
                  <a:pt x="10575" y="5998"/>
                  <a:pt x="10602" y="5894"/>
                  <a:pt x="10642" y="5786"/>
                </a:cubicBezTo>
                <a:cubicBezTo>
                  <a:pt x="10681" y="5679"/>
                  <a:pt x="10660" y="5502"/>
                  <a:pt x="10594" y="5393"/>
                </a:cubicBezTo>
                <a:cubicBezTo>
                  <a:pt x="10529" y="5283"/>
                  <a:pt x="10498" y="5156"/>
                  <a:pt x="10525" y="5110"/>
                </a:cubicBezTo>
                <a:cubicBezTo>
                  <a:pt x="10602" y="4982"/>
                  <a:pt x="10381" y="4236"/>
                  <a:pt x="10206" y="4031"/>
                </a:cubicBezTo>
                <a:cubicBezTo>
                  <a:pt x="10120" y="3931"/>
                  <a:pt x="10083" y="3849"/>
                  <a:pt x="10123" y="3849"/>
                </a:cubicBezTo>
                <a:cubicBezTo>
                  <a:pt x="10163" y="3849"/>
                  <a:pt x="10106" y="3730"/>
                  <a:pt x="9996" y="3585"/>
                </a:cubicBezTo>
                <a:cubicBezTo>
                  <a:pt x="9759" y="3272"/>
                  <a:pt x="9791" y="2623"/>
                  <a:pt x="10053" y="2418"/>
                </a:cubicBezTo>
                <a:cubicBezTo>
                  <a:pt x="10145" y="2347"/>
                  <a:pt x="10188" y="2288"/>
                  <a:pt x="10148" y="2288"/>
                </a:cubicBezTo>
                <a:cubicBezTo>
                  <a:pt x="10109" y="2288"/>
                  <a:pt x="10146" y="2177"/>
                  <a:pt x="10232" y="2041"/>
                </a:cubicBezTo>
                <a:cubicBezTo>
                  <a:pt x="10486" y="1638"/>
                  <a:pt x="10584" y="1170"/>
                  <a:pt x="10440" y="1046"/>
                </a:cubicBezTo>
                <a:cubicBezTo>
                  <a:pt x="10283" y="910"/>
                  <a:pt x="9377" y="935"/>
                  <a:pt x="9195" y="1079"/>
                </a:cubicBezTo>
                <a:cubicBezTo>
                  <a:pt x="9049" y="1194"/>
                  <a:pt x="8862" y="1252"/>
                  <a:pt x="8501" y="1291"/>
                </a:cubicBezTo>
                <a:cubicBezTo>
                  <a:pt x="8376" y="1305"/>
                  <a:pt x="8220" y="1370"/>
                  <a:pt x="8156" y="1437"/>
                </a:cubicBezTo>
                <a:cubicBezTo>
                  <a:pt x="7988" y="1611"/>
                  <a:pt x="7842" y="1589"/>
                  <a:pt x="7541" y="1343"/>
                </a:cubicBezTo>
                <a:cubicBezTo>
                  <a:pt x="7396" y="1225"/>
                  <a:pt x="7277" y="1161"/>
                  <a:pt x="7277" y="1201"/>
                </a:cubicBezTo>
                <a:cubicBezTo>
                  <a:pt x="7277" y="1240"/>
                  <a:pt x="7210" y="1215"/>
                  <a:pt x="7128" y="1144"/>
                </a:cubicBezTo>
                <a:cubicBezTo>
                  <a:pt x="7046" y="1073"/>
                  <a:pt x="7004" y="974"/>
                  <a:pt x="7034" y="923"/>
                </a:cubicBezTo>
                <a:cubicBezTo>
                  <a:pt x="7064" y="872"/>
                  <a:pt x="7067" y="831"/>
                  <a:pt x="7041" y="831"/>
                </a:cubicBezTo>
                <a:cubicBezTo>
                  <a:pt x="7015" y="831"/>
                  <a:pt x="6923" y="804"/>
                  <a:pt x="6838" y="770"/>
                </a:cubicBezTo>
                <a:cubicBezTo>
                  <a:pt x="6809" y="758"/>
                  <a:pt x="6786" y="752"/>
                  <a:pt x="6767" y="752"/>
                </a:cubicBezTo>
                <a:close/>
                <a:moveTo>
                  <a:pt x="13487" y="9795"/>
                </a:moveTo>
                <a:cubicBezTo>
                  <a:pt x="13441" y="9795"/>
                  <a:pt x="13396" y="9802"/>
                  <a:pt x="13362" y="9817"/>
                </a:cubicBezTo>
                <a:cubicBezTo>
                  <a:pt x="13293" y="9846"/>
                  <a:pt x="13349" y="9869"/>
                  <a:pt x="13487" y="9869"/>
                </a:cubicBezTo>
                <a:cubicBezTo>
                  <a:pt x="13624" y="9869"/>
                  <a:pt x="13681" y="9846"/>
                  <a:pt x="13612" y="9817"/>
                </a:cubicBezTo>
                <a:cubicBezTo>
                  <a:pt x="13577" y="9802"/>
                  <a:pt x="13532" y="9795"/>
                  <a:pt x="13487" y="9795"/>
                </a:cubicBezTo>
                <a:close/>
                <a:moveTo>
                  <a:pt x="12264" y="12078"/>
                </a:moveTo>
                <a:cubicBezTo>
                  <a:pt x="12250" y="12075"/>
                  <a:pt x="12226" y="12107"/>
                  <a:pt x="12184" y="12175"/>
                </a:cubicBezTo>
                <a:cubicBezTo>
                  <a:pt x="12131" y="12261"/>
                  <a:pt x="12087" y="12369"/>
                  <a:pt x="12086" y="12415"/>
                </a:cubicBezTo>
                <a:cubicBezTo>
                  <a:pt x="12085" y="12461"/>
                  <a:pt x="12129" y="12471"/>
                  <a:pt x="12184" y="12435"/>
                </a:cubicBezTo>
                <a:cubicBezTo>
                  <a:pt x="12240" y="12400"/>
                  <a:pt x="12284" y="12292"/>
                  <a:pt x="12283" y="12195"/>
                </a:cubicBezTo>
                <a:cubicBezTo>
                  <a:pt x="12282" y="12119"/>
                  <a:pt x="12278" y="12081"/>
                  <a:pt x="12264" y="12078"/>
                </a:cubicBezTo>
                <a:close/>
                <a:moveTo>
                  <a:pt x="21499" y="19877"/>
                </a:moveTo>
                <a:cubicBezTo>
                  <a:pt x="21444" y="19877"/>
                  <a:pt x="21399" y="19924"/>
                  <a:pt x="21399" y="19981"/>
                </a:cubicBezTo>
                <a:cubicBezTo>
                  <a:pt x="21399" y="20038"/>
                  <a:pt x="21444" y="20085"/>
                  <a:pt x="21499" y="20085"/>
                </a:cubicBezTo>
                <a:cubicBezTo>
                  <a:pt x="21554" y="20085"/>
                  <a:pt x="21599" y="20038"/>
                  <a:pt x="21599" y="19981"/>
                </a:cubicBezTo>
                <a:cubicBezTo>
                  <a:pt x="21599" y="19924"/>
                  <a:pt x="21554" y="19877"/>
                  <a:pt x="21499" y="19877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6" name="目录"/>
          <p:cNvSpPr txBox="1"/>
          <p:nvPr/>
        </p:nvSpPr>
        <p:spPr>
          <a:xfrm>
            <a:off x="1645008" y="466939"/>
            <a:ext cx="2146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目录</a:t>
            </a:r>
          </a:p>
        </p:txBody>
      </p:sp>
      <p:sp>
        <p:nvSpPr>
          <p:cNvPr id="157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8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9" name="第一部分：产品概况"/>
          <p:cNvSpPr txBox="1"/>
          <p:nvPr/>
        </p:nvSpPr>
        <p:spPr>
          <a:xfrm>
            <a:off x="6987116" y="2874430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第一部分：产品概况</a:t>
            </a:r>
          </a:p>
        </p:txBody>
      </p:sp>
      <p:sp>
        <p:nvSpPr>
          <p:cNvPr id="160" name="第二部分：沙盘介绍"/>
          <p:cNvSpPr txBox="1"/>
          <p:nvPr/>
        </p:nvSpPr>
        <p:spPr>
          <a:xfrm>
            <a:off x="6987116" y="4820050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第二部分：沙盘介绍</a:t>
            </a:r>
          </a:p>
        </p:txBody>
      </p:sp>
      <p:sp>
        <p:nvSpPr>
          <p:cNvPr id="161" name="第三部分：实施细节"/>
          <p:cNvSpPr txBox="1"/>
          <p:nvPr/>
        </p:nvSpPr>
        <p:spPr>
          <a:xfrm>
            <a:off x="6987116" y="676566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第三部分：实施细节</a:t>
            </a:r>
          </a:p>
        </p:txBody>
      </p:sp>
      <p:sp>
        <p:nvSpPr>
          <p:cNvPr id="162" name="第四部分：交付现场"/>
          <p:cNvSpPr txBox="1"/>
          <p:nvPr/>
        </p:nvSpPr>
        <p:spPr>
          <a:xfrm>
            <a:off x="6987116" y="871128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第四部分：交付现场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第一部分：产品概况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第一部分：产品概况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7" name="产品形式：沙盘模拟"/>
          <p:cNvSpPr txBox="1"/>
          <p:nvPr/>
        </p:nvSpPr>
        <p:spPr>
          <a:xfrm>
            <a:off x="1645008" y="46693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产品形式：沙盘模拟</a:t>
            </a:r>
          </a:p>
        </p:txBody>
      </p:sp>
      <p:sp>
        <p:nvSpPr>
          <p:cNvPr id="168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69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4921" t="10649" r="0" b="17970"/>
          <a:stretch>
            <a:fillRect/>
          </a:stretch>
        </p:blipFill>
        <p:spPr>
          <a:xfrm>
            <a:off x="401579" y="4487065"/>
            <a:ext cx="12859827" cy="8343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21340" y="0"/>
                </a:moveTo>
                <a:lnTo>
                  <a:pt x="21340" y="11908"/>
                </a:lnTo>
                <a:lnTo>
                  <a:pt x="21340" y="21600"/>
                </a:lnTo>
                <a:lnTo>
                  <a:pt x="21585" y="21600"/>
                </a:lnTo>
                <a:lnTo>
                  <a:pt x="21585" y="11908"/>
                </a:lnTo>
                <a:lnTo>
                  <a:pt x="21585" y="0"/>
                </a:lnTo>
                <a:lnTo>
                  <a:pt x="21340" y="0"/>
                </a:lnTo>
                <a:close/>
                <a:moveTo>
                  <a:pt x="8814" y="787"/>
                </a:moveTo>
                <a:cubicBezTo>
                  <a:pt x="8363" y="787"/>
                  <a:pt x="7317" y="952"/>
                  <a:pt x="6654" y="1127"/>
                </a:cubicBezTo>
                <a:cubicBezTo>
                  <a:pt x="4705" y="1643"/>
                  <a:pt x="2966" y="2865"/>
                  <a:pt x="2009" y="4392"/>
                </a:cubicBezTo>
                <a:lnTo>
                  <a:pt x="1776" y="4763"/>
                </a:lnTo>
                <a:lnTo>
                  <a:pt x="1824" y="5741"/>
                </a:lnTo>
                <a:cubicBezTo>
                  <a:pt x="1851" y="6283"/>
                  <a:pt x="1854" y="6748"/>
                  <a:pt x="1831" y="6784"/>
                </a:cubicBezTo>
                <a:cubicBezTo>
                  <a:pt x="1807" y="6820"/>
                  <a:pt x="1567" y="6784"/>
                  <a:pt x="1290" y="6704"/>
                </a:cubicBezTo>
                <a:lnTo>
                  <a:pt x="792" y="6559"/>
                </a:lnTo>
                <a:lnTo>
                  <a:pt x="628" y="6907"/>
                </a:lnTo>
                <a:cubicBezTo>
                  <a:pt x="407" y="7373"/>
                  <a:pt x="184" y="8072"/>
                  <a:pt x="82" y="8615"/>
                </a:cubicBezTo>
                <a:cubicBezTo>
                  <a:pt x="-10" y="9103"/>
                  <a:pt x="-15" y="9366"/>
                  <a:pt x="19" y="12022"/>
                </a:cubicBezTo>
                <a:cubicBezTo>
                  <a:pt x="40" y="13736"/>
                  <a:pt x="49" y="13868"/>
                  <a:pt x="169" y="14390"/>
                </a:cubicBezTo>
                <a:cubicBezTo>
                  <a:pt x="536" y="15979"/>
                  <a:pt x="1535" y="17619"/>
                  <a:pt x="2579" y="18343"/>
                </a:cubicBezTo>
                <a:cubicBezTo>
                  <a:pt x="2689" y="18419"/>
                  <a:pt x="2811" y="18453"/>
                  <a:pt x="2863" y="18423"/>
                </a:cubicBezTo>
                <a:cubicBezTo>
                  <a:pt x="2914" y="18394"/>
                  <a:pt x="3399" y="17827"/>
                  <a:pt x="3941" y="17163"/>
                </a:cubicBezTo>
                <a:cubicBezTo>
                  <a:pt x="6152" y="14455"/>
                  <a:pt x="8177" y="11964"/>
                  <a:pt x="8220" y="11901"/>
                </a:cubicBezTo>
                <a:cubicBezTo>
                  <a:pt x="8248" y="11861"/>
                  <a:pt x="8242" y="11768"/>
                  <a:pt x="8206" y="11663"/>
                </a:cubicBezTo>
                <a:cubicBezTo>
                  <a:pt x="8166" y="11548"/>
                  <a:pt x="8151" y="11190"/>
                  <a:pt x="8161" y="10584"/>
                </a:cubicBezTo>
                <a:lnTo>
                  <a:pt x="8175" y="9676"/>
                </a:lnTo>
                <a:lnTo>
                  <a:pt x="8297" y="9686"/>
                </a:lnTo>
                <a:cubicBezTo>
                  <a:pt x="8365" y="9692"/>
                  <a:pt x="8554" y="9721"/>
                  <a:pt x="8719" y="9752"/>
                </a:cubicBezTo>
                <a:lnTo>
                  <a:pt x="9020" y="9809"/>
                </a:lnTo>
                <a:lnTo>
                  <a:pt x="9049" y="9175"/>
                </a:lnTo>
                <a:cubicBezTo>
                  <a:pt x="9115" y="7768"/>
                  <a:pt x="9144" y="3533"/>
                  <a:pt x="9088" y="3479"/>
                </a:cubicBezTo>
                <a:cubicBezTo>
                  <a:pt x="9050" y="3443"/>
                  <a:pt x="9033" y="3005"/>
                  <a:pt x="9033" y="2106"/>
                </a:cubicBezTo>
                <a:lnTo>
                  <a:pt x="9033" y="787"/>
                </a:lnTo>
                <a:lnTo>
                  <a:pt x="8814" y="787"/>
                </a:lnTo>
                <a:close/>
                <a:moveTo>
                  <a:pt x="11885" y="2338"/>
                </a:moveTo>
                <a:lnTo>
                  <a:pt x="11856" y="2602"/>
                </a:lnTo>
                <a:cubicBezTo>
                  <a:pt x="11841" y="2748"/>
                  <a:pt x="11828" y="3362"/>
                  <a:pt x="11828" y="3968"/>
                </a:cubicBezTo>
                <a:cubicBezTo>
                  <a:pt x="11827" y="4613"/>
                  <a:pt x="11806" y="5101"/>
                  <a:pt x="11777" y="5146"/>
                </a:cubicBezTo>
                <a:cubicBezTo>
                  <a:pt x="11743" y="5199"/>
                  <a:pt x="11743" y="5708"/>
                  <a:pt x="11776" y="6730"/>
                </a:cubicBezTo>
                <a:cubicBezTo>
                  <a:pt x="11804" y="7560"/>
                  <a:pt x="11826" y="8396"/>
                  <a:pt x="11826" y="8588"/>
                </a:cubicBezTo>
                <a:lnTo>
                  <a:pt x="11827" y="8937"/>
                </a:lnTo>
                <a:lnTo>
                  <a:pt x="9398" y="11987"/>
                </a:lnTo>
                <a:lnTo>
                  <a:pt x="6969" y="15036"/>
                </a:lnTo>
                <a:lnTo>
                  <a:pt x="7003" y="16600"/>
                </a:lnTo>
                <a:cubicBezTo>
                  <a:pt x="7028" y="17746"/>
                  <a:pt x="7021" y="18178"/>
                  <a:pt x="6980" y="18218"/>
                </a:cubicBezTo>
                <a:cubicBezTo>
                  <a:pt x="6857" y="18335"/>
                  <a:pt x="6938" y="18478"/>
                  <a:pt x="7255" y="18701"/>
                </a:cubicBezTo>
                <a:cubicBezTo>
                  <a:pt x="8318" y="19451"/>
                  <a:pt x="9777" y="20012"/>
                  <a:pt x="11018" y="20148"/>
                </a:cubicBezTo>
                <a:cubicBezTo>
                  <a:pt x="13909" y="20466"/>
                  <a:pt x="16379" y="19672"/>
                  <a:pt x="18177" y="17846"/>
                </a:cubicBezTo>
                <a:cubicBezTo>
                  <a:pt x="19413" y="16591"/>
                  <a:pt x="20170" y="14787"/>
                  <a:pt x="20175" y="13084"/>
                </a:cubicBezTo>
                <a:cubicBezTo>
                  <a:pt x="20176" y="12791"/>
                  <a:pt x="20178" y="12159"/>
                  <a:pt x="20181" y="11680"/>
                </a:cubicBezTo>
                <a:cubicBezTo>
                  <a:pt x="20194" y="8824"/>
                  <a:pt x="20194" y="8814"/>
                  <a:pt x="20030" y="8196"/>
                </a:cubicBezTo>
                <a:cubicBezTo>
                  <a:pt x="19750" y="7137"/>
                  <a:pt x="19322" y="6287"/>
                  <a:pt x="18659" y="5473"/>
                </a:cubicBezTo>
                <a:cubicBezTo>
                  <a:pt x="17212" y="3696"/>
                  <a:pt x="14985" y="2566"/>
                  <a:pt x="12579" y="2389"/>
                </a:cubicBezTo>
                <a:lnTo>
                  <a:pt x="11885" y="2338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71" name="成人学习的规律"/>
          <p:cNvSpPr txBox="1"/>
          <p:nvPr/>
        </p:nvSpPr>
        <p:spPr>
          <a:xfrm>
            <a:off x="13339173" y="3304601"/>
            <a:ext cx="4687120" cy="8445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 sz="4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成人学习的规律　</a:t>
            </a:r>
          </a:p>
        </p:txBody>
      </p:sp>
      <p:sp>
        <p:nvSpPr>
          <p:cNvPr id="172" name="向他人学习…"/>
          <p:cNvSpPr txBox="1"/>
          <p:nvPr/>
        </p:nvSpPr>
        <p:spPr>
          <a:xfrm rot="20741371">
            <a:off x="2514814" y="5276063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向他人学习</a:t>
            </a:r>
          </a:p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1</a:t>
            </a:r>
            <a:r>
              <a:t>0%</a:t>
            </a:r>
          </a:p>
        </p:txBody>
      </p:sp>
      <p:sp>
        <p:nvSpPr>
          <p:cNvPr id="173" name="尝试和犯错误…"/>
          <p:cNvSpPr txBox="1"/>
          <p:nvPr/>
        </p:nvSpPr>
        <p:spPr>
          <a:xfrm>
            <a:off x="7112358" y="7887489"/>
            <a:ext cx="4918076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尝试和犯错误</a:t>
            </a:r>
          </a:p>
          <a:p>
            <a:pPr defTabSz="1828800">
              <a:defRPr b="0"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7</a:t>
            </a:r>
            <a:r>
              <a:t>0%</a:t>
            </a:r>
          </a:p>
        </p:txBody>
      </p:sp>
      <p:sp>
        <p:nvSpPr>
          <p:cNvPr id="174" name="课程、练习…"/>
          <p:cNvSpPr txBox="1"/>
          <p:nvPr/>
        </p:nvSpPr>
        <p:spPr>
          <a:xfrm>
            <a:off x="155933" y="7998614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课程、练习</a:t>
            </a:r>
          </a:p>
          <a:p>
            <a:pPr defTabSz="1828800">
              <a:defRPr b="0"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20%</a:t>
            </a:r>
          </a:p>
        </p:txBody>
      </p:sp>
      <p:sp>
        <p:nvSpPr>
          <p:cNvPr id="175" name="尝试和犯错中学习：中国人有句俗话：“不撞南墙不回头”，在组织的实际发展中，我们需要强有力的执行者，也同时需要紧跟时代的变革者。沙盘模拟的过程，提供了低成本犯错的机会，让学员冲尝试和犯错中学习，又不会影响积极性和主动性。…"/>
          <p:cNvSpPr txBox="1"/>
          <p:nvPr/>
        </p:nvSpPr>
        <p:spPr>
          <a:xfrm>
            <a:off x="13187960" y="4550077"/>
            <a:ext cx="10456600" cy="736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尝试和犯错中学习：中国人有句俗话：“不撞南墙不回头”，在组织的实际发展中，我们需要强有力的执行者，也同时需要紧跟时代的变革者。</a:t>
            </a:r>
            <a:r>
              <a:rPr u="sng"/>
              <a:t>沙盘模拟的过程，提供了低成本犯错的机会，让学员冲尝试和犯错中学习，又不会影响积极性和主动性。</a:t>
            </a:r>
            <a:endParaRPr u="sng"/>
          </a:p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课程和联系中学习：在沙盘模拟中，50%的时间用来体验，50%的时间用来授课和成果输出联系。</a:t>
            </a:r>
            <a:r>
              <a:rPr u="sng"/>
              <a:t>保证了课堂的经凑性，也提升了学员的主动学习动力和对接工作的链接性。</a:t>
            </a:r>
            <a:endParaRPr u="sng"/>
          </a:p>
          <a:p>
            <a:pPr marL="396874" indent="-396874" algn="l">
              <a:spcBef>
                <a:spcPts val="2900"/>
              </a:spcBef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向他人学习：在沙盘模拟培训中，每一位参与者都有充足的时间可以将自己的经验表达出来，并用于场景模拟，以验证其合理性，同时，</a:t>
            </a:r>
            <a:r>
              <a:rPr u="sng"/>
              <a:t>参与者之间的经验交流又促进了组织内部的知识传递。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78" name="“园丁的耕耘”开发背景"/>
          <p:cNvSpPr txBox="1"/>
          <p:nvPr/>
        </p:nvSpPr>
        <p:spPr>
          <a:xfrm>
            <a:off x="1645007" y="454414"/>
            <a:ext cx="10199117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“园丁的耕耘”开发背景</a:t>
            </a:r>
          </a:p>
        </p:txBody>
      </p:sp>
      <p:sp>
        <p:nvSpPr>
          <p:cNvPr id="179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0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1" name="园丁类比老师，是受人尊重的职业。…"/>
          <p:cNvSpPr txBox="1"/>
          <p:nvPr/>
        </p:nvSpPr>
        <p:spPr>
          <a:xfrm>
            <a:off x="10389449" y="4701817"/>
            <a:ext cx="13677560" cy="6735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     园丁类比老师，是受人尊重的职业。</a:t>
            </a:r>
          </a:p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     入职一家教育科技公司，不仅可以从公司获得成长和提升，更能够为祖国的下一代的教育事业添砖加瓦。</a:t>
            </a:r>
          </a:p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     在互联网的新时代背景下，如何融入一家教育科技公司，更好的贡献自己的能力，需要在入职初期就融入到企业的文化当中</a:t>
            </a:r>
          </a:p>
          <a:p>
            <a:pPr indent="431800" algn="just" defTabSz="457200">
              <a:lnSpc>
                <a:spcPct val="140000"/>
              </a:lnSpc>
              <a:defRPr sz="3400">
                <a:solidFill>
                  <a:schemeClr val="accent1">
                    <a:lumOff val="-13575"/>
                  </a:schemeClr>
                </a:solidFill>
              </a:defRPr>
            </a:pPr>
            <a:r>
              <a:t>     本沙盘的开发过程，就是依据“用户至上、卓越高效、合作共赢”的价值理念，用情景化的方式，通过寓教于乐的形式，让学员可以更快的融入到企业当中。</a:t>
            </a:r>
          </a:p>
        </p:txBody>
      </p:sp>
      <p:sp>
        <p:nvSpPr>
          <p:cNvPr id="182" name="适宜对象：教育类企业新员工入职文化导入"/>
          <p:cNvSpPr txBox="1"/>
          <p:nvPr/>
        </p:nvSpPr>
        <p:spPr>
          <a:xfrm>
            <a:off x="10776143" y="2933715"/>
            <a:ext cx="9766301" cy="8128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/>
            <a:r>
              <a:t>适宜对象：教育类企业新员工入职文化导入</a:t>
            </a:r>
          </a:p>
        </p:txBody>
      </p:sp>
      <p:pic>
        <p:nvPicPr>
          <p:cNvPr id="183" name="u=3914430311,3195265459&amp;fm=26&amp;gp=0.jpg" descr="u=3914430311,3195265459&amp;fm=26&amp;gp=0.jpg"/>
          <p:cNvPicPr>
            <a:picLocks noChangeAspect="1"/>
          </p:cNvPicPr>
          <p:nvPr/>
        </p:nvPicPr>
        <p:blipFill>
          <a:blip r:embed="rId2">
            <a:extLst/>
          </a:blip>
          <a:srcRect l="1975" t="6" r="2" b="5888"/>
          <a:stretch>
            <a:fillRect/>
          </a:stretch>
        </p:blipFill>
        <p:spPr>
          <a:xfrm>
            <a:off x="1214537" y="3440847"/>
            <a:ext cx="6683677" cy="6416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520" fill="norm" stroke="1" extrusionOk="0">
                <a:moveTo>
                  <a:pt x="10478" y="0"/>
                </a:moveTo>
                <a:cubicBezTo>
                  <a:pt x="10328" y="1"/>
                  <a:pt x="10324" y="16"/>
                  <a:pt x="10452" y="102"/>
                </a:cubicBezTo>
                <a:cubicBezTo>
                  <a:pt x="10641" y="229"/>
                  <a:pt x="10652" y="229"/>
                  <a:pt x="10652" y="102"/>
                </a:cubicBezTo>
                <a:cubicBezTo>
                  <a:pt x="10652" y="45"/>
                  <a:pt x="10574" y="-1"/>
                  <a:pt x="10478" y="0"/>
                </a:cubicBezTo>
                <a:close/>
                <a:moveTo>
                  <a:pt x="7655" y="11"/>
                </a:moveTo>
                <a:cubicBezTo>
                  <a:pt x="7592" y="11"/>
                  <a:pt x="7529" y="17"/>
                  <a:pt x="7481" y="30"/>
                </a:cubicBezTo>
                <a:cubicBezTo>
                  <a:pt x="7385" y="57"/>
                  <a:pt x="7463" y="78"/>
                  <a:pt x="7655" y="78"/>
                </a:cubicBezTo>
                <a:cubicBezTo>
                  <a:pt x="7847" y="78"/>
                  <a:pt x="7926" y="57"/>
                  <a:pt x="7830" y="30"/>
                </a:cubicBezTo>
                <a:cubicBezTo>
                  <a:pt x="7782" y="17"/>
                  <a:pt x="7718" y="11"/>
                  <a:pt x="7655" y="11"/>
                </a:cubicBezTo>
                <a:close/>
                <a:moveTo>
                  <a:pt x="7930" y="519"/>
                </a:moveTo>
                <a:cubicBezTo>
                  <a:pt x="7779" y="518"/>
                  <a:pt x="7655" y="564"/>
                  <a:pt x="7655" y="621"/>
                </a:cubicBezTo>
                <a:cubicBezTo>
                  <a:pt x="7655" y="753"/>
                  <a:pt x="7860" y="753"/>
                  <a:pt x="8055" y="621"/>
                </a:cubicBezTo>
                <a:cubicBezTo>
                  <a:pt x="8172" y="543"/>
                  <a:pt x="8144" y="520"/>
                  <a:pt x="7930" y="519"/>
                </a:cubicBezTo>
                <a:close/>
                <a:moveTo>
                  <a:pt x="6748" y="751"/>
                </a:moveTo>
                <a:cubicBezTo>
                  <a:pt x="6693" y="750"/>
                  <a:pt x="6683" y="804"/>
                  <a:pt x="6706" y="929"/>
                </a:cubicBezTo>
                <a:cubicBezTo>
                  <a:pt x="6736" y="1093"/>
                  <a:pt x="6680" y="1178"/>
                  <a:pt x="6489" y="1254"/>
                </a:cubicBezTo>
                <a:cubicBezTo>
                  <a:pt x="6346" y="1310"/>
                  <a:pt x="6208" y="1332"/>
                  <a:pt x="6182" y="1304"/>
                </a:cubicBezTo>
                <a:cubicBezTo>
                  <a:pt x="6155" y="1277"/>
                  <a:pt x="6060" y="1347"/>
                  <a:pt x="5971" y="1461"/>
                </a:cubicBezTo>
                <a:cubicBezTo>
                  <a:pt x="5881" y="1576"/>
                  <a:pt x="5695" y="1727"/>
                  <a:pt x="5558" y="1798"/>
                </a:cubicBezTo>
                <a:cubicBezTo>
                  <a:pt x="5413" y="1873"/>
                  <a:pt x="5303" y="2023"/>
                  <a:pt x="5297" y="2156"/>
                </a:cubicBezTo>
                <a:cubicBezTo>
                  <a:pt x="5291" y="2282"/>
                  <a:pt x="5233" y="2452"/>
                  <a:pt x="5169" y="2533"/>
                </a:cubicBezTo>
                <a:cubicBezTo>
                  <a:pt x="5099" y="2620"/>
                  <a:pt x="5078" y="2801"/>
                  <a:pt x="5118" y="2976"/>
                </a:cubicBezTo>
                <a:cubicBezTo>
                  <a:pt x="5239" y="3518"/>
                  <a:pt x="5220" y="4003"/>
                  <a:pt x="5077" y="3972"/>
                </a:cubicBezTo>
                <a:cubicBezTo>
                  <a:pt x="5004" y="3956"/>
                  <a:pt x="4970" y="3986"/>
                  <a:pt x="5001" y="4040"/>
                </a:cubicBezTo>
                <a:cubicBezTo>
                  <a:pt x="5033" y="4093"/>
                  <a:pt x="4925" y="4256"/>
                  <a:pt x="4760" y="4400"/>
                </a:cubicBezTo>
                <a:cubicBezTo>
                  <a:pt x="4595" y="4545"/>
                  <a:pt x="4459" y="4750"/>
                  <a:pt x="4459" y="4857"/>
                </a:cubicBezTo>
                <a:cubicBezTo>
                  <a:pt x="4459" y="4964"/>
                  <a:pt x="4414" y="5097"/>
                  <a:pt x="4359" y="5154"/>
                </a:cubicBezTo>
                <a:cubicBezTo>
                  <a:pt x="4191" y="5329"/>
                  <a:pt x="4163" y="6108"/>
                  <a:pt x="4320" y="6244"/>
                </a:cubicBezTo>
                <a:cubicBezTo>
                  <a:pt x="4535" y="6430"/>
                  <a:pt x="4491" y="6835"/>
                  <a:pt x="4239" y="6975"/>
                </a:cubicBezTo>
                <a:lnTo>
                  <a:pt x="4018" y="7097"/>
                </a:lnTo>
                <a:lnTo>
                  <a:pt x="4245" y="7185"/>
                </a:lnTo>
                <a:cubicBezTo>
                  <a:pt x="4477" y="7274"/>
                  <a:pt x="4456" y="7483"/>
                  <a:pt x="4216" y="7483"/>
                </a:cubicBezTo>
                <a:cubicBezTo>
                  <a:pt x="4144" y="7483"/>
                  <a:pt x="4031" y="7550"/>
                  <a:pt x="3965" y="7632"/>
                </a:cubicBezTo>
                <a:cubicBezTo>
                  <a:pt x="3872" y="7749"/>
                  <a:pt x="3793" y="7758"/>
                  <a:pt x="3610" y="7671"/>
                </a:cubicBezTo>
                <a:cubicBezTo>
                  <a:pt x="3270" y="7510"/>
                  <a:pt x="3031" y="7632"/>
                  <a:pt x="3116" y="7924"/>
                </a:cubicBezTo>
                <a:cubicBezTo>
                  <a:pt x="3229" y="8312"/>
                  <a:pt x="3219" y="8366"/>
                  <a:pt x="3034" y="8367"/>
                </a:cubicBezTo>
                <a:cubicBezTo>
                  <a:pt x="2937" y="8368"/>
                  <a:pt x="2777" y="8495"/>
                  <a:pt x="2680" y="8649"/>
                </a:cubicBezTo>
                <a:cubicBezTo>
                  <a:pt x="2583" y="8804"/>
                  <a:pt x="2349" y="9038"/>
                  <a:pt x="2159" y="9171"/>
                </a:cubicBezTo>
                <a:cubicBezTo>
                  <a:pt x="1970" y="9304"/>
                  <a:pt x="1765" y="9520"/>
                  <a:pt x="1702" y="9652"/>
                </a:cubicBezTo>
                <a:cubicBezTo>
                  <a:pt x="1509" y="10054"/>
                  <a:pt x="1399" y="10109"/>
                  <a:pt x="796" y="10107"/>
                </a:cubicBezTo>
                <a:cubicBezTo>
                  <a:pt x="477" y="10106"/>
                  <a:pt x="305" y="10128"/>
                  <a:pt x="415" y="10156"/>
                </a:cubicBezTo>
                <a:cubicBezTo>
                  <a:pt x="783" y="10248"/>
                  <a:pt x="794" y="10378"/>
                  <a:pt x="447" y="10529"/>
                </a:cubicBezTo>
                <a:cubicBezTo>
                  <a:pt x="130" y="10667"/>
                  <a:pt x="102" y="10715"/>
                  <a:pt x="79" y="11178"/>
                </a:cubicBezTo>
                <a:cubicBezTo>
                  <a:pt x="65" y="11454"/>
                  <a:pt x="32" y="11717"/>
                  <a:pt x="4" y="11763"/>
                </a:cubicBezTo>
                <a:cubicBezTo>
                  <a:pt x="-62" y="11875"/>
                  <a:pt x="580" y="12722"/>
                  <a:pt x="767" y="12769"/>
                </a:cubicBezTo>
                <a:cubicBezTo>
                  <a:pt x="848" y="12789"/>
                  <a:pt x="1016" y="12806"/>
                  <a:pt x="1141" y="12807"/>
                </a:cubicBezTo>
                <a:cubicBezTo>
                  <a:pt x="1267" y="12809"/>
                  <a:pt x="1429" y="12898"/>
                  <a:pt x="1502" y="13007"/>
                </a:cubicBezTo>
                <a:cubicBezTo>
                  <a:pt x="1663" y="13246"/>
                  <a:pt x="2226" y="13239"/>
                  <a:pt x="2317" y="12996"/>
                </a:cubicBezTo>
                <a:cubicBezTo>
                  <a:pt x="2370" y="12855"/>
                  <a:pt x="2390" y="12854"/>
                  <a:pt x="2496" y="12992"/>
                </a:cubicBezTo>
                <a:cubicBezTo>
                  <a:pt x="2647" y="13189"/>
                  <a:pt x="3016" y="13408"/>
                  <a:pt x="3197" y="13408"/>
                </a:cubicBezTo>
                <a:cubicBezTo>
                  <a:pt x="3409" y="13408"/>
                  <a:pt x="3870" y="13827"/>
                  <a:pt x="3795" y="13952"/>
                </a:cubicBezTo>
                <a:cubicBezTo>
                  <a:pt x="3759" y="14014"/>
                  <a:pt x="3776" y="14034"/>
                  <a:pt x="3834" y="13997"/>
                </a:cubicBezTo>
                <a:cubicBezTo>
                  <a:pt x="3985" y="13900"/>
                  <a:pt x="4459" y="14325"/>
                  <a:pt x="4459" y="14557"/>
                </a:cubicBezTo>
                <a:cubicBezTo>
                  <a:pt x="4459" y="14845"/>
                  <a:pt x="4004" y="15134"/>
                  <a:pt x="3812" y="14968"/>
                </a:cubicBezTo>
                <a:cubicBezTo>
                  <a:pt x="3693" y="14865"/>
                  <a:pt x="3578" y="14895"/>
                  <a:pt x="3207" y="15121"/>
                </a:cubicBezTo>
                <a:cubicBezTo>
                  <a:pt x="2780" y="15381"/>
                  <a:pt x="2370" y="15413"/>
                  <a:pt x="2511" y="15175"/>
                </a:cubicBezTo>
                <a:cubicBezTo>
                  <a:pt x="2620" y="14993"/>
                  <a:pt x="2141" y="15063"/>
                  <a:pt x="2010" y="15249"/>
                </a:cubicBezTo>
                <a:cubicBezTo>
                  <a:pt x="1904" y="15399"/>
                  <a:pt x="1859" y="15406"/>
                  <a:pt x="1723" y="15289"/>
                </a:cubicBezTo>
                <a:cubicBezTo>
                  <a:pt x="1587" y="15171"/>
                  <a:pt x="1561" y="15175"/>
                  <a:pt x="1551" y="15318"/>
                </a:cubicBezTo>
                <a:cubicBezTo>
                  <a:pt x="1526" y="15657"/>
                  <a:pt x="1511" y="15703"/>
                  <a:pt x="1410" y="15776"/>
                </a:cubicBezTo>
                <a:cubicBezTo>
                  <a:pt x="1291" y="15861"/>
                  <a:pt x="1279" y="16058"/>
                  <a:pt x="1387" y="16170"/>
                </a:cubicBezTo>
                <a:cubicBezTo>
                  <a:pt x="1428" y="16212"/>
                  <a:pt x="1420" y="16299"/>
                  <a:pt x="1369" y="16363"/>
                </a:cubicBezTo>
                <a:cubicBezTo>
                  <a:pt x="1318" y="16426"/>
                  <a:pt x="1288" y="16922"/>
                  <a:pt x="1303" y="17464"/>
                </a:cubicBezTo>
                <a:cubicBezTo>
                  <a:pt x="1329" y="18459"/>
                  <a:pt x="1356" y="18655"/>
                  <a:pt x="1497" y="18890"/>
                </a:cubicBezTo>
                <a:cubicBezTo>
                  <a:pt x="1540" y="18962"/>
                  <a:pt x="1550" y="19063"/>
                  <a:pt x="1520" y="19114"/>
                </a:cubicBezTo>
                <a:cubicBezTo>
                  <a:pt x="1490" y="19165"/>
                  <a:pt x="1531" y="19234"/>
                  <a:pt x="1613" y="19267"/>
                </a:cubicBezTo>
                <a:cubicBezTo>
                  <a:pt x="1695" y="19300"/>
                  <a:pt x="1763" y="19386"/>
                  <a:pt x="1763" y="19460"/>
                </a:cubicBezTo>
                <a:cubicBezTo>
                  <a:pt x="1763" y="19534"/>
                  <a:pt x="1854" y="19654"/>
                  <a:pt x="1966" y="19726"/>
                </a:cubicBezTo>
                <a:cubicBezTo>
                  <a:pt x="2241" y="19905"/>
                  <a:pt x="2119" y="20070"/>
                  <a:pt x="1730" y="20049"/>
                </a:cubicBezTo>
                <a:cubicBezTo>
                  <a:pt x="1039" y="20011"/>
                  <a:pt x="594" y="20067"/>
                  <a:pt x="409" y="20215"/>
                </a:cubicBezTo>
                <a:cubicBezTo>
                  <a:pt x="219" y="20366"/>
                  <a:pt x="220" y="20373"/>
                  <a:pt x="453" y="20564"/>
                </a:cubicBezTo>
                <a:cubicBezTo>
                  <a:pt x="612" y="20693"/>
                  <a:pt x="653" y="20783"/>
                  <a:pt x="577" y="20831"/>
                </a:cubicBezTo>
                <a:cubicBezTo>
                  <a:pt x="493" y="20885"/>
                  <a:pt x="495" y="20963"/>
                  <a:pt x="585" y="21132"/>
                </a:cubicBezTo>
                <a:cubicBezTo>
                  <a:pt x="652" y="21257"/>
                  <a:pt x="697" y="21395"/>
                  <a:pt x="685" y="21438"/>
                </a:cubicBezTo>
                <a:cubicBezTo>
                  <a:pt x="641" y="21599"/>
                  <a:pt x="971" y="21507"/>
                  <a:pt x="1166" y="21305"/>
                </a:cubicBezTo>
                <a:cubicBezTo>
                  <a:pt x="1323" y="21141"/>
                  <a:pt x="1410" y="21118"/>
                  <a:pt x="1558" y="21201"/>
                </a:cubicBezTo>
                <a:cubicBezTo>
                  <a:pt x="1663" y="21260"/>
                  <a:pt x="1808" y="21305"/>
                  <a:pt x="1881" y="21301"/>
                </a:cubicBezTo>
                <a:cubicBezTo>
                  <a:pt x="1953" y="21297"/>
                  <a:pt x="1904" y="21250"/>
                  <a:pt x="1771" y="21195"/>
                </a:cubicBezTo>
                <a:cubicBezTo>
                  <a:pt x="1595" y="21122"/>
                  <a:pt x="1559" y="21062"/>
                  <a:pt x="1639" y="20979"/>
                </a:cubicBezTo>
                <a:cubicBezTo>
                  <a:pt x="1719" y="20896"/>
                  <a:pt x="2153" y="20913"/>
                  <a:pt x="3229" y="21038"/>
                </a:cubicBezTo>
                <a:cubicBezTo>
                  <a:pt x="4043" y="21132"/>
                  <a:pt x="5689" y="21224"/>
                  <a:pt x="6886" y="21243"/>
                </a:cubicBezTo>
                <a:cubicBezTo>
                  <a:pt x="8362" y="21265"/>
                  <a:pt x="9100" y="21314"/>
                  <a:pt x="9178" y="21396"/>
                </a:cubicBezTo>
                <a:cubicBezTo>
                  <a:pt x="9333" y="21557"/>
                  <a:pt x="10603" y="21549"/>
                  <a:pt x="10854" y="21386"/>
                </a:cubicBezTo>
                <a:cubicBezTo>
                  <a:pt x="11010" y="21285"/>
                  <a:pt x="11092" y="21285"/>
                  <a:pt x="11246" y="21385"/>
                </a:cubicBezTo>
                <a:cubicBezTo>
                  <a:pt x="11373" y="21467"/>
                  <a:pt x="11463" y="21475"/>
                  <a:pt x="11503" y="21408"/>
                </a:cubicBezTo>
                <a:cubicBezTo>
                  <a:pt x="11577" y="21284"/>
                  <a:pt x="12741" y="21313"/>
                  <a:pt x="12817" y="21441"/>
                </a:cubicBezTo>
                <a:cubicBezTo>
                  <a:pt x="12846" y="21490"/>
                  <a:pt x="12954" y="21450"/>
                  <a:pt x="13057" y="21353"/>
                </a:cubicBezTo>
                <a:cubicBezTo>
                  <a:pt x="13230" y="21190"/>
                  <a:pt x="13249" y="21189"/>
                  <a:pt x="13307" y="21345"/>
                </a:cubicBezTo>
                <a:cubicBezTo>
                  <a:pt x="13378" y="21538"/>
                  <a:pt x="13753" y="21573"/>
                  <a:pt x="13918" y="21401"/>
                </a:cubicBezTo>
                <a:cubicBezTo>
                  <a:pt x="14081" y="21231"/>
                  <a:pt x="18199" y="21220"/>
                  <a:pt x="18361" y="21389"/>
                </a:cubicBezTo>
                <a:cubicBezTo>
                  <a:pt x="18525" y="21560"/>
                  <a:pt x="18642" y="21549"/>
                  <a:pt x="18642" y="21364"/>
                </a:cubicBezTo>
                <a:cubicBezTo>
                  <a:pt x="18642" y="21123"/>
                  <a:pt x="18962" y="21005"/>
                  <a:pt x="19703" y="20974"/>
                </a:cubicBezTo>
                <a:cubicBezTo>
                  <a:pt x="20210" y="20952"/>
                  <a:pt x="20384" y="20977"/>
                  <a:pt x="20365" y="21073"/>
                </a:cubicBezTo>
                <a:cubicBezTo>
                  <a:pt x="20351" y="21145"/>
                  <a:pt x="20413" y="21204"/>
                  <a:pt x="20501" y="21204"/>
                </a:cubicBezTo>
                <a:cubicBezTo>
                  <a:pt x="20602" y="21204"/>
                  <a:pt x="20640" y="21146"/>
                  <a:pt x="20604" y="21048"/>
                </a:cubicBezTo>
                <a:cubicBezTo>
                  <a:pt x="20567" y="20946"/>
                  <a:pt x="20652" y="20837"/>
                  <a:pt x="20854" y="20729"/>
                </a:cubicBezTo>
                <a:cubicBezTo>
                  <a:pt x="21131" y="20579"/>
                  <a:pt x="21154" y="20531"/>
                  <a:pt x="21084" y="20234"/>
                </a:cubicBezTo>
                <a:cubicBezTo>
                  <a:pt x="21042" y="20052"/>
                  <a:pt x="21011" y="19752"/>
                  <a:pt x="21016" y="19567"/>
                </a:cubicBezTo>
                <a:cubicBezTo>
                  <a:pt x="21023" y="19307"/>
                  <a:pt x="20984" y="19229"/>
                  <a:pt x="20845" y="19229"/>
                </a:cubicBezTo>
                <a:cubicBezTo>
                  <a:pt x="20521" y="19229"/>
                  <a:pt x="20404" y="18966"/>
                  <a:pt x="20594" y="18664"/>
                </a:cubicBezTo>
                <a:cubicBezTo>
                  <a:pt x="20687" y="18517"/>
                  <a:pt x="20724" y="18391"/>
                  <a:pt x="20676" y="18385"/>
                </a:cubicBezTo>
                <a:cubicBezTo>
                  <a:pt x="20628" y="18378"/>
                  <a:pt x="20522" y="18367"/>
                  <a:pt x="20439" y="18359"/>
                </a:cubicBezTo>
                <a:cubicBezTo>
                  <a:pt x="20336" y="18350"/>
                  <a:pt x="20275" y="18186"/>
                  <a:pt x="20240" y="17826"/>
                </a:cubicBezTo>
                <a:lnTo>
                  <a:pt x="20190" y="17305"/>
                </a:lnTo>
                <a:lnTo>
                  <a:pt x="20074" y="17635"/>
                </a:lnTo>
                <a:cubicBezTo>
                  <a:pt x="19917" y="18076"/>
                  <a:pt x="19588" y="18266"/>
                  <a:pt x="19449" y="17996"/>
                </a:cubicBezTo>
                <a:cubicBezTo>
                  <a:pt x="19394" y="17888"/>
                  <a:pt x="19372" y="17778"/>
                  <a:pt x="19400" y="17748"/>
                </a:cubicBezTo>
                <a:cubicBezTo>
                  <a:pt x="19428" y="17719"/>
                  <a:pt x="19263" y="17540"/>
                  <a:pt x="19033" y="17350"/>
                </a:cubicBezTo>
                <a:cubicBezTo>
                  <a:pt x="18620" y="17011"/>
                  <a:pt x="18599" y="17005"/>
                  <a:pt x="17563" y="16999"/>
                </a:cubicBezTo>
                <a:cubicBezTo>
                  <a:pt x="16376" y="16993"/>
                  <a:pt x="16479" y="17081"/>
                  <a:pt x="16404" y="16006"/>
                </a:cubicBezTo>
                <a:cubicBezTo>
                  <a:pt x="16365" y="15441"/>
                  <a:pt x="16196" y="14976"/>
                  <a:pt x="15968" y="14803"/>
                </a:cubicBezTo>
                <a:cubicBezTo>
                  <a:pt x="15830" y="14698"/>
                  <a:pt x="15751" y="14711"/>
                  <a:pt x="15532" y="14873"/>
                </a:cubicBezTo>
                <a:cubicBezTo>
                  <a:pt x="15385" y="14982"/>
                  <a:pt x="15222" y="15070"/>
                  <a:pt x="15169" y="15070"/>
                </a:cubicBezTo>
                <a:cubicBezTo>
                  <a:pt x="15115" y="15070"/>
                  <a:pt x="15015" y="15141"/>
                  <a:pt x="14948" y="15226"/>
                </a:cubicBezTo>
                <a:cubicBezTo>
                  <a:pt x="14880" y="15311"/>
                  <a:pt x="14777" y="15351"/>
                  <a:pt x="14720" y="15314"/>
                </a:cubicBezTo>
                <a:cubicBezTo>
                  <a:pt x="14663" y="15277"/>
                  <a:pt x="14463" y="15252"/>
                  <a:pt x="14277" y="15259"/>
                </a:cubicBezTo>
                <a:cubicBezTo>
                  <a:pt x="14069" y="15267"/>
                  <a:pt x="13919" y="15216"/>
                  <a:pt x="13886" y="15126"/>
                </a:cubicBezTo>
                <a:cubicBezTo>
                  <a:pt x="13856" y="15046"/>
                  <a:pt x="13768" y="15006"/>
                  <a:pt x="13689" y="15037"/>
                </a:cubicBezTo>
                <a:cubicBezTo>
                  <a:pt x="13611" y="15068"/>
                  <a:pt x="13481" y="15038"/>
                  <a:pt x="13401" y="14969"/>
                </a:cubicBezTo>
                <a:cubicBezTo>
                  <a:pt x="13322" y="14901"/>
                  <a:pt x="13216" y="14872"/>
                  <a:pt x="13165" y="14905"/>
                </a:cubicBezTo>
                <a:cubicBezTo>
                  <a:pt x="13114" y="14938"/>
                  <a:pt x="13017" y="14895"/>
                  <a:pt x="12949" y="14809"/>
                </a:cubicBezTo>
                <a:cubicBezTo>
                  <a:pt x="12881" y="14724"/>
                  <a:pt x="12864" y="14654"/>
                  <a:pt x="12912" y="14651"/>
                </a:cubicBezTo>
                <a:cubicBezTo>
                  <a:pt x="12959" y="14648"/>
                  <a:pt x="12827" y="14552"/>
                  <a:pt x="12617" y="14437"/>
                </a:cubicBezTo>
                <a:cubicBezTo>
                  <a:pt x="12317" y="14272"/>
                  <a:pt x="12259" y="14197"/>
                  <a:pt x="12348" y="14087"/>
                </a:cubicBezTo>
                <a:cubicBezTo>
                  <a:pt x="12429" y="13985"/>
                  <a:pt x="12429" y="13927"/>
                  <a:pt x="12349" y="13875"/>
                </a:cubicBezTo>
                <a:cubicBezTo>
                  <a:pt x="12288" y="13836"/>
                  <a:pt x="12254" y="13726"/>
                  <a:pt x="12272" y="13631"/>
                </a:cubicBezTo>
                <a:cubicBezTo>
                  <a:pt x="12309" y="13439"/>
                  <a:pt x="11952" y="13096"/>
                  <a:pt x="11716" y="13096"/>
                </a:cubicBezTo>
                <a:cubicBezTo>
                  <a:pt x="11494" y="13096"/>
                  <a:pt x="11414" y="12904"/>
                  <a:pt x="11560" y="12721"/>
                </a:cubicBezTo>
                <a:cubicBezTo>
                  <a:pt x="11662" y="12592"/>
                  <a:pt x="11656" y="12508"/>
                  <a:pt x="11523" y="12274"/>
                </a:cubicBezTo>
                <a:cubicBezTo>
                  <a:pt x="11360" y="11987"/>
                  <a:pt x="11360" y="11985"/>
                  <a:pt x="11804" y="11591"/>
                </a:cubicBezTo>
                <a:cubicBezTo>
                  <a:pt x="12085" y="11341"/>
                  <a:pt x="12250" y="11110"/>
                  <a:pt x="12250" y="10963"/>
                </a:cubicBezTo>
                <a:cubicBezTo>
                  <a:pt x="12250" y="10835"/>
                  <a:pt x="12315" y="10673"/>
                  <a:pt x="12396" y="10603"/>
                </a:cubicBezTo>
                <a:cubicBezTo>
                  <a:pt x="12477" y="10534"/>
                  <a:pt x="12535" y="10446"/>
                  <a:pt x="12525" y="10409"/>
                </a:cubicBezTo>
                <a:cubicBezTo>
                  <a:pt x="12483" y="10249"/>
                  <a:pt x="12772" y="9874"/>
                  <a:pt x="12936" y="9874"/>
                </a:cubicBezTo>
                <a:cubicBezTo>
                  <a:pt x="13075" y="9874"/>
                  <a:pt x="13105" y="9809"/>
                  <a:pt x="13073" y="9582"/>
                </a:cubicBezTo>
                <a:cubicBezTo>
                  <a:pt x="13024" y="9239"/>
                  <a:pt x="13303" y="8900"/>
                  <a:pt x="13405" y="9178"/>
                </a:cubicBezTo>
                <a:cubicBezTo>
                  <a:pt x="13456" y="9314"/>
                  <a:pt x="13492" y="9308"/>
                  <a:pt x="13660" y="9134"/>
                </a:cubicBezTo>
                <a:cubicBezTo>
                  <a:pt x="13767" y="9022"/>
                  <a:pt x="13833" y="8892"/>
                  <a:pt x="13806" y="8846"/>
                </a:cubicBezTo>
                <a:cubicBezTo>
                  <a:pt x="13778" y="8800"/>
                  <a:pt x="13956" y="8566"/>
                  <a:pt x="14199" y="8324"/>
                </a:cubicBezTo>
                <a:cubicBezTo>
                  <a:pt x="14443" y="8083"/>
                  <a:pt x="14633" y="7829"/>
                  <a:pt x="14620" y="7761"/>
                </a:cubicBezTo>
                <a:cubicBezTo>
                  <a:pt x="14608" y="7694"/>
                  <a:pt x="14676" y="7646"/>
                  <a:pt x="14772" y="7654"/>
                </a:cubicBezTo>
                <a:cubicBezTo>
                  <a:pt x="14870" y="7662"/>
                  <a:pt x="14946" y="7596"/>
                  <a:pt x="14946" y="7506"/>
                </a:cubicBezTo>
                <a:cubicBezTo>
                  <a:pt x="14946" y="7417"/>
                  <a:pt x="14917" y="7375"/>
                  <a:pt x="14881" y="7413"/>
                </a:cubicBezTo>
                <a:cubicBezTo>
                  <a:pt x="14845" y="7450"/>
                  <a:pt x="14757" y="7431"/>
                  <a:pt x="14687" y="7370"/>
                </a:cubicBezTo>
                <a:cubicBezTo>
                  <a:pt x="14589" y="7286"/>
                  <a:pt x="14585" y="7199"/>
                  <a:pt x="14668" y="7011"/>
                </a:cubicBezTo>
                <a:cubicBezTo>
                  <a:pt x="14762" y="6794"/>
                  <a:pt x="14736" y="6724"/>
                  <a:pt x="14462" y="6457"/>
                </a:cubicBezTo>
                <a:cubicBezTo>
                  <a:pt x="14289" y="6289"/>
                  <a:pt x="14148" y="6102"/>
                  <a:pt x="14148" y="6042"/>
                </a:cubicBezTo>
                <a:cubicBezTo>
                  <a:pt x="14148" y="5859"/>
                  <a:pt x="13335" y="5677"/>
                  <a:pt x="13037" y="5793"/>
                </a:cubicBezTo>
                <a:cubicBezTo>
                  <a:pt x="12886" y="5851"/>
                  <a:pt x="12711" y="5857"/>
                  <a:pt x="12623" y="5806"/>
                </a:cubicBezTo>
                <a:cubicBezTo>
                  <a:pt x="12508" y="5739"/>
                  <a:pt x="12345" y="5853"/>
                  <a:pt x="11984" y="6252"/>
                </a:cubicBezTo>
                <a:cubicBezTo>
                  <a:pt x="11718" y="6547"/>
                  <a:pt x="11422" y="6873"/>
                  <a:pt x="11326" y="6979"/>
                </a:cubicBezTo>
                <a:cubicBezTo>
                  <a:pt x="11230" y="7084"/>
                  <a:pt x="11084" y="7170"/>
                  <a:pt x="11003" y="7170"/>
                </a:cubicBezTo>
                <a:cubicBezTo>
                  <a:pt x="10922" y="7170"/>
                  <a:pt x="10784" y="7285"/>
                  <a:pt x="10696" y="7425"/>
                </a:cubicBezTo>
                <a:cubicBezTo>
                  <a:pt x="10508" y="7724"/>
                  <a:pt x="10301" y="7675"/>
                  <a:pt x="10111" y="7288"/>
                </a:cubicBezTo>
                <a:cubicBezTo>
                  <a:pt x="10016" y="7095"/>
                  <a:pt x="10004" y="6938"/>
                  <a:pt x="10071" y="6755"/>
                </a:cubicBezTo>
                <a:cubicBezTo>
                  <a:pt x="10163" y="6503"/>
                  <a:pt x="10170" y="6500"/>
                  <a:pt x="10309" y="6697"/>
                </a:cubicBezTo>
                <a:cubicBezTo>
                  <a:pt x="10479" y="6937"/>
                  <a:pt x="10498" y="6830"/>
                  <a:pt x="10340" y="6522"/>
                </a:cubicBezTo>
                <a:cubicBezTo>
                  <a:pt x="10249" y="6345"/>
                  <a:pt x="10259" y="6279"/>
                  <a:pt x="10396" y="6175"/>
                </a:cubicBezTo>
                <a:cubicBezTo>
                  <a:pt x="10489" y="6104"/>
                  <a:pt x="10559" y="6031"/>
                  <a:pt x="10552" y="6011"/>
                </a:cubicBezTo>
                <a:cubicBezTo>
                  <a:pt x="10545" y="5992"/>
                  <a:pt x="10571" y="5887"/>
                  <a:pt x="10611" y="5779"/>
                </a:cubicBezTo>
                <a:cubicBezTo>
                  <a:pt x="10650" y="5672"/>
                  <a:pt x="10630" y="5495"/>
                  <a:pt x="10565" y="5385"/>
                </a:cubicBezTo>
                <a:cubicBezTo>
                  <a:pt x="10499" y="5276"/>
                  <a:pt x="10468" y="5149"/>
                  <a:pt x="10496" y="5103"/>
                </a:cubicBezTo>
                <a:cubicBezTo>
                  <a:pt x="10572" y="4975"/>
                  <a:pt x="10352" y="4231"/>
                  <a:pt x="10177" y="4026"/>
                </a:cubicBezTo>
                <a:cubicBezTo>
                  <a:pt x="10092" y="3926"/>
                  <a:pt x="10054" y="3844"/>
                  <a:pt x="10094" y="3844"/>
                </a:cubicBezTo>
                <a:cubicBezTo>
                  <a:pt x="10134" y="3844"/>
                  <a:pt x="10077" y="3725"/>
                  <a:pt x="9967" y="3580"/>
                </a:cubicBezTo>
                <a:cubicBezTo>
                  <a:pt x="9731" y="3267"/>
                  <a:pt x="9763" y="2619"/>
                  <a:pt x="10025" y="2414"/>
                </a:cubicBezTo>
                <a:cubicBezTo>
                  <a:pt x="10116" y="2343"/>
                  <a:pt x="10159" y="2285"/>
                  <a:pt x="10120" y="2285"/>
                </a:cubicBezTo>
                <a:cubicBezTo>
                  <a:pt x="10080" y="2285"/>
                  <a:pt x="10118" y="2174"/>
                  <a:pt x="10204" y="2038"/>
                </a:cubicBezTo>
                <a:cubicBezTo>
                  <a:pt x="10457" y="1636"/>
                  <a:pt x="10554" y="1169"/>
                  <a:pt x="10410" y="1045"/>
                </a:cubicBezTo>
                <a:cubicBezTo>
                  <a:pt x="10254" y="910"/>
                  <a:pt x="9349" y="934"/>
                  <a:pt x="9168" y="1078"/>
                </a:cubicBezTo>
                <a:cubicBezTo>
                  <a:pt x="9023" y="1193"/>
                  <a:pt x="8837" y="1251"/>
                  <a:pt x="8477" y="1290"/>
                </a:cubicBezTo>
                <a:cubicBezTo>
                  <a:pt x="8352" y="1303"/>
                  <a:pt x="8197" y="1369"/>
                  <a:pt x="8132" y="1436"/>
                </a:cubicBezTo>
                <a:cubicBezTo>
                  <a:pt x="7965" y="1610"/>
                  <a:pt x="7819" y="1587"/>
                  <a:pt x="7520" y="1342"/>
                </a:cubicBezTo>
                <a:cubicBezTo>
                  <a:pt x="7375" y="1223"/>
                  <a:pt x="7256" y="1159"/>
                  <a:pt x="7256" y="1199"/>
                </a:cubicBezTo>
                <a:cubicBezTo>
                  <a:pt x="7256" y="1239"/>
                  <a:pt x="7190" y="1214"/>
                  <a:pt x="7108" y="1143"/>
                </a:cubicBezTo>
                <a:cubicBezTo>
                  <a:pt x="7026" y="1073"/>
                  <a:pt x="6983" y="973"/>
                  <a:pt x="7013" y="922"/>
                </a:cubicBezTo>
                <a:cubicBezTo>
                  <a:pt x="7043" y="872"/>
                  <a:pt x="7047" y="830"/>
                  <a:pt x="7021" y="830"/>
                </a:cubicBezTo>
                <a:cubicBezTo>
                  <a:pt x="6995" y="830"/>
                  <a:pt x="6903" y="802"/>
                  <a:pt x="6819" y="768"/>
                </a:cubicBezTo>
                <a:cubicBezTo>
                  <a:pt x="6790" y="756"/>
                  <a:pt x="6767" y="751"/>
                  <a:pt x="6748" y="751"/>
                </a:cubicBezTo>
                <a:close/>
                <a:moveTo>
                  <a:pt x="13449" y="9783"/>
                </a:moveTo>
                <a:cubicBezTo>
                  <a:pt x="13403" y="9783"/>
                  <a:pt x="13358" y="9790"/>
                  <a:pt x="13323" y="9805"/>
                </a:cubicBezTo>
                <a:cubicBezTo>
                  <a:pt x="13255" y="9833"/>
                  <a:pt x="13311" y="9856"/>
                  <a:pt x="13449" y="9856"/>
                </a:cubicBezTo>
                <a:cubicBezTo>
                  <a:pt x="13586" y="9856"/>
                  <a:pt x="13643" y="9833"/>
                  <a:pt x="13574" y="9805"/>
                </a:cubicBezTo>
                <a:cubicBezTo>
                  <a:pt x="13540" y="9790"/>
                  <a:pt x="13494" y="9783"/>
                  <a:pt x="13449" y="9783"/>
                </a:cubicBezTo>
                <a:close/>
                <a:moveTo>
                  <a:pt x="12230" y="12063"/>
                </a:moveTo>
                <a:cubicBezTo>
                  <a:pt x="12216" y="12061"/>
                  <a:pt x="12192" y="12093"/>
                  <a:pt x="12151" y="12161"/>
                </a:cubicBezTo>
                <a:cubicBezTo>
                  <a:pt x="12097" y="12246"/>
                  <a:pt x="12053" y="12354"/>
                  <a:pt x="12052" y="12400"/>
                </a:cubicBezTo>
                <a:cubicBezTo>
                  <a:pt x="12051" y="12446"/>
                  <a:pt x="12096" y="12455"/>
                  <a:pt x="12151" y="12420"/>
                </a:cubicBezTo>
                <a:cubicBezTo>
                  <a:pt x="12206" y="12385"/>
                  <a:pt x="12250" y="12277"/>
                  <a:pt x="12249" y="12181"/>
                </a:cubicBezTo>
                <a:cubicBezTo>
                  <a:pt x="12248" y="12105"/>
                  <a:pt x="12244" y="12066"/>
                  <a:pt x="12230" y="12063"/>
                </a:cubicBezTo>
                <a:close/>
                <a:moveTo>
                  <a:pt x="21438" y="19853"/>
                </a:moveTo>
                <a:cubicBezTo>
                  <a:pt x="21383" y="19853"/>
                  <a:pt x="21338" y="19900"/>
                  <a:pt x="21338" y="19957"/>
                </a:cubicBezTo>
                <a:cubicBezTo>
                  <a:pt x="21338" y="20014"/>
                  <a:pt x="21383" y="20061"/>
                  <a:pt x="21438" y="20061"/>
                </a:cubicBezTo>
                <a:cubicBezTo>
                  <a:pt x="21493" y="20061"/>
                  <a:pt x="21538" y="20014"/>
                  <a:pt x="21538" y="19957"/>
                </a:cubicBezTo>
                <a:cubicBezTo>
                  <a:pt x="21538" y="19900"/>
                  <a:pt x="21493" y="19853"/>
                  <a:pt x="21438" y="19853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第二部分：沙盘介绍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第二部分：沙盘介绍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88" name="推演目标：快速融入企业文化"/>
          <p:cNvSpPr txBox="1"/>
          <p:nvPr/>
        </p:nvSpPr>
        <p:spPr>
          <a:xfrm>
            <a:off x="1346230" y="383237"/>
            <a:ext cx="13322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推演目标：快速融入企业文化</a:t>
            </a:r>
          </a:p>
        </p:txBody>
      </p:sp>
      <p:sp>
        <p:nvSpPr>
          <p:cNvPr id="189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0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1" name="“园丁的耕耘”沙盘盘面"/>
          <p:cNvSpPr txBox="1"/>
          <p:nvPr/>
        </p:nvSpPr>
        <p:spPr>
          <a:xfrm>
            <a:off x="3682593" y="2852491"/>
            <a:ext cx="389610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“园丁的耕耘”沙盘盘面</a:t>
            </a:r>
          </a:p>
        </p:txBody>
      </p:sp>
      <p:sp>
        <p:nvSpPr>
          <p:cNvPr id="192" name="用户至上"/>
          <p:cNvSpPr txBox="1"/>
          <p:nvPr/>
        </p:nvSpPr>
        <p:spPr>
          <a:xfrm>
            <a:off x="12136323" y="2852491"/>
            <a:ext cx="1638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用户至上</a:t>
            </a:r>
          </a:p>
        </p:txBody>
      </p:sp>
      <p:sp>
        <p:nvSpPr>
          <p:cNvPr id="193" name="卓越高效"/>
          <p:cNvSpPr txBox="1"/>
          <p:nvPr/>
        </p:nvSpPr>
        <p:spPr>
          <a:xfrm>
            <a:off x="12136323" y="6070491"/>
            <a:ext cx="1638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卓越高效</a:t>
            </a:r>
          </a:p>
        </p:txBody>
      </p:sp>
      <p:sp>
        <p:nvSpPr>
          <p:cNvPr id="194" name="合作共赢"/>
          <p:cNvSpPr txBox="1"/>
          <p:nvPr/>
        </p:nvSpPr>
        <p:spPr>
          <a:xfrm>
            <a:off x="12136323" y="9288491"/>
            <a:ext cx="1638301" cy="635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r>
              <a:t>合作共赢</a:t>
            </a:r>
          </a:p>
        </p:txBody>
      </p:sp>
      <p:sp>
        <p:nvSpPr>
          <p:cNvPr id="195" name="沙盘盘面是一个可耕作区域，象征着企业提供的平台…"/>
          <p:cNvSpPr txBox="1"/>
          <p:nvPr/>
        </p:nvSpPr>
        <p:spPr>
          <a:xfrm>
            <a:off x="11844670" y="3655865"/>
            <a:ext cx="11884788" cy="2246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沙盘盘面是一个可耕作区域，象征着企业提供的平台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每个小方块都预示着一个用户，从“种子”到“农作物”需要辛勤的耕耘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根据市场的需求，不断的调整种子的种类，适应市场需求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大盘面上有“山川”和“河流”，要根据市场需求不断适应变化</a:t>
            </a:r>
          </a:p>
        </p:txBody>
      </p:sp>
      <p:sp>
        <p:nvSpPr>
          <p:cNvPr id="196" name="沙盘模拟的过程中，每一个地块产生的经济价值不同，需要因地制宜，产出最好的结果…"/>
          <p:cNvSpPr txBox="1"/>
          <p:nvPr/>
        </p:nvSpPr>
        <p:spPr>
          <a:xfrm>
            <a:off x="12025025" y="6873866"/>
            <a:ext cx="11524078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沙盘模拟的过程中，每一个地块产生的经济价值不同，需要因地制宜，产出最好的结果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通过不断的精耕细作和建立辅助设置，提升种子的价值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通过合理的时间规划和内容管理，让组织更加高效</a:t>
            </a:r>
          </a:p>
        </p:txBody>
      </p:sp>
      <p:sp>
        <p:nvSpPr>
          <p:cNvPr id="197" name="各个小组之间建立的辅助设施是可以公用的，提升小组效率…"/>
          <p:cNvSpPr txBox="1"/>
          <p:nvPr/>
        </p:nvSpPr>
        <p:spPr>
          <a:xfrm>
            <a:off x="12146676" y="10289598"/>
            <a:ext cx="11179176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各个小组之间建立的辅助设施是可以公用的，提升小组效率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各小组可以根据市场动向，各区域收购站的价格，提升农作物的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经济价值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建立合作共赢的机制，可以有效抵御风险</a:t>
            </a:r>
          </a:p>
        </p:txBody>
      </p:sp>
      <p:pic>
        <p:nvPicPr>
          <p:cNvPr id="198" name="截屏2020-10-13 14.36.42.png" descr="截屏2020-10-13 14.36.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40677" y="3559150"/>
            <a:ext cx="7979939" cy="886463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截屏2020-10-13 14.36.42.png" descr="截屏2020-10-13 14.36.4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71116" y="1912033"/>
            <a:ext cx="9241768" cy="10266353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园丁的耕耘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202" name="盘面：各种不同的地形可以栽种不同的农作物，获得不同的收益"/>
          <p:cNvSpPr txBox="1"/>
          <p:nvPr/>
        </p:nvSpPr>
        <p:spPr>
          <a:xfrm>
            <a:off x="4514789" y="1388088"/>
            <a:ext cx="14338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盘面：各种不同的地形可以栽种不同的农作物，获得不同的收益</a:t>
            </a:r>
          </a:p>
        </p:txBody>
      </p:sp>
      <p:sp>
        <p:nvSpPr>
          <p:cNvPr id="203" name="线条"/>
          <p:cNvSpPr/>
          <p:nvPr/>
        </p:nvSpPr>
        <p:spPr>
          <a:xfrm>
            <a:off x="5416252" y="4475115"/>
            <a:ext cx="4876801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4" name="山坡向阳面"/>
          <p:cNvSpPr txBox="1"/>
          <p:nvPr/>
        </p:nvSpPr>
        <p:spPr>
          <a:xfrm>
            <a:off x="1106585" y="3890915"/>
            <a:ext cx="3924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山坡向阳面</a:t>
            </a:r>
          </a:p>
        </p:txBody>
      </p:sp>
      <p:sp>
        <p:nvSpPr>
          <p:cNvPr id="205" name="线条"/>
          <p:cNvSpPr/>
          <p:nvPr/>
        </p:nvSpPr>
        <p:spPr>
          <a:xfrm>
            <a:off x="5501783" y="6302360"/>
            <a:ext cx="5497546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6" name="山坡被阳面"/>
          <p:cNvSpPr txBox="1"/>
          <p:nvPr/>
        </p:nvSpPr>
        <p:spPr>
          <a:xfrm>
            <a:off x="1192115" y="5718160"/>
            <a:ext cx="3924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山坡被阳面</a:t>
            </a:r>
          </a:p>
        </p:txBody>
      </p:sp>
      <p:sp>
        <p:nvSpPr>
          <p:cNvPr id="207" name="线条"/>
          <p:cNvSpPr/>
          <p:nvPr/>
        </p:nvSpPr>
        <p:spPr>
          <a:xfrm>
            <a:off x="5628783" y="8469965"/>
            <a:ext cx="3352362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8" name="沙地"/>
          <p:cNvSpPr txBox="1"/>
          <p:nvPr/>
        </p:nvSpPr>
        <p:spPr>
          <a:xfrm>
            <a:off x="2462115" y="7885765"/>
            <a:ext cx="1638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沙地</a:t>
            </a:r>
          </a:p>
        </p:txBody>
      </p:sp>
      <p:sp>
        <p:nvSpPr>
          <p:cNvPr id="209" name="线条"/>
          <p:cNvSpPr/>
          <p:nvPr/>
        </p:nvSpPr>
        <p:spPr>
          <a:xfrm>
            <a:off x="5672844" y="10637569"/>
            <a:ext cx="3352362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0" name="湖边水田"/>
          <p:cNvSpPr txBox="1"/>
          <p:nvPr/>
        </p:nvSpPr>
        <p:spPr>
          <a:xfrm>
            <a:off x="1744176" y="10053369"/>
            <a:ext cx="3162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湖边水田</a:t>
            </a:r>
          </a:p>
        </p:txBody>
      </p:sp>
      <p:sp>
        <p:nvSpPr>
          <p:cNvPr id="211" name="线条"/>
          <p:cNvSpPr/>
          <p:nvPr/>
        </p:nvSpPr>
        <p:spPr>
          <a:xfrm flipV="1">
            <a:off x="9400990" y="10926621"/>
            <a:ext cx="1123500" cy="1123500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2" name="沼泽区"/>
          <p:cNvSpPr txBox="1"/>
          <p:nvPr/>
        </p:nvSpPr>
        <p:spPr>
          <a:xfrm>
            <a:off x="8424424" y="12005022"/>
            <a:ext cx="2400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沼泽区</a:t>
            </a:r>
          </a:p>
        </p:txBody>
      </p:sp>
      <p:sp>
        <p:nvSpPr>
          <p:cNvPr id="213" name="线条"/>
          <p:cNvSpPr/>
          <p:nvPr/>
        </p:nvSpPr>
        <p:spPr>
          <a:xfrm flipH="1">
            <a:off x="14878445" y="9523079"/>
            <a:ext cx="4160550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4" name="平原区"/>
          <p:cNvSpPr txBox="1"/>
          <p:nvPr/>
        </p:nvSpPr>
        <p:spPr>
          <a:xfrm>
            <a:off x="12242200" y="12090552"/>
            <a:ext cx="2400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平原区</a:t>
            </a:r>
          </a:p>
        </p:txBody>
      </p:sp>
      <p:sp>
        <p:nvSpPr>
          <p:cNvPr id="215" name="河床地带"/>
          <p:cNvSpPr txBox="1"/>
          <p:nvPr/>
        </p:nvSpPr>
        <p:spPr>
          <a:xfrm>
            <a:off x="19267585" y="8938879"/>
            <a:ext cx="3162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河床地带</a:t>
            </a:r>
          </a:p>
        </p:txBody>
      </p:sp>
      <p:sp>
        <p:nvSpPr>
          <p:cNvPr id="216" name="线条"/>
          <p:cNvSpPr/>
          <p:nvPr/>
        </p:nvSpPr>
        <p:spPr>
          <a:xfrm flipH="1">
            <a:off x="15337200" y="7747000"/>
            <a:ext cx="3647009" cy="0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7" name="丘陵地带"/>
          <p:cNvSpPr txBox="1"/>
          <p:nvPr/>
        </p:nvSpPr>
        <p:spPr>
          <a:xfrm>
            <a:off x="19267585" y="7162799"/>
            <a:ext cx="3162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丘陵地带</a:t>
            </a:r>
          </a:p>
        </p:txBody>
      </p:sp>
      <p:sp>
        <p:nvSpPr>
          <p:cNvPr id="218" name="线条"/>
          <p:cNvSpPr/>
          <p:nvPr/>
        </p:nvSpPr>
        <p:spPr>
          <a:xfrm flipH="1" flipV="1">
            <a:off x="15256853" y="5159605"/>
            <a:ext cx="3647009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9" name="绿洲地带"/>
          <p:cNvSpPr txBox="1"/>
          <p:nvPr/>
        </p:nvSpPr>
        <p:spPr>
          <a:xfrm>
            <a:off x="18979891" y="4575405"/>
            <a:ext cx="3162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绿洲地带</a:t>
            </a:r>
          </a:p>
        </p:txBody>
      </p:sp>
      <p:sp>
        <p:nvSpPr>
          <p:cNvPr id="220" name="线条"/>
          <p:cNvSpPr/>
          <p:nvPr/>
        </p:nvSpPr>
        <p:spPr>
          <a:xfrm flipV="1">
            <a:off x="13442350" y="10805772"/>
            <a:ext cx="1" cy="1410098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1" name="线条"/>
          <p:cNvSpPr/>
          <p:nvPr/>
        </p:nvSpPr>
        <p:spPr>
          <a:xfrm flipH="1" flipV="1">
            <a:off x="12879265" y="3993448"/>
            <a:ext cx="6027188" cy="1"/>
          </a:xfrm>
          <a:prstGeom prst="line">
            <a:avLst/>
          </a:prstGeom>
          <a:ln w="127000">
            <a:solidFill>
              <a:srgbClr val="000000"/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2" name="高原地带"/>
          <p:cNvSpPr txBox="1"/>
          <p:nvPr/>
        </p:nvSpPr>
        <p:spPr>
          <a:xfrm>
            <a:off x="18982483" y="3409248"/>
            <a:ext cx="3162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pPr/>
            <a:r>
              <a:t>高原地带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园丁的耕耘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225" name="盘面：各种不同的地形可以栽种不同的农作物，获得不同的收益"/>
          <p:cNvSpPr txBox="1"/>
          <p:nvPr/>
        </p:nvSpPr>
        <p:spPr>
          <a:xfrm>
            <a:off x="4514789" y="1388088"/>
            <a:ext cx="14338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盘面：各种不同的地形可以栽种不同的农作物，获得不同的收益</a:t>
            </a:r>
          </a:p>
        </p:txBody>
      </p:sp>
      <p:pic>
        <p:nvPicPr>
          <p:cNvPr id="226" name="图像" descr="图像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6731" y="6463779"/>
            <a:ext cx="18987139" cy="5734971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第二步：种子需要在不同的土壤中成长"/>
          <p:cNvSpPr txBox="1"/>
          <p:nvPr/>
        </p:nvSpPr>
        <p:spPr>
          <a:xfrm>
            <a:off x="253451" y="3675720"/>
            <a:ext cx="4216401" cy="4318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19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第二步：种子需要在不同的土壤中成长</a:t>
            </a:r>
          </a:p>
        </p:txBody>
      </p:sp>
      <p:sp>
        <p:nvSpPr>
          <p:cNvPr id="228" name="线条"/>
          <p:cNvSpPr/>
          <p:nvPr/>
        </p:nvSpPr>
        <p:spPr>
          <a:xfrm flipH="1">
            <a:off x="5007170" y="6544440"/>
            <a:ext cx="271216" cy="3381515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29" name="线条"/>
          <p:cNvSpPr/>
          <p:nvPr/>
        </p:nvSpPr>
        <p:spPr>
          <a:xfrm>
            <a:off x="5298435" y="6550686"/>
            <a:ext cx="701885" cy="1192462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0" name="线条"/>
          <p:cNvSpPr/>
          <p:nvPr/>
        </p:nvSpPr>
        <p:spPr>
          <a:xfrm>
            <a:off x="5364179" y="6605208"/>
            <a:ext cx="3973852" cy="370486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1" name="圆形"/>
          <p:cNvSpPr/>
          <p:nvPr/>
        </p:nvSpPr>
        <p:spPr>
          <a:xfrm>
            <a:off x="5186989" y="6486455"/>
            <a:ext cx="253879" cy="253879"/>
          </a:xfrm>
          <a:prstGeom prst="ellipse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2" name="线条"/>
          <p:cNvSpPr/>
          <p:nvPr/>
        </p:nvSpPr>
        <p:spPr>
          <a:xfrm flipH="1" flipV="1">
            <a:off x="4095553" y="5403055"/>
            <a:ext cx="1290477" cy="1290477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3" name="象征意义：尊重用户，心存敬畏…"/>
          <p:cNvSpPr txBox="1"/>
          <p:nvPr/>
        </p:nvSpPr>
        <p:spPr>
          <a:xfrm>
            <a:off x="239325" y="4155749"/>
            <a:ext cx="43053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象征意义：尊重用户，心存敬畏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建立多样化服务意识，尊重每一个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用户的需求和特点。</a:t>
            </a:r>
          </a:p>
        </p:txBody>
      </p:sp>
      <p:sp>
        <p:nvSpPr>
          <p:cNvPr id="234" name="线条"/>
          <p:cNvSpPr/>
          <p:nvPr/>
        </p:nvSpPr>
        <p:spPr>
          <a:xfrm flipH="1">
            <a:off x="19738136" y="9508170"/>
            <a:ext cx="718720" cy="2181150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5" name="圆形"/>
          <p:cNvSpPr/>
          <p:nvPr/>
        </p:nvSpPr>
        <p:spPr>
          <a:xfrm>
            <a:off x="20337528" y="9421593"/>
            <a:ext cx="253880" cy="253879"/>
          </a:xfrm>
          <a:prstGeom prst="ellipse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6" name="线条"/>
          <p:cNvSpPr/>
          <p:nvPr/>
        </p:nvSpPr>
        <p:spPr>
          <a:xfrm flipV="1">
            <a:off x="20442964" y="8142928"/>
            <a:ext cx="1392137" cy="1392137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37" name="第一步：根据市场需求采购种子"/>
          <p:cNvSpPr txBox="1"/>
          <p:nvPr/>
        </p:nvSpPr>
        <p:spPr>
          <a:xfrm>
            <a:off x="19580328" y="5534405"/>
            <a:ext cx="3492501" cy="4318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19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第一步：根据市场需求采购种子</a:t>
            </a:r>
          </a:p>
        </p:txBody>
      </p:sp>
      <p:sp>
        <p:nvSpPr>
          <p:cNvPr id="238" name="象征意义：一切从用户需求出发…"/>
          <p:cNvSpPr txBox="1"/>
          <p:nvPr/>
        </p:nvSpPr>
        <p:spPr>
          <a:xfrm>
            <a:off x="19559974" y="5973692"/>
            <a:ext cx="458470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象征意义：一切从用户需求出发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学会分析市场，解读市场信息。市场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是业绩的来源，而用户的满意是企业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存在的价值。</a:t>
            </a:r>
          </a:p>
        </p:txBody>
      </p:sp>
      <p:sp>
        <p:nvSpPr>
          <p:cNvPr id="239" name="线条"/>
          <p:cNvSpPr/>
          <p:nvPr/>
        </p:nvSpPr>
        <p:spPr>
          <a:xfrm>
            <a:off x="5276300" y="6570293"/>
            <a:ext cx="7377046" cy="4876482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0" name="第三步：通过各种精耕细作提升产量"/>
          <p:cNvSpPr txBox="1"/>
          <p:nvPr/>
        </p:nvSpPr>
        <p:spPr>
          <a:xfrm>
            <a:off x="7481348" y="2328447"/>
            <a:ext cx="3975101" cy="4318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19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第三步：通过各种精耕细作提升产量</a:t>
            </a:r>
          </a:p>
        </p:txBody>
      </p:sp>
      <p:sp>
        <p:nvSpPr>
          <p:cNvPr id="241" name="象征意义：精益求精，持续提升…"/>
          <p:cNvSpPr txBox="1"/>
          <p:nvPr/>
        </p:nvSpPr>
        <p:spPr>
          <a:xfrm>
            <a:off x="7410072" y="2808476"/>
            <a:ext cx="40259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象征意义：精益求精，持续提升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通过数据看到精耕细作的意义和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价值，植入精益求精的理念。</a:t>
            </a:r>
          </a:p>
        </p:txBody>
      </p:sp>
      <p:sp>
        <p:nvSpPr>
          <p:cNvPr id="242" name="线条"/>
          <p:cNvSpPr/>
          <p:nvPr/>
        </p:nvSpPr>
        <p:spPr>
          <a:xfrm>
            <a:off x="11365638" y="5776956"/>
            <a:ext cx="392563" cy="2127589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3" name="圆形"/>
          <p:cNvSpPr/>
          <p:nvPr/>
        </p:nvSpPr>
        <p:spPr>
          <a:xfrm>
            <a:off x="11246312" y="5690379"/>
            <a:ext cx="253879" cy="253879"/>
          </a:xfrm>
          <a:prstGeom prst="ellipse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4" name="线条"/>
          <p:cNvSpPr/>
          <p:nvPr/>
        </p:nvSpPr>
        <p:spPr>
          <a:xfrm flipH="1" flipV="1">
            <a:off x="10398299" y="4198526"/>
            <a:ext cx="953450" cy="1605325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5" name="线条"/>
          <p:cNvSpPr/>
          <p:nvPr/>
        </p:nvSpPr>
        <p:spPr>
          <a:xfrm>
            <a:off x="11375633" y="5821029"/>
            <a:ext cx="2517588" cy="1469378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6" name="线条"/>
          <p:cNvSpPr/>
          <p:nvPr/>
        </p:nvSpPr>
        <p:spPr>
          <a:xfrm flipH="1">
            <a:off x="14277633" y="6599467"/>
            <a:ext cx="1769120" cy="2731187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7" name="线条"/>
          <p:cNvSpPr/>
          <p:nvPr/>
        </p:nvSpPr>
        <p:spPr>
          <a:xfrm>
            <a:off x="16182358" y="6597953"/>
            <a:ext cx="605395" cy="3146870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  <a:tailEnd type="triangle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8" name="圆形"/>
          <p:cNvSpPr/>
          <p:nvPr/>
        </p:nvSpPr>
        <p:spPr>
          <a:xfrm>
            <a:off x="15979720" y="6463779"/>
            <a:ext cx="253880" cy="253879"/>
          </a:xfrm>
          <a:prstGeom prst="ellipse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49" name="线条"/>
          <p:cNvSpPr/>
          <p:nvPr/>
        </p:nvSpPr>
        <p:spPr>
          <a:xfrm flipV="1">
            <a:off x="16148300" y="4499099"/>
            <a:ext cx="245310" cy="2084866"/>
          </a:xfrm>
          <a:prstGeom prst="line">
            <a:avLst/>
          </a:prstGeom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0" name="第四步：建立辅助设施提升价值"/>
          <p:cNvSpPr txBox="1"/>
          <p:nvPr/>
        </p:nvSpPr>
        <p:spPr>
          <a:xfrm>
            <a:off x="15010400" y="2327609"/>
            <a:ext cx="3492501" cy="4318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19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第四步：建立辅助设施提升价值</a:t>
            </a:r>
          </a:p>
        </p:txBody>
      </p:sp>
      <p:sp>
        <p:nvSpPr>
          <p:cNvPr id="251" name="象征意义：合作共赢，信息共享…"/>
          <p:cNvSpPr txBox="1"/>
          <p:nvPr/>
        </p:nvSpPr>
        <p:spPr>
          <a:xfrm>
            <a:off x="14955237" y="2807638"/>
            <a:ext cx="430530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象征意义：合作共赢，信息共享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通过建立可以共赢的辅助设施，进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一步提升本组的劳动产出和价值，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建立共赢思维和意识。</a:t>
            </a:r>
          </a:p>
        </p:txBody>
      </p:sp>
      <p:sp>
        <p:nvSpPr>
          <p:cNvPr id="252" name="大盘面：土地，象征着公司提供的平台，需要感恩和回报"/>
          <p:cNvSpPr txBox="1"/>
          <p:nvPr/>
        </p:nvSpPr>
        <p:spPr>
          <a:xfrm>
            <a:off x="7811575" y="12345413"/>
            <a:ext cx="9639301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大盘面：土地，象征着公司提供的平台，需要感恩和回报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截屏2020-10-10 14.17.45.png" descr="截屏2020-10-10 14.17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1203" y="2638848"/>
            <a:ext cx="15606131" cy="10404088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园丁的耕耘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256" name="分组盘面：模拟项目组，小组成员完成任务的地方"/>
          <p:cNvSpPr txBox="1"/>
          <p:nvPr/>
        </p:nvSpPr>
        <p:spPr>
          <a:xfrm>
            <a:off x="7071748" y="1741906"/>
            <a:ext cx="11290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分组盘面：模拟项目组，小组成员完成任务的地方</a:t>
            </a:r>
          </a:p>
        </p:txBody>
      </p:sp>
      <p:sp>
        <p:nvSpPr>
          <p:cNvPr id="257" name="矩形"/>
          <p:cNvSpPr/>
          <p:nvPr/>
        </p:nvSpPr>
        <p:spPr>
          <a:xfrm>
            <a:off x="5134198" y="2780474"/>
            <a:ext cx="5609618" cy="304006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8" name="箭头"/>
          <p:cNvSpPr/>
          <p:nvPr/>
        </p:nvSpPr>
        <p:spPr>
          <a:xfrm>
            <a:off x="4663932" y="3994349"/>
            <a:ext cx="827875" cy="762753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59" name="效率提升区域"/>
          <p:cNvSpPr txBox="1"/>
          <p:nvPr/>
        </p:nvSpPr>
        <p:spPr>
          <a:xfrm>
            <a:off x="1423235" y="3922185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效率提升区域</a:t>
            </a:r>
          </a:p>
        </p:txBody>
      </p:sp>
      <p:sp>
        <p:nvSpPr>
          <p:cNvPr id="260" name="矩形"/>
          <p:cNvSpPr/>
          <p:nvPr/>
        </p:nvSpPr>
        <p:spPr>
          <a:xfrm>
            <a:off x="5101201" y="6074364"/>
            <a:ext cx="5609619" cy="363360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1" name="箭头"/>
          <p:cNvSpPr/>
          <p:nvPr/>
        </p:nvSpPr>
        <p:spPr>
          <a:xfrm>
            <a:off x="4650650" y="7365624"/>
            <a:ext cx="827875" cy="762753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2" name="作物培养区域"/>
          <p:cNvSpPr txBox="1"/>
          <p:nvPr/>
        </p:nvSpPr>
        <p:spPr>
          <a:xfrm>
            <a:off x="1222217" y="7350243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作物培养区域</a:t>
            </a:r>
          </a:p>
        </p:txBody>
      </p:sp>
      <p:sp>
        <p:nvSpPr>
          <p:cNvPr id="263" name="矩形"/>
          <p:cNvSpPr/>
          <p:nvPr/>
        </p:nvSpPr>
        <p:spPr>
          <a:xfrm>
            <a:off x="15183722" y="2780474"/>
            <a:ext cx="5289753" cy="304006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4" name="箭头"/>
          <p:cNvSpPr/>
          <p:nvPr/>
        </p:nvSpPr>
        <p:spPr>
          <a:xfrm flipH="1">
            <a:off x="19848704" y="3993434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5" name="利好因素区域"/>
          <p:cNvSpPr txBox="1"/>
          <p:nvPr/>
        </p:nvSpPr>
        <p:spPr>
          <a:xfrm>
            <a:off x="20776559" y="3968410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利好因素区域</a:t>
            </a:r>
          </a:p>
        </p:txBody>
      </p:sp>
      <p:sp>
        <p:nvSpPr>
          <p:cNvPr id="266" name="矩形"/>
          <p:cNvSpPr/>
          <p:nvPr/>
        </p:nvSpPr>
        <p:spPr>
          <a:xfrm>
            <a:off x="15164277" y="6103054"/>
            <a:ext cx="5328642" cy="3481306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7" name="箭头"/>
          <p:cNvSpPr/>
          <p:nvPr/>
        </p:nvSpPr>
        <p:spPr>
          <a:xfrm flipH="1">
            <a:off x="19866632" y="7291018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68" name="辅助设施区域"/>
          <p:cNvSpPr txBox="1"/>
          <p:nvPr/>
        </p:nvSpPr>
        <p:spPr>
          <a:xfrm>
            <a:off x="20794485" y="7265995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辅助设施区域</a:t>
            </a:r>
          </a:p>
        </p:txBody>
      </p:sp>
      <p:sp>
        <p:nvSpPr>
          <p:cNvPr id="269" name="随机事件区域"/>
          <p:cNvSpPr txBox="1"/>
          <p:nvPr/>
        </p:nvSpPr>
        <p:spPr>
          <a:xfrm>
            <a:off x="20885632" y="10732076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随机事件区域</a:t>
            </a:r>
          </a:p>
        </p:txBody>
      </p:sp>
      <p:sp>
        <p:nvSpPr>
          <p:cNvPr id="270" name="矩形"/>
          <p:cNvSpPr/>
          <p:nvPr/>
        </p:nvSpPr>
        <p:spPr>
          <a:xfrm>
            <a:off x="15164277" y="9861849"/>
            <a:ext cx="5328642" cy="314933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1" name="箭头"/>
          <p:cNvSpPr/>
          <p:nvPr/>
        </p:nvSpPr>
        <p:spPr>
          <a:xfrm flipH="1">
            <a:off x="19957778" y="10757099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2" name="矩形"/>
          <p:cNvSpPr/>
          <p:nvPr/>
        </p:nvSpPr>
        <p:spPr>
          <a:xfrm>
            <a:off x="5101201" y="9861849"/>
            <a:ext cx="5609619" cy="314933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3" name="箭头"/>
          <p:cNvSpPr/>
          <p:nvPr/>
        </p:nvSpPr>
        <p:spPr>
          <a:xfrm>
            <a:off x="4626562" y="10588602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4" name="精耕细作区域"/>
          <p:cNvSpPr txBox="1"/>
          <p:nvPr/>
        </p:nvSpPr>
        <p:spPr>
          <a:xfrm>
            <a:off x="1222217" y="10563578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精耕细作区域</a:t>
            </a:r>
          </a:p>
        </p:txBody>
      </p:sp>
      <p:sp>
        <p:nvSpPr>
          <p:cNvPr id="275" name="矩形"/>
          <p:cNvSpPr/>
          <p:nvPr/>
        </p:nvSpPr>
        <p:spPr>
          <a:xfrm>
            <a:off x="10883613" y="6080852"/>
            <a:ext cx="3862543" cy="363360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76" name="种子区域"/>
          <p:cNvSpPr txBox="1"/>
          <p:nvPr/>
        </p:nvSpPr>
        <p:spPr>
          <a:xfrm>
            <a:off x="11741734" y="6451600"/>
            <a:ext cx="2146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种子区域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截屏2020-10-10 14.17.45.png" descr="截屏2020-10-10 14.17.4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51203" y="2638848"/>
            <a:ext cx="15606131" cy="10404088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园丁的耕耘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280" name="分组盘面：模拟项目组，小组成员完成任务的地方"/>
          <p:cNvSpPr txBox="1"/>
          <p:nvPr/>
        </p:nvSpPr>
        <p:spPr>
          <a:xfrm>
            <a:off x="7071748" y="1741906"/>
            <a:ext cx="11290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分组盘面：模拟项目组，小组成员完成任务的地方</a:t>
            </a:r>
          </a:p>
        </p:txBody>
      </p:sp>
      <p:sp>
        <p:nvSpPr>
          <p:cNvPr id="281" name="矩形"/>
          <p:cNvSpPr/>
          <p:nvPr/>
        </p:nvSpPr>
        <p:spPr>
          <a:xfrm>
            <a:off x="5134198" y="2780474"/>
            <a:ext cx="5609618" cy="304006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2" name="箭头"/>
          <p:cNvSpPr/>
          <p:nvPr/>
        </p:nvSpPr>
        <p:spPr>
          <a:xfrm>
            <a:off x="4663932" y="3994349"/>
            <a:ext cx="827875" cy="762753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3" name="效率提升区域"/>
          <p:cNvSpPr txBox="1"/>
          <p:nvPr/>
        </p:nvSpPr>
        <p:spPr>
          <a:xfrm>
            <a:off x="1423235" y="3922185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效率提升区域</a:t>
            </a:r>
          </a:p>
        </p:txBody>
      </p:sp>
      <p:sp>
        <p:nvSpPr>
          <p:cNvPr id="284" name="矩形"/>
          <p:cNvSpPr/>
          <p:nvPr/>
        </p:nvSpPr>
        <p:spPr>
          <a:xfrm>
            <a:off x="5101201" y="6074364"/>
            <a:ext cx="5609619" cy="363360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5" name="箭头"/>
          <p:cNvSpPr/>
          <p:nvPr/>
        </p:nvSpPr>
        <p:spPr>
          <a:xfrm>
            <a:off x="4650650" y="7365624"/>
            <a:ext cx="827875" cy="762753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6" name="作物培养区域"/>
          <p:cNvSpPr txBox="1"/>
          <p:nvPr/>
        </p:nvSpPr>
        <p:spPr>
          <a:xfrm>
            <a:off x="1222217" y="7350243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作物培养区域</a:t>
            </a:r>
          </a:p>
        </p:txBody>
      </p:sp>
      <p:sp>
        <p:nvSpPr>
          <p:cNvPr id="287" name="矩形"/>
          <p:cNvSpPr/>
          <p:nvPr/>
        </p:nvSpPr>
        <p:spPr>
          <a:xfrm>
            <a:off x="15183722" y="2780474"/>
            <a:ext cx="5289753" cy="304006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8" name="箭头"/>
          <p:cNvSpPr/>
          <p:nvPr/>
        </p:nvSpPr>
        <p:spPr>
          <a:xfrm flipH="1">
            <a:off x="19848704" y="3993434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89" name="利好因素区域"/>
          <p:cNvSpPr txBox="1"/>
          <p:nvPr/>
        </p:nvSpPr>
        <p:spPr>
          <a:xfrm>
            <a:off x="20776559" y="3968410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利好因素区域</a:t>
            </a:r>
          </a:p>
        </p:txBody>
      </p:sp>
      <p:sp>
        <p:nvSpPr>
          <p:cNvPr id="290" name="矩形"/>
          <p:cNvSpPr/>
          <p:nvPr/>
        </p:nvSpPr>
        <p:spPr>
          <a:xfrm>
            <a:off x="15164277" y="6103054"/>
            <a:ext cx="5328642" cy="3481306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1" name="箭头"/>
          <p:cNvSpPr/>
          <p:nvPr/>
        </p:nvSpPr>
        <p:spPr>
          <a:xfrm flipH="1">
            <a:off x="19866632" y="7291018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2" name="辅助设施区域"/>
          <p:cNvSpPr txBox="1"/>
          <p:nvPr/>
        </p:nvSpPr>
        <p:spPr>
          <a:xfrm>
            <a:off x="20794485" y="7265995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辅助设施区域</a:t>
            </a:r>
          </a:p>
        </p:txBody>
      </p:sp>
      <p:sp>
        <p:nvSpPr>
          <p:cNvPr id="293" name="随机事件区域"/>
          <p:cNvSpPr txBox="1"/>
          <p:nvPr/>
        </p:nvSpPr>
        <p:spPr>
          <a:xfrm>
            <a:off x="20885632" y="10732076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随机事件区域</a:t>
            </a:r>
          </a:p>
        </p:txBody>
      </p:sp>
      <p:sp>
        <p:nvSpPr>
          <p:cNvPr id="294" name="矩形"/>
          <p:cNvSpPr/>
          <p:nvPr/>
        </p:nvSpPr>
        <p:spPr>
          <a:xfrm>
            <a:off x="15164277" y="9861849"/>
            <a:ext cx="5328642" cy="314933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5" name="箭头"/>
          <p:cNvSpPr/>
          <p:nvPr/>
        </p:nvSpPr>
        <p:spPr>
          <a:xfrm flipH="1">
            <a:off x="19957778" y="10757099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6" name="矩形"/>
          <p:cNvSpPr/>
          <p:nvPr/>
        </p:nvSpPr>
        <p:spPr>
          <a:xfrm>
            <a:off x="5101201" y="9861849"/>
            <a:ext cx="5609619" cy="314933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7" name="箭头"/>
          <p:cNvSpPr/>
          <p:nvPr/>
        </p:nvSpPr>
        <p:spPr>
          <a:xfrm>
            <a:off x="4626562" y="10588602"/>
            <a:ext cx="827875" cy="762754"/>
          </a:xfrm>
          <a:prstGeom prst="rightArrow">
            <a:avLst>
              <a:gd name="adj1" fmla="val 32000"/>
              <a:gd name="adj2" fmla="val 56694"/>
            </a:avLst>
          </a:prstGeom>
          <a:solidFill>
            <a:srgbClr val="FFFFFF"/>
          </a:solidFill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98" name="精耕细作区域"/>
          <p:cNvSpPr txBox="1"/>
          <p:nvPr/>
        </p:nvSpPr>
        <p:spPr>
          <a:xfrm>
            <a:off x="1222217" y="10563578"/>
            <a:ext cx="3162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精耕细作区域</a:t>
            </a:r>
          </a:p>
        </p:txBody>
      </p:sp>
      <p:sp>
        <p:nvSpPr>
          <p:cNvPr id="299" name="矩形"/>
          <p:cNvSpPr/>
          <p:nvPr/>
        </p:nvSpPr>
        <p:spPr>
          <a:xfrm>
            <a:off x="10883613" y="6080852"/>
            <a:ext cx="3862543" cy="3633607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0" name="种子区域"/>
          <p:cNvSpPr txBox="1"/>
          <p:nvPr/>
        </p:nvSpPr>
        <p:spPr>
          <a:xfrm>
            <a:off x="11741734" y="6451600"/>
            <a:ext cx="2146301" cy="812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种子区域</a:t>
            </a:r>
          </a:p>
        </p:txBody>
      </p:sp>
      <p:sp>
        <p:nvSpPr>
          <p:cNvPr id="301" name="象征意义：拥抱变化…"/>
          <p:cNvSpPr txBox="1"/>
          <p:nvPr/>
        </p:nvSpPr>
        <p:spPr>
          <a:xfrm>
            <a:off x="15815648" y="10686765"/>
            <a:ext cx="40259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象征意义：拥抱变化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市场是不断变化的，需要具有拥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抱变革的能力和危机意识</a:t>
            </a:r>
          </a:p>
        </p:txBody>
      </p:sp>
      <p:sp>
        <p:nvSpPr>
          <p:cNvPr id="302" name="象征意义：用户至上…"/>
          <p:cNvSpPr txBox="1"/>
          <p:nvPr/>
        </p:nvSpPr>
        <p:spPr>
          <a:xfrm>
            <a:off x="10941634" y="7437252"/>
            <a:ext cx="3746501" cy="1244601"/>
          </a:xfrm>
          <a:prstGeom prst="rect">
            <a:avLst/>
          </a:prstGeom>
          <a:solidFill>
            <a:schemeClr val="accent1">
              <a:hueOff val="114395"/>
              <a:lumOff val="-24975"/>
              <a:alpha val="5400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象征意义：用户至上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用种子的成长模拟用户的成长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感受教育行业特有的成就感</a:t>
            </a:r>
          </a:p>
        </p:txBody>
      </p:sp>
      <p:sp>
        <p:nvSpPr>
          <p:cNvPr id="303" name="象征意义：助理用户成长…"/>
          <p:cNvSpPr txBox="1"/>
          <p:nvPr/>
        </p:nvSpPr>
        <p:spPr>
          <a:xfrm>
            <a:off x="5650125" y="7218591"/>
            <a:ext cx="4025901" cy="1244601"/>
          </a:xfrm>
          <a:prstGeom prst="rect">
            <a:avLst/>
          </a:prstGeom>
          <a:solidFill>
            <a:schemeClr val="accent1">
              <a:hueOff val="114395"/>
              <a:lumOff val="-24975"/>
              <a:alpha val="5400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象征意义：助理用户成长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用精耕细作的方式，让种子可以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不断的提升发展。</a:t>
            </a:r>
          </a:p>
        </p:txBody>
      </p:sp>
      <p:sp>
        <p:nvSpPr>
          <p:cNvPr id="304" name="象征意义：合作共赢…"/>
          <p:cNvSpPr txBox="1"/>
          <p:nvPr/>
        </p:nvSpPr>
        <p:spPr>
          <a:xfrm>
            <a:off x="15536248" y="3313698"/>
            <a:ext cx="4305301" cy="1625601"/>
          </a:xfrm>
          <a:prstGeom prst="rect">
            <a:avLst/>
          </a:prstGeom>
          <a:solidFill>
            <a:schemeClr val="accent1">
              <a:hueOff val="114395"/>
              <a:lumOff val="-24975"/>
              <a:alpha val="5400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象征意义：合作共赢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来自外部的利好因素，是信息共享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相互欣赏得来的，建立共赢的思维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方式</a:t>
            </a:r>
          </a:p>
        </p:txBody>
      </p:sp>
      <p:sp>
        <p:nvSpPr>
          <p:cNvPr id="305" name="象征意义：大局观…"/>
          <p:cNvSpPr txBox="1"/>
          <p:nvPr/>
        </p:nvSpPr>
        <p:spPr>
          <a:xfrm>
            <a:off x="10930244" y="3313698"/>
            <a:ext cx="346710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象征意义：大局观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建立成本思维，从成本的角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度衡量工作的收益，建立大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局观</a:t>
            </a:r>
          </a:p>
        </p:txBody>
      </p:sp>
      <p:sp>
        <p:nvSpPr>
          <p:cNvPr id="306" name="象征意义：多学习，持续提升…"/>
          <p:cNvSpPr txBox="1"/>
          <p:nvPr/>
        </p:nvSpPr>
        <p:spPr>
          <a:xfrm>
            <a:off x="5884640" y="3504198"/>
            <a:ext cx="3746501" cy="1244601"/>
          </a:xfrm>
          <a:prstGeom prst="rect">
            <a:avLst/>
          </a:prstGeom>
          <a:solidFill>
            <a:schemeClr val="accent1">
              <a:hueOff val="114395"/>
              <a:lumOff val="-24975"/>
              <a:alpha val="5400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象征意义：多学习，持续提升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不断学习，提升工作效率，对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工作的价值体现</a:t>
            </a:r>
          </a:p>
        </p:txBody>
      </p:sp>
      <p:sp>
        <p:nvSpPr>
          <p:cNvPr id="307" name="象征意义：目标长远…"/>
          <p:cNvSpPr txBox="1"/>
          <p:nvPr/>
        </p:nvSpPr>
        <p:spPr>
          <a:xfrm>
            <a:off x="15675948" y="7347833"/>
            <a:ext cx="430530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象征意义：目标长远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建立辅助设施时的成本，将在未来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不断的反馈给组织，带来组织的发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展和收益</a:t>
            </a:r>
          </a:p>
        </p:txBody>
      </p:sp>
      <p:sp>
        <p:nvSpPr>
          <p:cNvPr id="308" name="象征意义：精益求进…"/>
          <p:cNvSpPr txBox="1"/>
          <p:nvPr/>
        </p:nvSpPr>
        <p:spPr>
          <a:xfrm>
            <a:off x="5646657" y="10492213"/>
            <a:ext cx="4584701" cy="1633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象征意义：精益求进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通过精耕细作，不仅能够提升价值，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还能够培养“土壤”，就像不断续报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的业绩一样</a:t>
            </a:r>
          </a:p>
        </p:txBody>
      </p:sp>
      <p:sp>
        <p:nvSpPr>
          <p:cNvPr id="309" name="象征意义：收益…"/>
          <p:cNvSpPr txBox="1"/>
          <p:nvPr/>
        </p:nvSpPr>
        <p:spPr>
          <a:xfrm>
            <a:off x="10986758" y="10653925"/>
            <a:ext cx="3746501" cy="16337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2200">
                <a:solidFill>
                  <a:srgbClr val="FFFFFF"/>
                </a:solidFill>
              </a:defRPr>
            </a:pPr>
            <a:r>
              <a:t>象征意义：收益</a:t>
            </a:r>
          </a:p>
          <a:p>
            <a:pPr algn="l">
              <a:defRPr sz="2200">
                <a:solidFill>
                  <a:srgbClr val="FFFFFF"/>
                </a:solidFill>
              </a:defRPr>
            </a:pPr>
            <a:r>
              <a:t>短期反馈+长期反馈结合，才能收获更多的价值。就像薪水只是衡量工作的一种形式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园丁的耕耘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312" name="象征意义：拥抱变化…"/>
          <p:cNvSpPr txBox="1"/>
          <p:nvPr/>
        </p:nvSpPr>
        <p:spPr>
          <a:xfrm>
            <a:off x="18892083" y="9502382"/>
            <a:ext cx="40259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象征意义：拥抱变化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市场是不断变化的，需要具有拥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抱变革的能力和危机意识</a:t>
            </a:r>
          </a:p>
        </p:txBody>
      </p:sp>
      <p:sp>
        <p:nvSpPr>
          <p:cNvPr id="313" name="象征意义：用户至上…"/>
          <p:cNvSpPr txBox="1"/>
          <p:nvPr/>
        </p:nvSpPr>
        <p:spPr>
          <a:xfrm>
            <a:off x="10832284" y="6278158"/>
            <a:ext cx="37465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象征意义：用户至上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用种子的成长模拟用户的成长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感受教育行业特有的成就感</a:t>
            </a:r>
          </a:p>
        </p:txBody>
      </p:sp>
      <p:sp>
        <p:nvSpPr>
          <p:cNvPr id="314" name="象征意义：助理用户成长…"/>
          <p:cNvSpPr txBox="1"/>
          <p:nvPr/>
        </p:nvSpPr>
        <p:spPr>
          <a:xfrm>
            <a:off x="3949155" y="6139678"/>
            <a:ext cx="3670475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象征意义：助理用户成长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用精耕细作的方式，让种子可以不断的提升发展。</a:t>
            </a:r>
          </a:p>
        </p:txBody>
      </p:sp>
      <p:sp>
        <p:nvSpPr>
          <p:cNvPr id="315" name="象征意义：合作共赢…"/>
          <p:cNvSpPr txBox="1"/>
          <p:nvPr/>
        </p:nvSpPr>
        <p:spPr>
          <a:xfrm>
            <a:off x="18892083" y="2123069"/>
            <a:ext cx="430530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象征意义：合作共赢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来自外部的利好因素，是信息共享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相互欣赏得来的，建立共赢的思维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方式</a:t>
            </a:r>
          </a:p>
        </p:txBody>
      </p:sp>
      <p:sp>
        <p:nvSpPr>
          <p:cNvPr id="316" name="象征意义：大局观…"/>
          <p:cNvSpPr txBox="1"/>
          <p:nvPr/>
        </p:nvSpPr>
        <p:spPr>
          <a:xfrm>
            <a:off x="10820894" y="2154605"/>
            <a:ext cx="346710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象征意义：大局观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建立成本思维，从成本的角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度衡量工作的收益，建立大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局观</a:t>
            </a:r>
          </a:p>
        </p:txBody>
      </p:sp>
      <p:sp>
        <p:nvSpPr>
          <p:cNvPr id="317" name="象征意义：多学习，持续提升…"/>
          <p:cNvSpPr txBox="1"/>
          <p:nvPr/>
        </p:nvSpPr>
        <p:spPr>
          <a:xfrm>
            <a:off x="3911142" y="2313569"/>
            <a:ext cx="3746501" cy="1244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象征意义：多学习，持续提升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不断学习，提升工作效率，对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工作的价值体现</a:t>
            </a:r>
          </a:p>
        </p:txBody>
      </p:sp>
      <p:sp>
        <p:nvSpPr>
          <p:cNvPr id="318" name="象征意义：目标长远…"/>
          <p:cNvSpPr txBox="1"/>
          <p:nvPr/>
        </p:nvSpPr>
        <p:spPr>
          <a:xfrm>
            <a:off x="18892083" y="6087658"/>
            <a:ext cx="4305301" cy="1625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象征意义：目标长远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建立辅助设施时的成本，将在未来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不断的反馈给组织，带来组织的发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展和收益</a:t>
            </a:r>
          </a:p>
        </p:txBody>
      </p:sp>
      <p:sp>
        <p:nvSpPr>
          <p:cNvPr id="319" name="象征意义：精益求进…"/>
          <p:cNvSpPr txBox="1"/>
          <p:nvPr/>
        </p:nvSpPr>
        <p:spPr>
          <a:xfrm>
            <a:off x="3945687" y="9413299"/>
            <a:ext cx="3321290" cy="2022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象征意义：精益求进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通过精耕细作，不仅能够提升价值，还能够培养“土壤”，就像不断续报的业绩一样</a:t>
            </a:r>
          </a:p>
        </p:txBody>
      </p:sp>
      <p:sp>
        <p:nvSpPr>
          <p:cNvPr id="320" name="象征意义：收益…"/>
          <p:cNvSpPr txBox="1"/>
          <p:nvPr/>
        </p:nvSpPr>
        <p:spPr>
          <a:xfrm>
            <a:off x="10877409" y="9494832"/>
            <a:ext cx="3746501" cy="1633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象征意义：收益</a:t>
            </a:r>
          </a:p>
          <a:p>
            <a:pPr algn="l">
              <a:defRPr sz="22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短期反馈+长期反馈结合，才能收获更多的价值。就像薪水只是衡量工作的一种形式</a:t>
            </a:r>
          </a:p>
        </p:txBody>
      </p:sp>
      <p:pic>
        <p:nvPicPr>
          <p:cNvPr id="321" name="图像" descr="图像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378" y="2359466"/>
            <a:ext cx="3911601" cy="1076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图像" descr="图像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779634" y="1377178"/>
            <a:ext cx="3911601" cy="10769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图像" descr="图像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456435" y="2154703"/>
            <a:ext cx="3175001" cy="101981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园丁的耕耘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326" name="根据每年度的市场信息，采购种子…"/>
          <p:cNvSpPr txBox="1"/>
          <p:nvPr/>
        </p:nvSpPr>
        <p:spPr>
          <a:xfrm>
            <a:off x="4727434" y="9398531"/>
            <a:ext cx="14359467" cy="2946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根据每年度的市场信息，采购种子</a:t>
            </a:r>
          </a:p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种子需要经过几个季度的生长，才能产生经济价值</a:t>
            </a:r>
          </a:p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同样的种子，不一样的耕作方法，会有不同的产量和经济价值</a:t>
            </a:r>
          </a:p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整个大盘面（土地）可以通过辅助设施提升不同地块的产量</a:t>
            </a:r>
          </a:p>
        </p:txBody>
      </p:sp>
      <p:pic>
        <p:nvPicPr>
          <p:cNvPr id="327" name="截屏2020-10-10 13.44.58.png" descr="截屏2020-10-10 13.44.5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32548" y="2006258"/>
            <a:ext cx="3263731" cy="323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8" name="截屏2020-10-10 13.45.03.png" descr="截屏2020-10-10 13.45.0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87972" y="5702394"/>
            <a:ext cx="3263480" cy="323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截屏2020-10-10 13.44.47.png" descr="截屏2020-10-10 13.44.47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581669" y="5692969"/>
            <a:ext cx="3263479" cy="3235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截屏2020-10-10 13.44.41.png" descr="截屏2020-10-10 13.44.41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4855914" y="5711820"/>
            <a:ext cx="3235102" cy="323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截屏2020-10-10 13.45.18.png" descr="截屏2020-10-10 13.45.18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306918" y="5702394"/>
            <a:ext cx="3263986" cy="323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2" name="截屏2020-10-10 13.44.33.png" descr="截屏2020-10-10 13.44.33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046863" y="5692969"/>
            <a:ext cx="3235101" cy="32351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3" name="截屏2020-10-10 13.45.11.png" descr="截屏2020-10-10 13.45.11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9130539" y="2006258"/>
            <a:ext cx="3178345" cy="323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4" name="截屏2020-10-10 13.44.22.png" descr="截屏2020-10-10 13.44.22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4884798" y="2006258"/>
            <a:ext cx="3178345" cy="323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截屏2020-10-10 13.44.11.png" descr="截屏2020-10-10 13.44.11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6335803" y="2006258"/>
            <a:ext cx="3206217" cy="32351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截屏2020-10-10 13.43.57.png" descr="截屏2020-10-10 13.43.57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581544" y="2006258"/>
            <a:ext cx="3263730" cy="32351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作物明细"/>
          <p:cNvSpPr txBox="1"/>
          <p:nvPr/>
        </p:nvSpPr>
        <p:spPr>
          <a:xfrm>
            <a:off x="2830341" y="-48520"/>
            <a:ext cx="39243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作物明细</a:t>
            </a:r>
          </a:p>
        </p:txBody>
      </p:sp>
      <p:graphicFrame>
        <p:nvGraphicFramePr>
          <p:cNvPr id="339" name="表格"/>
          <p:cNvGraphicFramePr/>
          <p:nvPr/>
        </p:nvGraphicFramePr>
        <p:xfrm>
          <a:off x="449436" y="2614979"/>
          <a:ext cx="23497828" cy="93091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2135011"/>
                <a:gridCol w="2135011"/>
                <a:gridCol w="2135011"/>
                <a:gridCol w="2135011"/>
                <a:gridCol w="2135011"/>
                <a:gridCol w="2135011"/>
                <a:gridCol w="2135011"/>
                <a:gridCol w="2135011"/>
                <a:gridCol w="2135011"/>
                <a:gridCol w="2135011"/>
                <a:gridCol w="2135011"/>
              </a:tblGrid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地形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山地（阳）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山地（阴）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沙地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水田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沼泽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平原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河床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丘陵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绿洲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高原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作物名称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人参/雪莲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蘑菇/木耳/蕨根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西瓜/辣椒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水稻/甘蔗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葫芦/莲藕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蔬菜/奇异果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小麦/玉米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苹果/茶叶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花生/棉花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青稞/高粱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生长周期（季度）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辅助条件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大棚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大棚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修剪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施肥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搭建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大棚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施肥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修剪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施肥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施肥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价值
（金）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10/15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3/4/5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3/5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1/3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2/5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3/6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1/3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5/10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3/6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2/5</a:t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园丁的耕耘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园丁的耕耘</a:t>
            </a:r>
          </a:p>
        </p:txBody>
      </p:sp>
      <p:sp>
        <p:nvSpPr>
          <p:cNvPr id="342" name="辅助设施会占用4个地块的面积…"/>
          <p:cNvSpPr txBox="1"/>
          <p:nvPr/>
        </p:nvSpPr>
        <p:spPr>
          <a:xfrm>
            <a:off x="5161305" y="8225754"/>
            <a:ext cx="11632015" cy="2975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辅助设施会占用4个地块的面积</a:t>
            </a:r>
          </a:p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设施建成之后，会让周围10*10个地块的小组受益</a:t>
            </a:r>
          </a:p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辅助设施一旦建成，长期有效</a:t>
            </a:r>
          </a:p>
          <a:p>
            <a:pPr marL="529166" indent="-529166" algn="l">
              <a:buSzPct val="125000"/>
              <a:buChar char="•"/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建立辅助设施需要从全局的角度考虑</a:t>
            </a:r>
          </a:p>
        </p:txBody>
      </p:sp>
      <p:sp>
        <p:nvSpPr>
          <p:cNvPr id="343" name="辅助设施…"/>
          <p:cNvSpPr/>
          <p:nvPr/>
        </p:nvSpPr>
        <p:spPr>
          <a:xfrm>
            <a:off x="1197407" y="2800634"/>
            <a:ext cx="4019961" cy="3499669"/>
          </a:xfrm>
          <a:prstGeom prst="roundRect">
            <a:avLst>
              <a:gd name="adj" fmla="val 15000"/>
            </a:avLst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辅助设施</a:t>
            </a:r>
          </a:p>
          <a:p>
            <a:pPr>
              <a:defRPr b="0" sz="5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机场</a:t>
            </a:r>
          </a:p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通过喷洒农药的方式，可以消除10*10个地块的病虫害</a:t>
            </a:r>
          </a:p>
        </p:txBody>
      </p:sp>
      <p:sp>
        <p:nvSpPr>
          <p:cNvPr id="344" name="辅助设施…"/>
          <p:cNvSpPr/>
          <p:nvPr/>
        </p:nvSpPr>
        <p:spPr>
          <a:xfrm>
            <a:off x="5764232" y="2800634"/>
            <a:ext cx="4019961" cy="3499669"/>
          </a:xfrm>
          <a:prstGeom prst="roundRect">
            <a:avLst>
              <a:gd name="adj" fmla="val 15000"/>
            </a:avLst>
          </a:prstGeom>
          <a:solidFill>
            <a:schemeClr val="accent3">
              <a:hueOff val="-274225"/>
              <a:satOff val="26768"/>
              <a:lumOff val="11368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辅助设施</a:t>
            </a:r>
          </a:p>
          <a:p>
            <a:pPr>
              <a:defRPr b="0" sz="5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机井</a:t>
            </a:r>
          </a:p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可以通过抽取地下水的方式，消除10*10个地块的干旱威胁</a:t>
            </a:r>
          </a:p>
        </p:txBody>
      </p:sp>
      <p:sp>
        <p:nvSpPr>
          <p:cNvPr id="345" name="辅助设施…"/>
          <p:cNvSpPr/>
          <p:nvPr/>
        </p:nvSpPr>
        <p:spPr>
          <a:xfrm>
            <a:off x="10331058" y="2800634"/>
            <a:ext cx="4019961" cy="3499669"/>
          </a:xfrm>
          <a:prstGeom prst="roundRect">
            <a:avLst>
              <a:gd name="adj" fmla="val 15000"/>
            </a:avLst>
          </a:prstGeom>
          <a:solidFill>
            <a:schemeClr val="accent2">
              <a:hueOff val="-85259"/>
              <a:satOff val="14347"/>
              <a:lumOff val="22373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辅助设施</a:t>
            </a:r>
          </a:p>
          <a:p>
            <a:pPr>
              <a:defRPr b="0" sz="5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养蜂场</a:t>
            </a:r>
          </a:p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可以通过蜜蜂更好的授粉，提升产量，同时产出蜂蜜</a:t>
            </a:r>
          </a:p>
        </p:txBody>
      </p:sp>
      <p:sp>
        <p:nvSpPr>
          <p:cNvPr id="346" name="辅助设施…"/>
          <p:cNvSpPr/>
          <p:nvPr/>
        </p:nvSpPr>
        <p:spPr>
          <a:xfrm>
            <a:off x="14897884" y="2800634"/>
            <a:ext cx="4019961" cy="3499669"/>
          </a:xfrm>
          <a:prstGeom prst="roundRect">
            <a:avLst>
              <a:gd name="adj" fmla="val 15000"/>
            </a:avLst>
          </a:prstGeom>
          <a:solidFill>
            <a:schemeClr val="accent6">
              <a:satOff val="18029"/>
              <a:lumOff val="12067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辅助设施</a:t>
            </a:r>
          </a:p>
          <a:p>
            <a:pPr>
              <a:defRPr b="0" sz="5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技术站</a:t>
            </a:r>
          </a:p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可以通过农业技术革新，提升地块产量</a:t>
            </a:r>
          </a:p>
        </p:txBody>
      </p:sp>
      <p:sp>
        <p:nvSpPr>
          <p:cNvPr id="347" name="辅助设施…"/>
          <p:cNvSpPr/>
          <p:nvPr/>
        </p:nvSpPr>
        <p:spPr>
          <a:xfrm>
            <a:off x="19464709" y="2800634"/>
            <a:ext cx="4019961" cy="3499669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辅助设施</a:t>
            </a:r>
          </a:p>
          <a:p>
            <a:pPr>
              <a:defRPr b="0" sz="57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收购站</a:t>
            </a:r>
          </a:p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可以就近收购农产品，省去了运输成本，提升经济效益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0" name="推演特点：企业文化模拟舱"/>
          <p:cNvSpPr txBox="1"/>
          <p:nvPr/>
        </p:nvSpPr>
        <p:spPr>
          <a:xfrm>
            <a:off x="1645008" y="466939"/>
            <a:ext cx="12306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推演特点：企业文化模拟舱</a:t>
            </a:r>
          </a:p>
        </p:txBody>
      </p:sp>
      <p:sp>
        <p:nvSpPr>
          <p:cNvPr id="351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2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53" name="极致体验"/>
          <p:cNvSpPr txBox="1"/>
          <p:nvPr/>
        </p:nvSpPr>
        <p:spPr>
          <a:xfrm>
            <a:off x="13081761" y="2884768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极致体验</a:t>
            </a:r>
          </a:p>
        </p:txBody>
      </p:sp>
      <p:sp>
        <p:nvSpPr>
          <p:cNvPr id="354" name="一天时间模拟用户从种子阶段到成熟阶段经历，用最少的时间成本获得最高的学习受益…"/>
          <p:cNvSpPr txBox="1"/>
          <p:nvPr/>
        </p:nvSpPr>
        <p:spPr>
          <a:xfrm>
            <a:off x="12930547" y="3765395"/>
            <a:ext cx="10456600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一天时间模拟用户从种子阶段到成熟阶段经历，用最少的时间成本获得最高的学习受益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沙盘模拟中推演不同的心路历程，成功时的得意，失败时的不放弃</a:t>
            </a:r>
          </a:p>
        </p:txBody>
      </p:sp>
      <p:sp>
        <p:nvSpPr>
          <p:cNvPr id="355" name="效果明显"/>
          <p:cNvSpPr txBox="1"/>
          <p:nvPr/>
        </p:nvSpPr>
        <p:spPr>
          <a:xfrm>
            <a:off x="13081761" y="6189086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效果明显</a:t>
            </a:r>
          </a:p>
        </p:txBody>
      </p:sp>
      <p:sp>
        <p:nvSpPr>
          <p:cNvPr id="356" name="沙盘培训中的每一次决策，都有可能影响到一轮的结果，让自己的经济利益或者社交利益起伏给学员留下深刻的印象…"/>
          <p:cNvSpPr txBox="1"/>
          <p:nvPr/>
        </p:nvSpPr>
        <p:spPr>
          <a:xfrm>
            <a:off x="12930547" y="7064188"/>
            <a:ext cx="10456600" cy="2235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沙盘培训中的每一次决策，都有可能影响到一轮的结果，让自己的经济利益或者社交利益起伏给学员留下深刻的印象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推演过程中，各小组相互帮助，相互成就的过程，是团队可以不断前行的动力</a:t>
            </a:r>
          </a:p>
        </p:txBody>
      </p:sp>
      <p:sp>
        <p:nvSpPr>
          <p:cNvPr id="357" name="现场热烈"/>
          <p:cNvSpPr txBox="1"/>
          <p:nvPr/>
        </p:nvSpPr>
        <p:spPr>
          <a:xfrm>
            <a:off x="13081761" y="9493405"/>
            <a:ext cx="2158333" cy="6921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现场热烈</a:t>
            </a:r>
          </a:p>
        </p:txBody>
      </p:sp>
      <p:sp>
        <p:nvSpPr>
          <p:cNvPr id="358" name="各小组之间的合作共赢，热烈的讨论…"/>
          <p:cNvSpPr txBox="1"/>
          <p:nvPr/>
        </p:nvSpPr>
        <p:spPr>
          <a:xfrm>
            <a:off x="12930547" y="10657309"/>
            <a:ext cx="10456600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各小组之间的合作共赢，热烈的讨论</a:t>
            </a:r>
          </a:p>
          <a:p>
            <a:pPr marL="396874" indent="-396874" algn="l">
              <a:buSzPct val="125000"/>
              <a:buChar char="•"/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在体验的过程中更好的融入企业文化成为伙伴关系，更好提升参与者的融合性</a:t>
            </a:r>
          </a:p>
        </p:txBody>
      </p:sp>
      <p:pic>
        <p:nvPicPr>
          <p:cNvPr id="359" name="IMG_5159.jpeg" descr="IMG_5159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9181" y="3783758"/>
            <a:ext cx="10568643" cy="792648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2" name="沙盘要素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沙盘要素</a:t>
            </a:r>
          </a:p>
        </p:txBody>
      </p:sp>
      <p:sp>
        <p:nvSpPr>
          <p:cNvPr id="363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4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5" name="NPC"/>
          <p:cNvSpPr/>
          <p:nvPr/>
        </p:nvSpPr>
        <p:spPr>
          <a:xfrm>
            <a:off x="4080218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NPC</a:t>
            </a:r>
          </a:p>
        </p:txBody>
      </p:sp>
      <p:sp>
        <p:nvSpPr>
          <p:cNvPr id="366" name="信息：为学员提供市场动向…"/>
          <p:cNvSpPr/>
          <p:nvPr/>
        </p:nvSpPr>
        <p:spPr>
          <a:xfrm>
            <a:off x="2637865" y="3918149"/>
            <a:ext cx="6193892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信息：为学员提供市场动向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收购：收购各小组的成熟农作物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辅助设置：协助各小组建立辅助设施</a:t>
            </a:r>
          </a:p>
          <a:p>
            <a:pPr marL="423333" indent="-423333" algn="l">
              <a:spcBef>
                <a:spcPts val="40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裁判：公平公正的完成沙盘推演的监督工作，评选出优秀小组</a:t>
            </a:r>
          </a:p>
        </p:txBody>
      </p:sp>
      <p:sp>
        <p:nvSpPr>
          <p:cNvPr id="367" name="沙盘元素"/>
          <p:cNvSpPr/>
          <p:nvPr/>
        </p:nvSpPr>
        <p:spPr>
          <a:xfrm>
            <a:off x="11527838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沙盘元素</a:t>
            </a:r>
          </a:p>
        </p:txBody>
      </p:sp>
      <p:sp>
        <p:nvSpPr>
          <p:cNvPr id="368" name="盘面：土地，象征企业平台，员工的所有成就都是平台上获取的…"/>
          <p:cNvSpPr/>
          <p:nvPr/>
        </p:nvSpPr>
        <p:spPr>
          <a:xfrm>
            <a:off x="10085485" y="3918149"/>
            <a:ext cx="6193893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盘面：土地，象征企业平台，员工的所有成就都是平台上获取的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小组：象征一个个项目组，完成不同的任务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农作物：象征用户，要用“用户至上”的理念，才会有产出。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精耕细作：象征“卓越高效”的理念，只有通过精耕细作的方法，才能更加高效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辅助设施：象征“合作共赢”的理念，减少浪费，提升效率</a:t>
            </a:r>
          </a:p>
        </p:txBody>
      </p:sp>
      <p:sp>
        <p:nvSpPr>
          <p:cNvPr id="369" name="流程模拟"/>
          <p:cNvSpPr/>
          <p:nvPr/>
        </p:nvSpPr>
        <p:spPr>
          <a:xfrm>
            <a:off x="18584575" y="3065441"/>
            <a:ext cx="2918302" cy="1090001"/>
          </a:xfrm>
          <a:prstGeom prst="roundRect">
            <a:avLst>
              <a:gd name="adj" fmla="val 17477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流程模拟</a:t>
            </a:r>
          </a:p>
        </p:txBody>
      </p:sp>
      <p:sp>
        <p:nvSpPr>
          <p:cNvPr id="370" name="选择地块：充分的了解沙盘大盘面，就像充分的了解企业一样…"/>
          <p:cNvSpPr/>
          <p:nvPr/>
        </p:nvSpPr>
        <p:spPr>
          <a:xfrm>
            <a:off x="17142221" y="3918149"/>
            <a:ext cx="6193893" cy="8220442"/>
          </a:xfrm>
          <a:prstGeom prst="roundRect">
            <a:avLst>
              <a:gd name="adj" fmla="val 6518"/>
            </a:avLst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选择地块：充分的了解沙盘大盘面，就像充分的了解企业一样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种下种子：根据市场的动向，种下种子，以求获得收益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采购升级：通过建立辅助设置、效率工具等，让种子的产出更加丰富，象征每一个用户的认可</a:t>
            </a:r>
          </a:p>
          <a:p>
            <a:pPr marL="423333" indent="-423333" algn="l">
              <a:spcBef>
                <a:spcPts val="1500"/>
              </a:spcBef>
              <a:buSzPct val="125000"/>
              <a:buChar char="•"/>
              <a:defRPr b="0" sz="320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t>面对面对：每年结束后，市场都会发生变化，要不断根据市场变化调整思路，象征着企业文化中的不断学习，拥抱变革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第三部分：实施细节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第三部分：实施细节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5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6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77" name="实施流程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实施流程</a:t>
            </a:r>
          </a:p>
        </p:txBody>
      </p:sp>
      <p:graphicFrame>
        <p:nvGraphicFramePr>
          <p:cNvPr id="378" name="表格"/>
          <p:cNvGraphicFramePr/>
          <p:nvPr/>
        </p:nvGraphicFramePr>
        <p:xfrm>
          <a:off x="1825559" y="2843177"/>
          <a:ext cx="20732882" cy="9296401"/>
        </p:xfrm>
        <a:graphic xmlns:a="http://schemas.openxmlformats.org/drawingml/2006/main">
          <a:graphicData uri="http://schemas.openxmlformats.org/drawingml/2006/table">
            <a:tbl>
              <a:tblPr firstCol="0" firstRow="1" lastCol="0" lastRow="0" bandCol="0" bandRow="1" rtl="0">
                <a:tableStyleId>{4C3C2611-4C71-4FC5-86AE-919BDF0F9419}</a:tableStyleId>
              </a:tblPr>
              <a:tblGrid>
                <a:gridCol w="1189213"/>
                <a:gridCol w="3250274"/>
                <a:gridCol w="16293393"/>
              </a:tblGrid>
              <a:tr h="1328057">
                <a:tc gridSpan="2"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时间</a:t>
                      </a:r>
                    </a:p>
                  </a:txBody>
                  <a:tcPr marL="50800" marR="50800" marT="50800" marB="50800" anchor="ctr" anchorCtr="0" horzOverflow="overflow"/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rowSpan="6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D1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9:00-9:50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概念导入：“园丁的耕耘”主题体验介绍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9:50-10:30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项目规则讲解，体验之前的前期准备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10:30-12:00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第一轮～第三轮体验，复盘：企业文化的认知和融入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14:00-15:00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第四轮～第六轮体验，复盘：高绩效团队的建立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15:30-16:30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第七轮～第十轮体验，复盘总结，感悟提升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32805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16:30-17:30</a:t>
                      </a:r>
                    </a:p>
                  </a:txBody>
                  <a:tcPr marL="50800" marR="50800" marT="50800" marB="50800" anchor="ctr" anchorCtr="0" horzOverflow="overflow">
                    <a:solidFill>
                      <a:schemeClr val="accent1">
                        <a:lumOff val="-1357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主题分享：《合作共赢的团队理念》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1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2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3" name="实施场景"/>
          <p:cNvSpPr txBox="1"/>
          <p:nvPr/>
        </p:nvSpPr>
        <p:spPr>
          <a:xfrm>
            <a:off x="1645008" y="466939"/>
            <a:ext cx="417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实施场景</a:t>
            </a:r>
          </a:p>
        </p:txBody>
      </p:sp>
      <p:graphicFrame>
        <p:nvGraphicFramePr>
          <p:cNvPr id="384" name="表格"/>
          <p:cNvGraphicFramePr/>
          <p:nvPr/>
        </p:nvGraphicFramePr>
        <p:xfrm>
          <a:off x="1825559" y="2843177"/>
          <a:ext cx="20732882" cy="92964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448050"/>
                <a:gridCol w="17284830"/>
              </a:tblGrid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项目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内容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分组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岛屿状桌椅摆放，每组10人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参与人员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企业新入职员工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会场要求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投影仪、话筒、音箱、白板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859279">
                <a:tc>
                  <a:txBody>
                    <a:bodyPr/>
                    <a:lstStyle/>
                    <a:p>
                      <a:pPr defTabSz="914400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200">
                          <a:solidFill>
                            <a:srgbClr val="FFFFFF"/>
                          </a:solidFill>
                          <a:sym typeface="Helvetica Neue"/>
                        </a:rPr>
                        <a:t>人员要求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3200">
                          <a:sym typeface="Helvetica Neue"/>
                        </a:rPr>
                        <a:t>100～150人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第四部分：交付现场"/>
          <p:cNvSpPr/>
          <p:nvPr/>
        </p:nvSpPr>
        <p:spPr>
          <a:xfrm>
            <a:off x="0" y="4281132"/>
            <a:ext cx="24384000" cy="367374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>
              <a:defRPr b="0" sz="1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第四部分：交付现场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9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0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91" name="交付现场（道具篇）"/>
          <p:cNvSpPr txBox="1"/>
          <p:nvPr/>
        </p:nvSpPr>
        <p:spPr>
          <a:xfrm>
            <a:off x="1645008" y="46693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交付现场（道具篇）</a:t>
            </a:r>
          </a:p>
        </p:txBody>
      </p:sp>
      <p:grpSp>
        <p:nvGrpSpPr>
          <p:cNvPr id="394" name="IMG_5131.jpeg"/>
          <p:cNvGrpSpPr/>
          <p:nvPr/>
        </p:nvGrpSpPr>
        <p:grpSpPr>
          <a:xfrm rot="16200000">
            <a:off x="6979782" y="1652417"/>
            <a:ext cx="4034001" cy="5370202"/>
            <a:chOff x="0" y="0"/>
            <a:chExt cx="4034000" cy="5370200"/>
          </a:xfrm>
        </p:grpSpPr>
        <p:pic>
          <p:nvPicPr>
            <p:cNvPr id="393" name="IMG_5131.jpeg" descr="IMG_5131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3780001" cy="504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92" name="IMG_5131.jpeg" descr="IMG_5131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034001" cy="5370201"/>
            </a:xfrm>
            <a:prstGeom prst="rect">
              <a:avLst/>
            </a:prstGeom>
            <a:effectLst/>
          </p:spPr>
        </p:pic>
      </p:grpSp>
      <p:grpSp>
        <p:nvGrpSpPr>
          <p:cNvPr id="397" name="IMG_5132.jpeg"/>
          <p:cNvGrpSpPr/>
          <p:nvPr/>
        </p:nvGrpSpPr>
        <p:grpSpPr>
          <a:xfrm rot="16200000">
            <a:off x="12686263" y="1652417"/>
            <a:ext cx="4034001" cy="5370202"/>
            <a:chOff x="0" y="0"/>
            <a:chExt cx="4034000" cy="5370200"/>
          </a:xfrm>
        </p:grpSpPr>
        <p:pic>
          <p:nvPicPr>
            <p:cNvPr id="396" name="IMG_5132.jpeg" descr="IMG_5132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6999" y="88900"/>
              <a:ext cx="3780002" cy="504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95" name="IMG_5132.jpeg" descr="IMG_5132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4034002" cy="5370201"/>
            </a:xfrm>
            <a:prstGeom prst="rect">
              <a:avLst/>
            </a:prstGeom>
            <a:effectLst/>
          </p:spPr>
        </p:pic>
      </p:grpSp>
      <p:grpSp>
        <p:nvGrpSpPr>
          <p:cNvPr id="400" name="IMG_5133.jpeg"/>
          <p:cNvGrpSpPr/>
          <p:nvPr/>
        </p:nvGrpSpPr>
        <p:grpSpPr>
          <a:xfrm rot="16200000">
            <a:off x="18392743" y="7144899"/>
            <a:ext cx="4034002" cy="5370201"/>
            <a:chOff x="0" y="0"/>
            <a:chExt cx="4034000" cy="5370200"/>
          </a:xfrm>
        </p:grpSpPr>
        <p:pic>
          <p:nvPicPr>
            <p:cNvPr id="399" name="IMG_5133.jpeg" descr="IMG_5133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6999" y="88900"/>
              <a:ext cx="3780002" cy="504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98" name="IMG_5133.jpeg" descr="IMG_5133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4034002" cy="5370201"/>
            </a:xfrm>
            <a:prstGeom prst="rect">
              <a:avLst/>
            </a:prstGeom>
            <a:effectLst/>
          </p:spPr>
        </p:pic>
      </p:grpSp>
      <p:grpSp>
        <p:nvGrpSpPr>
          <p:cNvPr id="403" name="IMG_5134.jpeg"/>
          <p:cNvGrpSpPr/>
          <p:nvPr/>
        </p:nvGrpSpPr>
        <p:grpSpPr>
          <a:xfrm rot="16200000">
            <a:off x="12686263" y="7144899"/>
            <a:ext cx="4034001" cy="5370201"/>
            <a:chOff x="0" y="0"/>
            <a:chExt cx="4034000" cy="5370200"/>
          </a:xfrm>
        </p:grpSpPr>
        <p:pic>
          <p:nvPicPr>
            <p:cNvPr id="402" name="IMG_5134.jpeg" descr="IMG_5134.jpe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000" y="88900"/>
              <a:ext cx="3780001" cy="504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01" name="IMG_5134.jpeg" descr="IMG_5134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034001" cy="5370201"/>
            </a:xfrm>
            <a:prstGeom prst="rect">
              <a:avLst/>
            </a:prstGeom>
            <a:effectLst/>
          </p:spPr>
        </p:pic>
      </p:grpSp>
      <p:grpSp>
        <p:nvGrpSpPr>
          <p:cNvPr id="406" name="IMG_5135.jpeg"/>
          <p:cNvGrpSpPr/>
          <p:nvPr/>
        </p:nvGrpSpPr>
        <p:grpSpPr>
          <a:xfrm rot="16200000">
            <a:off x="6979782" y="7144899"/>
            <a:ext cx="4034001" cy="5370201"/>
            <a:chOff x="0" y="0"/>
            <a:chExt cx="4034000" cy="5370200"/>
          </a:xfrm>
        </p:grpSpPr>
        <p:pic>
          <p:nvPicPr>
            <p:cNvPr id="405" name="IMG_5135.jpeg" descr="IMG_5135.jpe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000" y="88900"/>
              <a:ext cx="3780001" cy="504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04" name="IMG_5135.jpeg" descr="IMG_5135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034001" cy="5370201"/>
            </a:xfrm>
            <a:prstGeom prst="rect">
              <a:avLst/>
            </a:prstGeom>
            <a:effectLst/>
          </p:spPr>
        </p:pic>
      </p:grpSp>
      <p:grpSp>
        <p:nvGrpSpPr>
          <p:cNvPr id="409" name="IMG_5136.jpeg"/>
          <p:cNvGrpSpPr/>
          <p:nvPr/>
        </p:nvGrpSpPr>
        <p:grpSpPr>
          <a:xfrm rot="16200000">
            <a:off x="1273302" y="7144899"/>
            <a:ext cx="4034001" cy="5370201"/>
            <a:chOff x="0" y="0"/>
            <a:chExt cx="4034000" cy="5370200"/>
          </a:xfrm>
        </p:grpSpPr>
        <p:pic>
          <p:nvPicPr>
            <p:cNvPr id="408" name="IMG_5136.jpeg" descr="IMG_5136.jpe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000" y="88900"/>
              <a:ext cx="3780001" cy="504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07" name="IMG_5136.jpeg" descr="IMG_5136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-1"/>
              <a:ext cx="4034001" cy="5370202"/>
            </a:xfrm>
            <a:prstGeom prst="rect">
              <a:avLst/>
            </a:prstGeom>
            <a:effectLst/>
          </p:spPr>
        </p:pic>
      </p:grpSp>
      <p:grpSp>
        <p:nvGrpSpPr>
          <p:cNvPr id="412" name="IMG_5137.jpeg"/>
          <p:cNvGrpSpPr/>
          <p:nvPr/>
        </p:nvGrpSpPr>
        <p:grpSpPr>
          <a:xfrm rot="16200000">
            <a:off x="18392743" y="1652417"/>
            <a:ext cx="4034002" cy="5370202"/>
            <a:chOff x="0" y="0"/>
            <a:chExt cx="4034000" cy="5370200"/>
          </a:xfrm>
        </p:grpSpPr>
        <p:pic>
          <p:nvPicPr>
            <p:cNvPr id="411" name="IMG_5137.jpeg" descr="IMG_5137.jpe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7000" y="88900"/>
              <a:ext cx="3780001" cy="5040001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0" name="IMG_5137.jpeg" descr="IMG_5137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034001" cy="5370201"/>
            </a:xfrm>
            <a:prstGeom prst="rect">
              <a:avLst/>
            </a:prstGeom>
            <a:effectLst/>
          </p:spPr>
        </p:pic>
      </p:grpSp>
      <p:grpSp>
        <p:nvGrpSpPr>
          <p:cNvPr id="415" name="IMG_5142.jpeg"/>
          <p:cNvGrpSpPr/>
          <p:nvPr/>
        </p:nvGrpSpPr>
        <p:grpSpPr>
          <a:xfrm>
            <a:off x="567102" y="2358618"/>
            <a:ext cx="5294001" cy="4110200"/>
            <a:chOff x="0" y="0"/>
            <a:chExt cx="5294000" cy="4110199"/>
          </a:xfrm>
        </p:grpSpPr>
        <p:pic>
          <p:nvPicPr>
            <p:cNvPr id="414" name="IMG_5142.jpeg" descr="IMG_5142.jpe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7000" y="88900"/>
              <a:ext cx="5040001" cy="378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13" name="IMG_5142.jpeg" descr="IMG_5142.jpeg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0" y="0"/>
              <a:ext cx="5294001" cy="41102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矩形"/>
          <p:cNvSpPr/>
          <p:nvPr/>
        </p:nvSpPr>
        <p:spPr>
          <a:xfrm>
            <a:off x="10209" y="593939"/>
            <a:ext cx="835869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8" name="矩形"/>
          <p:cNvSpPr/>
          <p:nvPr/>
        </p:nvSpPr>
        <p:spPr>
          <a:xfrm>
            <a:off x="932785" y="593939"/>
            <a:ext cx="212071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19" name="矩形"/>
          <p:cNvSpPr/>
          <p:nvPr/>
        </p:nvSpPr>
        <p:spPr>
          <a:xfrm>
            <a:off x="1214268" y="593939"/>
            <a:ext cx="62550" cy="1270001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420" name="交付现场（现场篇）"/>
          <p:cNvSpPr txBox="1"/>
          <p:nvPr/>
        </p:nvSpPr>
        <p:spPr>
          <a:xfrm>
            <a:off x="1645008" y="466939"/>
            <a:ext cx="9258301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8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交付现场（现场篇）</a:t>
            </a:r>
          </a:p>
        </p:txBody>
      </p:sp>
      <p:grpSp>
        <p:nvGrpSpPr>
          <p:cNvPr id="423" name="IMG_5140.jpeg"/>
          <p:cNvGrpSpPr/>
          <p:nvPr/>
        </p:nvGrpSpPr>
        <p:grpSpPr>
          <a:xfrm>
            <a:off x="18261364" y="2192183"/>
            <a:ext cx="6014001" cy="4650201"/>
            <a:chOff x="0" y="0"/>
            <a:chExt cx="6013999" cy="4650199"/>
          </a:xfrm>
        </p:grpSpPr>
        <p:pic>
          <p:nvPicPr>
            <p:cNvPr id="422" name="IMG_5140.jpeg" descr="IMG_5140.jpe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1" name="IMG_5140.jpeg" descr="IMG_5140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  <p:grpSp>
        <p:nvGrpSpPr>
          <p:cNvPr id="426" name="IMG_5143.jpeg"/>
          <p:cNvGrpSpPr/>
          <p:nvPr/>
        </p:nvGrpSpPr>
        <p:grpSpPr>
          <a:xfrm>
            <a:off x="12210454" y="2192183"/>
            <a:ext cx="6014001" cy="4650201"/>
            <a:chOff x="0" y="0"/>
            <a:chExt cx="6013999" cy="4650199"/>
          </a:xfrm>
        </p:grpSpPr>
        <p:pic>
          <p:nvPicPr>
            <p:cNvPr id="425" name="IMG_5143.jpeg" descr="IMG_5143.jpe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4" name="IMG_5143.jpeg" descr="IMG_5143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  <p:grpSp>
        <p:nvGrpSpPr>
          <p:cNvPr id="429" name="IMG_5147.jpeg"/>
          <p:cNvGrpSpPr/>
          <p:nvPr/>
        </p:nvGrpSpPr>
        <p:grpSpPr>
          <a:xfrm>
            <a:off x="6159545" y="2192183"/>
            <a:ext cx="6014001" cy="4650201"/>
            <a:chOff x="0" y="0"/>
            <a:chExt cx="6013999" cy="4650199"/>
          </a:xfrm>
        </p:grpSpPr>
        <p:pic>
          <p:nvPicPr>
            <p:cNvPr id="428" name="IMG_5147.jpeg" descr="IMG_5147.jpe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27" name="IMG_5147.jpeg" descr="IMG_5147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  <p:grpSp>
        <p:nvGrpSpPr>
          <p:cNvPr id="432" name="IMG_5149.jpeg"/>
          <p:cNvGrpSpPr/>
          <p:nvPr/>
        </p:nvGrpSpPr>
        <p:grpSpPr>
          <a:xfrm>
            <a:off x="18261364" y="7947639"/>
            <a:ext cx="6014001" cy="4650201"/>
            <a:chOff x="0" y="0"/>
            <a:chExt cx="6013999" cy="4650199"/>
          </a:xfrm>
        </p:grpSpPr>
        <p:pic>
          <p:nvPicPr>
            <p:cNvPr id="431" name="IMG_5149.jpeg" descr="IMG_5149.jpe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0" name="IMG_5149.jpeg" descr="IMG_5149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  <p:grpSp>
        <p:nvGrpSpPr>
          <p:cNvPr id="435" name="IMG_5150.jpeg"/>
          <p:cNvGrpSpPr/>
          <p:nvPr/>
        </p:nvGrpSpPr>
        <p:grpSpPr>
          <a:xfrm>
            <a:off x="12210454" y="7947639"/>
            <a:ext cx="6014001" cy="4650201"/>
            <a:chOff x="0" y="0"/>
            <a:chExt cx="6013999" cy="4650199"/>
          </a:xfrm>
        </p:grpSpPr>
        <p:pic>
          <p:nvPicPr>
            <p:cNvPr id="434" name="IMG_5150.jpeg" descr="IMG_5150.jpe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3" name="IMG_5150.jpeg" descr="IMG_5150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  <p:grpSp>
        <p:nvGrpSpPr>
          <p:cNvPr id="438" name="IMG_5148.jpeg"/>
          <p:cNvGrpSpPr/>
          <p:nvPr/>
        </p:nvGrpSpPr>
        <p:grpSpPr>
          <a:xfrm>
            <a:off x="6159545" y="7947639"/>
            <a:ext cx="6014001" cy="4650201"/>
            <a:chOff x="0" y="0"/>
            <a:chExt cx="6013999" cy="4650199"/>
          </a:xfrm>
        </p:grpSpPr>
        <p:pic>
          <p:nvPicPr>
            <p:cNvPr id="437" name="IMG_5148.jpeg" descr="IMG_5148.jpe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6" name="IMG_5148.jpeg" descr="IMG_5148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  <p:grpSp>
        <p:nvGrpSpPr>
          <p:cNvPr id="441" name="IMG_5152.jpeg"/>
          <p:cNvGrpSpPr/>
          <p:nvPr/>
        </p:nvGrpSpPr>
        <p:grpSpPr>
          <a:xfrm>
            <a:off x="108635" y="7947639"/>
            <a:ext cx="6014001" cy="4650201"/>
            <a:chOff x="0" y="0"/>
            <a:chExt cx="6013999" cy="4650199"/>
          </a:xfrm>
        </p:grpSpPr>
        <p:pic>
          <p:nvPicPr>
            <p:cNvPr id="440" name="IMG_5152.jpeg" descr="IMG_5152.jpe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39" name="IMG_5152.jpeg" descr="IMG_5152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  <p:grpSp>
        <p:nvGrpSpPr>
          <p:cNvPr id="444" name="IMG_5154.jpeg"/>
          <p:cNvGrpSpPr/>
          <p:nvPr/>
        </p:nvGrpSpPr>
        <p:grpSpPr>
          <a:xfrm>
            <a:off x="108635" y="2192183"/>
            <a:ext cx="6014001" cy="4650201"/>
            <a:chOff x="0" y="0"/>
            <a:chExt cx="6013999" cy="4650199"/>
          </a:xfrm>
        </p:grpSpPr>
        <p:pic>
          <p:nvPicPr>
            <p:cNvPr id="443" name="IMG_5154.jpeg" descr="IMG_5154.jpe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27000" y="88900"/>
              <a:ext cx="5760000" cy="43200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442" name="IMG_5154.jpeg" descr="IMG_5154.jpe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6014000" cy="4650200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矩形 4"/>
          <p:cNvSpPr/>
          <p:nvPr/>
        </p:nvSpPr>
        <p:spPr>
          <a:xfrm>
            <a:off x="-1" y="619423"/>
            <a:ext cx="1054852" cy="1344151"/>
          </a:xfrm>
          <a:prstGeom prst="rect">
            <a:avLst/>
          </a:prstGeom>
          <a:solidFill>
            <a:srgbClr val="324C85"/>
          </a:solidFill>
          <a:ln w="12700">
            <a:miter lim="400000"/>
          </a:ln>
        </p:spPr>
        <p:txBody>
          <a:bodyPr lIns="121919" tIns="121919" rIns="121919" bIns="121919" anchor="ctr"/>
          <a:lstStyle/>
          <a:p>
            <a:pPr defTabSz="1828786">
              <a:defRPr b="0" sz="3600">
                <a:solidFill>
                  <a:srgbClr val="767171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447" name="文本框 37"/>
          <p:cNvSpPr txBox="1"/>
          <p:nvPr/>
        </p:nvSpPr>
        <p:spPr>
          <a:xfrm>
            <a:off x="1246869" y="619423"/>
            <a:ext cx="4896459" cy="8432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45" tIns="91445" rIns="91445" bIns="91445">
            <a:spAutoFit/>
          </a:bodyPr>
          <a:lstStyle>
            <a:lvl1pPr algn="just" defTabSz="2438400">
              <a:defRPr b="0" sz="4000">
                <a:solidFill>
                  <a:srgbClr val="324C85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我们的团队</a:t>
            </a:r>
          </a:p>
        </p:txBody>
      </p:sp>
      <p:sp>
        <p:nvSpPr>
          <p:cNvPr id="448" name="文本框 38"/>
          <p:cNvSpPr txBox="1"/>
          <p:nvPr/>
        </p:nvSpPr>
        <p:spPr>
          <a:xfrm>
            <a:off x="1150772" y="1483519"/>
            <a:ext cx="5438058" cy="55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45" tIns="91445" rIns="91445" bIns="91445">
            <a:spAutoFit/>
          </a:bodyPr>
          <a:lstStyle>
            <a:lvl1pPr algn="just" defTabSz="1828786">
              <a:defRPr b="0" sz="2400">
                <a:solidFill>
                  <a:srgbClr val="808080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Our team</a:t>
            </a:r>
          </a:p>
        </p:txBody>
      </p:sp>
      <p:pic>
        <p:nvPicPr>
          <p:cNvPr id="449" name="马亮形象照.jpeg" descr="马亮形象照.jpeg"/>
          <p:cNvPicPr>
            <a:picLocks noChangeAspect="1"/>
          </p:cNvPicPr>
          <p:nvPr/>
        </p:nvPicPr>
        <p:blipFill>
          <a:blip r:embed="rId2">
            <a:extLst/>
          </a:blip>
          <a:srcRect l="15867" t="3498" r="210" b="35769"/>
          <a:stretch>
            <a:fillRect/>
          </a:stretch>
        </p:blipFill>
        <p:spPr>
          <a:xfrm>
            <a:off x="1695403" y="2654285"/>
            <a:ext cx="4878767" cy="5295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8" h="21599" fill="norm" stroke="1" extrusionOk="0">
                <a:moveTo>
                  <a:pt x="9848" y="0"/>
                </a:moveTo>
                <a:cubicBezTo>
                  <a:pt x="9461" y="1"/>
                  <a:pt x="9267" y="59"/>
                  <a:pt x="8840" y="236"/>
                </a:cubicBezTo>
                <a:cubicBezTo>
                  <a:pt x="8162" y="517"/>
                  <a:pt x="7663" y="959"/>
                  <a:pt x="7403" y="1513"/>
                </a:cubicBezTo>
                <a:cubicBezTo>
                  <a:pt x="7183" y="1980"/>
                  <a:pt x="7173" y="2037"/>
                  <a:pt x="7159" y="2886"/>
                </a:cubicBezTo>
                <a:cubicBezTo>
                  <a:pt x="7147" y="3557"/>
                  <a:pt x="7123" y="3647"/>
                  <a:pt x="6904" y="3779"/>
                </a:cubicBezTo>
                <a:cubicBezTo>
                  <a:pt x="6626" y="3947"/>
                  <a:pt x="6580" y="4327"/>
                  <a:pt x="6802" y="4621"/>
                </a:cubicBezTo>
                <a:cubicBezTo>
                  <a:pt x="6881" y="4724"/>
                  <a:pt x="6949" y="4831"/>
                  <a:pt x="6953" y="4857"/>
                </a:cubicBezTo>
                <a:cubicBezTo>
                  <a:pt x="7014" y="5194"/>
                  <a:pt x="7230" y="5519"/>
                  <a:pt x="7408" y="5544"/>
                </a:cubicBezTo>
                <a:cubicBezTo>
                  <a:pt x="7546" y="5563"/>
                  <a:pt x="7633" y="5657"/>
                  <a:pt x="7657" y="5811"/>
                </a:cubicBezTo>
                <a:cubicBezTo>
                  <a:pt x="7677" y="5942"/>
                  <a:pt x="7724" y="6114"/>
                  <a:pt x="7761" y="6193"/>
                </a:cubicBezTo>
                <a:cubicBezTo>
                  <a:pt x="7797" y="6271"/>
                  <a:pt x="7838" y="6378"/>
                  <a:pt x="7852" y="6431"/>
                </a:cubicBezTo>
                <a:cubicBezTo>
                  <a:pt x="7866" y="6483"/>
                  <a:pt x="7891" y="6569"/>
                  <a:pt x="7908" y="6622"/>
                </a:cubicBezTo>
                <a:cubicBezTo>
                  <a:pt x="7979" y="6842"/>
                  <a:pt x="7747" y="7414"/>
                  <a:pt x="7420" y="7827"/>
                </a:cubicBezTo>
                <a:cubicBezTo>
                  <a:pt x="7208" y="8096"/>
                  <a:pt x="6869" y="8370"/>
                  <a:pt x="6557" y="8520"/>
                </a:cubicBezTo>
                <a:cubicBezTo>
                  <a:pt x="6274" y="8657"/>
                  <a:pt x="6019" y="8769"/>
                  <a:pt x="5991" y="8771"/>
                </a:cubicBezTo>
                <a:cubicBezTo>
                  <a:pt x="5964" y="8773"/>
                  <a:pt x="5779" y="8837"/>
                  <a:pt x="5581" y="8914"/>
                </a:cubicBezTo>
                <a:cubicBezTo>
                  <a:pt x="5382" y="8990"/>
                  <a:pt x="5137" y="9066"/>
                  <a:pt x="5036" y="9080"/>
                </a:cubicBezTo>
                <a:cubicBezTo>
                  <a:pt x="4936" y="9095"/>
                  <a:pt x="4799" y="9137"/>
                  <a:pt x="4735" y="9174"/>
                </a:cubicBezTo>
                <a:cubicBezTo>
                  <a:pt x="4670" y="9212"/>
                  <a:pt x="4440" y="9262"/>
                  <a:pt x="4225" y="9287"/>
                </a:cubicBezTo>
                <a:cubicBezTo>
                  <a:pt x="4011" y="9313"/>
                  <a:pt x="3787" y="9378"/>
                  <a:pt x="3729" y="9432"/>
                </a:cubicBezTo>
                <a:cubicBezTo>
                  <a:pt x="3671" y="9485"/>
                  <a:pt x="3547" y="9530"/>
                  <a:pt x="3451" y="9530"/>
                </a:cubicBezTo>
                <a:cubicBezTo>
                  <a:pt x="3356" y="9530"/>
                  <a:pt x="3223" y="9591"/>
                  <a:pt x="3155" y="9666"/>
                </a:cubicBezTo>
                <a:cubicBezTo>
                  <a:pt x="3087" y="9742"/>
                  <a:pt x="2970" y="9783"/>
                  <a:pt x="2897" y="9757"/>
                </a:cubicBezTo>
                <a:cubicBezTo>
                  <a:pt x="2733" y="9699"/>
                  <a:pt x="1988" y="10478"/>
                  <a:pt x="2054" y="10637"/>
                </a:cubicBezTo>
                <a:cubicBezTo>
                  <a:pt x="2080" y="10700"/>
                  <a:pt x="2070" y="10780"/>
                  <a:pt x="2031" y="10815"/>
                </a:cubicBezTo>
                <a:cubicBezTo>
                  <a:pt x="1993" y="10851"/>
                  <a:pt x="1957" y="10908"/>
                  <a:pt x="1952" y="10943"/>
                </a:cubicBezTo>
                <a:cubicBezTo>
                  <a:pt x="1947" y="10978"/>
                  <a:pt x="1907" y="11082"/>
                  <a:pt x="1863" y="11175"/>
                </a:cubicBezTo>
                <a:cubicBezTo>
                  <a:pt x="1817" y="11270"/>
                  <a:pt x="1833" y="11399"/>
                  <a:pt x="1898" y="11471"/>
                </a:cubicBezTo>
                <a:cubicBezTo>
                  <a:pt x="1961" y="11541"/>
                  <a:pt x="1987" y="11620"/>
                  <a:pt x="1958" y="11647"/>
                </a:cubicBezTo>
                <a:cubicBezTo>
                  <a:pt x="1928" y="11675"/>
                  <a:pt x="1884" y="11795"/>
                  <a:pt x="1859" y="11915"/>
                </a:cubicBezTo>
                <a:cubicBezTo>
                  <a:pt x="1834" y="12034"/>
                  <a:pt x="1735" y="12211"/>
                  <a:pt x="1638" y="12310"/>
                </a:cubicBezTo>
                <a:cubicBezTo>
                  <a:pt x="1542" y="12408"/>
                  <a:pt x="1450" y="12584"/>
                  <a:pt x="1436" y="12701"/>
                </a:cubicBezTo>
                <a:cubicBezTo>
                  <a:pt x="1422" y="12818"/>
                  <a:pt x="1401" y="12924"/>
                  <a:pt x="1389" y="12938"/>
                </a:cubicBezTo>
                <a:cubicBezTo>
                  <a:pt x="1377" y="12951"/>
                  <a:pt x="1356" y="13005"/>
                  <a:pt x="1341" y="13057"/>
                </a:cubicBezTo>
                <a:cubicBezTo>
                  <a:pt x="1327" y="13110"/>
                  <a:pt x="1305" y="13164"/>
                  <a:pt x="1291" y="13177"/>
                </a:cubicBezTo>
                <a:cubicBezTo>
                  <a:pt x="1276" y="13190"/>
                  <a:pt x="1252" y="13286"/>
                  <a:pt x="1238" y="13391"/>
                </a:cubicBezTo>
                <a:cubicBezTo>
                  <a:pt x="1138" y="14115"/>
                  <a:pt x="1043" y="14458"/>
                  <a:pt x="852" y="14797"/>
                </a:cubicBezTo>
                <a:cubicBezTo>
                  <a:pt x="731" y="15011"/>
                  <a:pt x="615" y="15425"/>
                  <a:pt x="592" y="15718"/>
                </a:cubicBezTo>
                <a:cubicBezTo>
                  <a:pt x="569" y="16012"/>
                  <a:pt x="481" y="16393"/>
                  <a:pt x="397" y="16565"/>
                </a:cubicBezTo>
                <a:cubicBezTo>
                  <a:pt x="288" y="16788"/>
                  <a:pt x="207" y="17209"/>
                  <a:pt x="85" y="18256"/>
                </a:cubicBezTo>
                <a:cubicBezTo>
                  <a:pt x="84" y="18339"/>
                  <a:pt x="78" y="18405"/>
                  <a:pt x="64" y="18447"/>
                </a:cubicBezTo>
                <a:cubicBezTo>
                  <a:pt x="50" y="18568"/>
                  <a:pt x="33" y="18715"/>
                  <a:pt x="18" y="18852"/>
                </a:cubicBezTo>
                <a:cubicBezTo>
                  <a:pt x="33" y="18928"/>
                  <a:pt x="34" y="19032"/>
                  <a:pt x="13" y="19156"/>
                </a:cubicBezTo>
                <a:cubicBezTo>
                  <a:pt x="-21" y="19351"/>
                  <a:pt x="18" y="19829"/>
                  <a:pt x="99" y="20220"/>
                </a:cubicBezTo>
                <a:cubicBezTo>
                  <a:pt x="174" y="20583"/>
                  <a:pt x="272" y="21174"/>
                  <a:pt x="332" y="21599"/>
                </a:cubicBezTo>
                <a:lnTo>
                  <a:pt x="17801" y="21599"/>
                </a:lnTo>
                <a:cubicBezTo>
                  <a:pt x="18138" y="21268"/>
                  <a:pt x="18383" y="20750"/>
                  <a:pt x="18802" y="19684"/>
                </a:cubicBezTo>
                <a:cubicBezTo>
                  <a:pt x="18843" y="19579"/>
                  <a:pt x="18883" y="19450"/>
                  <a:pt x="18891" y="19398"/>
                </a:cubicBezTo>
                <a:cubicBezTo>
                  <a:pt x="18902" y="19335"/>
                  <a:pt x="18935" y="19241"/>
                  <a:pt x="18979" y="19137"/>
                </a:cubicBezTo>
                <a:cubicBezTo>
                  <a:pt x="18918" y="18999"/>
                  <a:pt x="18953" y="18716"/>
                  <a:pt x="19058" y="18619"/>
                </a:cubicBezTo>
                <a:cubicBezTo>
                  <a:pt x="19201" y="18487"/>
                  <a:pt x="18892" y="17155"/>
                  <a:pt x="18298" y="15346"/>
                </a:cubicBezTo>
                <a:cubicBezTo>
                  <a:pt x="18152" y="14900"/>
                  <a:pt x="17984" y="14192"/>
                  <a:pt x="17924" y="13773"/>
                </a:cubicBezTo>
                <a:cubicBezTo>
                  <a:pt x="17864" y="13353"/>
                  <a:pt x="17746" y="12731"/>
                  <a:pt x="17663" y="12390"/>
                </a:cubicBezTo>
                <a:cubicBezTo>
                  <a:pt x="17579" y="12050"/>
                  <a:pt x="17439" y="11427"/>
                  <a:pt x="17348" y="11008"/>
                </a:cubicBezTo>
                <a:cubicBezTo>
                  <a:pt x="17189" y="10267"/>
                  <a:pt x="16912" y="9815"/>
                  <a:pt x="16620" y="9815"/>
                </a:cubicBezTo>
                <a:cubicBezTo>
                  <a:pt x="16552" y="9815"/>
                  <a:pt x="16315" y="9743"/>
                  <a:pt x="16095" y="9655"/>
                </a:cubicBezTo>
                <a:cubicBezTo>
                  <a:pt x="15875" y="9566"/>
                  <a:pt x="15672" y="9489"/>
                  <a:pt x="15644" y="9483"/>
                </a:cubicBezTo>
                <a:cubicBezTo>
                  <a:pt x="15087" y="9376"/>
                  <a:pt x="14430" y="9199"/>
                  <a:pt x="14338" y="9132"/>
                </a:cubicBezTo>
                <a:cubicBezTo>
                  <a:pt x="14273" y="9085"/>
                  <a:pt x="14179" y="9057"/>
                  <a:pt x="14131" y="9071"/>
                </a:cubicBezTo>
                <a:cubicBezTo>
                  <a:pt x="14082" y="9084"/>
                  <a:pt x="13880" y="9035"/>
                  <a:pt x="13681" y="8964"/>
                </a:cubicBezTo>
                <a:cubicBezTo>
                  <a:pt x="13483" y="8892"/>
                  <a:pt x="13297" y="8826"/>
                  <a:pt x="13269" y="8816"/>
                </a:cubicBezTo>
                <a:cubicBezTo>
                  <a:pt x="12693" y="8619"/>
                  <a:pt x="12036" y="8134"/>
                  <a:pt x="12021" y="7894"/>
                </a:cubicBezTo>
                <a:cubicBezTo>
                  <a:pt x="12017" y="7823"/>
                  <a:pt x="11997" y="7692"/>
                  <a:pt x="11979" y="7602"/>
                </a:cubicBezTo>
                <a:cubicBezTo>
                  <a:pt x="11960" y="7513"/>
                  <a:pt x="12056" y="7331"/>
                  <a:pt x="12189" y="7198"/>
                </a:cubicBezTo>
                <a:cubicBezTo>
                  <a:pt x="12323" y="7064"/>
                  <a:pt x="12414" y="6955"/>
                  <a:pt x="12391" y="6955"/>
                </a:cubicBezTo>
                <a:cubicBezTo>
                  <a:pt x="12369" y="6955"/>
                  <a:pt x="12437" y="6773"/>
                  <a:pt x="12542" y="6550"/>
                </a:cubicBezTo>
                <a:cubicBezTo>
                  <a:pt x="12648" y="6327"/>
                  <a:pt x="12768" y="5891"/>
                  <a:pt x="12809" y="5581"/>
                </a:cubicBezTo>
                <a:cubicBezTo>
                  <a:pt x="12850" y="5270"/>
                  <a:pt x="12976" y="4872"/>
                  <a:pt x="13088" y="4697"/>
                </a:cubicBezTo>
                <a:cubicBezTo>
                  <a:pt x="13237" y="4464"/>
                  <a:pt x="13275" y="4282"/>
                  <a:pt x="13230" y="4022"/>
                </a:cubicBezTo>
                <a:cubicBezTo>
                  <a:pt x="13197" y="3826"/>
                  <a:pt x="13170" y="3375"/>
                  <a:pt x="13172" y="3022"/>
                </a:cubicBezTo>
                <a:cubicBezTo>
                  <a:pt x="13179" y="2078"/>
                  <a:pt x="12907" y="1376"/>
                  <a:pt x="12330" y="838"/>
                </a:cubicBezTo>
                <a:cubicBezTo>
                  <a:pt x="12098" y="622"/>
                  <a:pt x="11903" y="466"/>
                  <a:pt x="11707" y="348"/>
                </a:cubicBezTo>
                <a:cubicBezTo>
                  <a:pt x="11690" y="357"/>
                  <a:pt x="11655" y="337"/>
                  <a:pt x="11612" y="294"/>
                </a:cubicBezTo>
                <a:cubicBezTo>
                  <a:pt x="11268" y="111"/>
                  <a:pt x="10904" y="44"/>
                  <a:pt x="10315" y="14"/>
                </a:cubicBezTo>
                <a:cubicBezTo>
                  <a:pt x="10128" y="5"/>
                  <a:pt x="9977" y="-1"/>
                  <a:pt x="9848" y="0"/>
                </a:cubicBezTo>
                <a:close/>
                <a:moveTo>
                  <a:pt x="21579" y="19351"/>
                </a:moveTo>
                <a:cubicBezTo>
                  <a:pt x="21564" y="19351"/>
                  <a:pt x="21539" y="19377"/>
                  <a:pt x="21512" y="19419"/>
                </a:cubicBezTo>
                <a:cubicBezTo>
                  <a:pt x="21542" y="19626"/>
                  <a:pt x="21509" y="19810"/>
                  <a:pt x="21407" y="19904"/>
                </a:cubicBezTo>
                <a:cubicBezTo>
                  <a:pt x="21310" y="19993"/>
                  <a:pt x="21321" y="20018"/>
                  <a:pt x="21458" y="20018"/>
                </a:cubicBezTo>
                <a:cubicBezTo>
                  <a:pt x="21515" y="20018"/>
                  <a:pt x="21553" y="19908"/>
                  <a:pt x="21579" y="19368"/>
                </a:cubicBezTo>
                <a:cubicBezTo>
                  <a:pt x="21579" y="19368"/>
                  <a:pt x="21579" y="19351"/>
                  <a:pt x="21579" y="1935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50" name="马亮…"/>
          <p:cNvSpPr txBox="1"/>
          <p:nvPr/>
        </p:nvSpPr>
        <p:spPr>
          <a:xfrm>
            <a:off x="1907651" y="9141766"/>
            <a:ext cx="3924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马亮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沙盘讲师训练营总教练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沙盘设计师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职场模拟器产品负责人</a:t>
            </a:r>
          </a:p>
        </p:txBody>
      </p:sp>
      <p:pic>
        <p:nvPicPr>
          <p:cNvPr id="451" name="薛浩文形象照.jpeg" descr="薛浩文形象照.jpeg"/>
          <p:cNvPicPr>
            <a:picLocks noChangeAspect="1"/>
          </p:cNvPicPr>
          <p:nvPr/>
        </p:nvPicPr>
        <p:blipFill>
          <a:blip r:embed="rId3">
            <a:extLst/>
          </a:blip>
          <a:srcRect l="16718" t="2520" r="17000" b="44180"/>
          <a:stretch>
            <a:fillRect/>
          </a:stretch>
        </p:blipFill>
        <p:spPr>
          <a:xfrm>
            <a:off x="9680971" y="2543396"/>
            <a:ext cx="4575573" cy="551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7" fill="norm" stroke="1" extrusionOk="0">
                <a:moveTo>
                  <a:pt x="10245" y="0"/>
                </a:moveTo>
                <a:cubicBezTo>
                  <a:pt x="8838" y="18"/>
                  <a:pt x="7253" y="651"/>
                  <a:pt x="6618" y="1521"/>
                </a:cubicBezTo>
                <a:cubicBezTo>
                  <a:pt x="6011" y="2351"/>
                  <a:pt x="5922" y="3066"/>
                  <a:pt x="6308" y="3973"/>
                </a:cubicBezTo>
                <a:cubicBezTo>
                  <a:pt x="6433" y="4267"/>
                  <a:pt x="6432" y="4325"/>
                  <a:pt x="6299" y="4447"/>
                </a:cubicBezTo>
                <a:cubicBezTo>
                  <a:pt x="6087" y="4641"/>
                  <a:pt x="6111" y="5087"/>
                  <a:pt x="6348" y="5337"/>
                </a:cubicBezTo>
                <a:cubicBezTo>
                  <a:pt x="6458" y="5452"/>
                  <a:pt x="6548" y="5612"/>
                  <a:pt x="6548" y="5692"/>
                </a:cubicBezTo>
                <a:cubicBezTo>
                  <a:pt x="6548" y="5850"/>
                  <a:pt x="7252" y="7366"/>
                  <a:pt x="7547" y="7843"/>
                </a:cubicBezTo>
                <a:cubicBezTo>
                  <a:pt x="7646" y="8004"/>
                  <a:pt x="7870" y="8282"/>
                  <a:pt x="8043" y="8463"/>
                </a:cubicBezTo>
                <a:cubicBezTo>
                  <a:pt x="8286" y="8715"/>
                  <a:pt x="8343" y="8840"/>
                  <a:pt x="8292" y="9002"/>
                </a:cubicBezTo>
                <a:cubicBezTo>
                  <a:pt x="8256" y="9118"/>
                  <a:pt x="8219" y="9250"/>
                  <a:pt x="8210" y="9295"/>
                </a:cubicBezTo>
                <a:cubicBezTo>
                  <a:pt x="8183" y="9427"/>
                  <a:pt x="7229" y="10129"/>
                  <a:pt x="6872" y="10280"/>
                </a:cubicBezTo>
                <a:cubicBezTo>
                  <a:pt x="6851" y="10289"/>
                  <a:pt x="6811" y="10304"/>
                  <a:pt x="6781" y="10316"/>
                </a:cubicBezTo>
                <a:cubicBezTo>
                  <a:pt x="6687" y="10382"/>
                  <a:pt x="6265" y="10546"/>
                  <a:pt x="5799" y="10695"/>
                </a:cubicBezTo>
                <a:cubicBezTo>
                  <a:pt x="5304" y="10852"/>
                  <a:pt x="4624" y="11094"/>
                  <a:pt x="4289" y="11232"/>
                </a:cubicBezTo>
                <a:cubicBezTo>
                  <a:pt x="3735" y="11460"/>
                  <a:pt x="3658" y="11526"/>
                  <a:pt x="3423" y="11963"/>
                </a:cubicBezTo>
                <a:cubicBezTo>
                  <a:pt x="3281" y="12228"/>
                  <a:pt x="3092" y="12678"/>
                  <a:pt x="3004" y="12964"/>
                </a:cubicBezTo>
                <a:cubicBezTo>
                  <a:pt x="2915" y="13249"/>
                  <a:pt x="2710" y="13783"/>
                  <a:pt x="2546" y="14150"/>
                </a:cubicBezTo>
                <a:cubicBezTo>
                  <a:pt x="2383" y="14517"/>
                  <a:pt x="2248" y="14888"/>
                  <a:pt x="2248" y="14973"/>
                </a:cubicBezTo>
                <a:cubicBezTo>
                  <a:pt x="2248" y="15059"/>
                  <a:pt x="2066" y="15419"/>
                  <a:pt x="1842" y="15775"/>
                </a:cubicBezTo>
                <a:cubicBezTo>
                  <a:pt x="1618" y="16130"/>
                  <a:pt x="1276" y="16792"/>
                  <a:pt x="1083" y="17245"/>
                </a:cubicBezTo>
                <a:cubicBezTo>
                  <a:pt x="891" y="17699"/>
                  <a:pt x="624" y="18247"/>
                  <a:pt x="491" y="18465"/>
                </a:cubicBezTo>
                <a:cubicBezTo>
                  <a:pt x="358" y="18682"/>
                  <a:pt x="249" y="18929"/>
                  <a:pt x="249" y="19013"/>
                </a:cubicBezTo>
                <a:cubicBezTo>
                  <a:pt x="249" y="19096"/>
                  <a:pt x="194" y="19211"/>
                  <a:pt x="126" y="19267"/>
                </a:cubicBezTo>
                <a:cubicBezTo>
                  <a:pt x="45" y="19334"/>
                  <a:pt x="0" y="19627"/>
                  <a:pt x="0" y="20092"/>
                </a:cubicBezTo>
                <a:cubicBezTo>
                  <a:pt x="0" y="20724"/>
                  <a:pt x="36" y="20872"/>
                  <a:pt x="289" y="21286"/>
                </a:cubicBezTo>
                <a:cubicBezTo>
                  <a:pt x="365" y="21411"/>
                  <a:pt x="435" y="21504"/>
                  <a:pt x="504" y="21597"/>
                </a:cubicBezTo>
                <a:lnTo>
                  <a:pt x="3028" y="21597"/>
                </a:lnTo>
                <a:cubicBezTo>
                  <a:pt x="3488" y="21286"/>
                  <a:pt x="3948" y="20903"/>
                  <a:pt x="3948" y="20772"/>
                </a:cubicBezTo>
                <a:cubicBezTo>
                  <a:pt x="3948" y="20608"/>
                  <a:pt x="4204" y="20397"/>
                  <a:pt x="4279" y="20499"/>
                </a:cubicBezTo>
                <a:cubicBezTo>
                  <a:pt x="4387" y="20644"/>
                  <a:pt x="4468" y="21093"/>
                  <a:pt x="4506" y="21597"/>
                </a:cubicBezTo>
                <a:lnTo>
                  <a:pt x="21600" y="21597"/>
                </a:lnTo>
                <a:cubicBezTo>
                  <a:pt x="21522" y="20598"/>
                  <a:pt x="21339" y="19529"/>
                  <a:pt x="20991" y="18079"/>
                </a:cubicBezTo>
                <a:cubicBezTo>
                  <a:pt x="20914" y="17760"/>
                  <a:pt x="20825" y="17013"/>
                  <a:pt x="20794" y="16421"/>
                </a:cubicBezTo>
                <a:cubicBezTo>
                  <a:pt x="20744" y="15459"/>
                  <a:pt x="20699" y="15056"/>
                  <a:pt x="20637" y="14992"/>
                </a:cubicBezTo>
                <a:cubicBezTo>
                  <a:pt x="20626" y="14980"/>
                  <a:pt x="20606" y="14933"/>
                  <a:pt x="20592" y="14888"/>
                </a:cubicBezTo>
                <a:cubicBezTo>
                  <a:pt x="20578" y="14842"/>
                  <a:pt x="20557" y="14778"/>
                  <a:pt x="20543" y="14743"/>
                </a:cubicBezTo>
                <a:cubicBezTo>
                  <a:pt x="20530" y="14709"/>
                  <a:pt x="20527" y="14648"/>
                  <a:pt x="20536" y="14607"/>
                </a:cubicBezTo>
                <a:cubicBezTo>
                  <a:pt x="20545" y="14566"/>
                  <a:pt x="20520" y="14473"/>
                  <a:pt x="20482" y="14400"/>
                </a:cubicBezTo>
                <a:cubicBezTo>
                  <a:pt x="20443" y="14327"/>
                  <a:pt x="20397" y="14155"/>
                  <a:pt x="20380" y="14018"/>
                </a:cubicBezTo>
                <a:cubicBezTo>
                  <a:pt x="20314" y="13470"/>
                  <a:pt x="20289" y="13352"/>
                  <a:pt x="20212" y="13252"/>
                </a:cubicBezTo>
                <a:cubicBezTo>
                  <a:pt x="20168" y="13196"/>
                  <a:pt x="20159" y="13109"/>
                  <a:pt x="20195" y="13061"/>
                </a:cubicBezTo>
                <a:cubicBezTo>
                  <a:pt x="20230" y="13014"/>
                  <a:pt x="20199" y="12916"/>
                  <a:pt x="20126" y="12842"/>
                </a:cubicBezTo>
                <a:cubicBezTo>
                  <a:pt x="20052" y="12769"/>
                  <a:pt x="19998" y="12686"/>
                  <a:pt x="20006" y="12659"/>
                </a:cubicBezTo>
                <a:cubicBezTo>
                  <a:pt x="20013" y="12632"/>
                  <a:pt x="19979" y="12524"/>
                  <a:pt x="19931" y="12418"/>
                </a:cubicBezTo>
                <a:cubicBezTo>
                  <a:pt x="19882" y="12313"/>
                  <a:pt x="19843" y="12187"/>
                  <a:pt x="19843" y="12140"/>
                </a:cubicBezTo>
                <a:cubicBezTo>
                  <a:pt x="19843" y="11936"/>
                  <a:pt x="19379" y="11546"/>
                  <a:pt x="18958" y="11397"/>
                </a:cubicBezTo>
                <a:cubicBezTo>
                  <a:pt x="18707" y="11307"/>
                  <a:pt x="17960" y="11088"/>
                  <a:pt x="17298" y="10909"/>
                </a:cubicBezTo>
                <a:cubicBezTo>
                  <a:pt x="15483" y="10419"/>
                  <a:pt x="14780" y="10110"/>
                  <a:pt x="14192" y="9548"/>
                </a:cubicBezTo>
                <a:cubicBezTo>
                  <a:pt x="13918" y="9287"/>
                  <a:pt x="13527" y="8926"/>
                  <a:pt x="13321" y="8746"/>
                </a:cubicBezTo>
                <a:cubicBezTo>
                  <a:pt x="13115" y="8565"/>
                  <a:pt x="12944" y="8376"/>
                  <a:pt x="12944" y="8325"/>
                </a:cubicBezTo>
                <a:cubicBezTo>
                  <a:pt x="12944" y="8273"/>
                  <a:pt x="12874" y="8165"/>
                  <a:pt x="12787" y="8085"/>
                </a:cubicBezTo>
                <a:cubicBezTo>
                  <a:pt x="12642" y="7953"/>
                  <a:pt x="12645" y="7885"/>
                  <a:pt x="12819" y="7292"/>
                </a:cubicBezTo>
                <a:cubicBezTo>
                  <a:pt x="12923" y="6935"/>
                  <a:pt x="13059" y="6643"/>
                  <a:pt x="13122" y="6643"/>
                </a:cubicBezTo>
                <a:cubicBezTo>
                  <a:pt x="13270" y="6643"/>
                  <a:pt x="13800" y="6042"/>
                  <a:pt x="13889" y="5773"/>
                </a:cubicBezTo>
                <a:cubicBezTo>
                  <a:pt x="13926" y="5659"/>
                  <a:pt x="14027" y="5429"/>
                  <a:pt x="14113" y="5260"/>
                </a:cubicBezTo>
                <a:cubicBezTo>
                  <a:pt x="14308" y="4880"/>
                  <a:pt x="14221" y="4551"/>
                  <a:pt x="13900" y="4450"/>
                </a:cubicBezTo>
                <a:cubicBezTo>
                  <a:pt x="13667" y="4376"/>
                  <a:pt x="13665" y="4364"/>
                  <a:pt x="13797" y="4003"/>
                </a:cubicBezTo>
                <a:cubicBezTo>
                  <a:pt x="13864" y="3817"/>
                  <a:pt x="13929" y="3540"/>
                  <a:pt x="13982" y="3235"/>
                </a:cubicBezTo>
                <a:cubicBezTo>
                  <a:pt x="13962" y="3139"/>
                  <a:pt x="13949" y="3019"/>
                  <a:pt x="13954" y="2886"/>
                </a:cubicBezTo>
                <a:cubicBezTo>
                  <a:pt x="14011" y="1540"/>
                  <a:pt x="12780" y="361"/>
                  <a:pt x="11000" y="56"/>
                </a:cubicBezTo>
                <a:cubicBezTo>
                  <a:pt x="10759" y="15"/>
                  <a:pt x="10505" y="-3"/>
                  <a:pt x="10245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52" name="薛浩文…"/>
          <p:cNvSpPr txBox="1"/>
          <p:nvPr/>
        </p:nvSpPr>
        <p:spPr>
          <a:xfrm>
            <a:off x="10006607" y="9141766"/>
            <a:ext cx="3924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薛浩文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沙盘讲师训练营教练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沙盘设计师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职场模拟器运营负责人</a:t>
            </a:r>
          </a:p>
        </p:txBody>
      </p:sp>
      <p:pic>
        <p:nvPicPr>
          <p:cNvPr id="453" name="bc023aef60852627e1281aeb3b1b6d8.jpeg" descr="bc023aef60852627e1281aeb3b1b6d8.jpeg"/>
          <p:cNvPicPr>
            <a:picLocks noChangeAspect="1"/>
          </p:cNvPicPr>
          <p:nvPr/>
        </p:nvPicPr>
        <p:blipFill>
          <a:blip r:embed="rId4">
            <a:extLst/>
          </a:blip>
          <a:srcRect l="19459" t="0" r="0" b="30489"/>
          <a:stretch>
            <a:fillRect/>
          </a:stretch>
        </p:blipFill>
        <p:spPr>
          <a:xfrm>
            <a:off x="17548160" y="2340561"/>
            <a:ext cx="4575535" cy="59233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600" fill="norm" stroke="1" extrusionOk="0">
                <a:moveTo>
                  <a:pt x="21249" y="0"/>
                </a:moveTo>
                <a:cubicBezTo>
                  <a:pt x="20820" y="0"/>
                  <a:pt x="20812" y="76"/>
                  <a:pt x="21204" y="398"/>
                </a:cubicBezTo>
                <a:cubicBezTo>
                  <a:pt x="21589" y="715"/>
                  <a:pt x="21599" y="713"/>
                  <a:pt x="21599" y="324"/>
                </a:cubicBezTo>
                <a:cubicBezTo>
                  <a:pt x="21599" y="51"/>
                  <a:pt x="21544" y="0"/>
                  <a:pt x="21249" y="0"/>
                </a:cubicBezTo>
                <a:close/>
                <a:moveTo>
                  <a:pt x="7228" y="1834"/>
                </a:moveTo>
                <a:cubicBezTo>
                  <a:pt x="7012" y="1834"/>
                  <a:pt x="6652" y="1879"/>
                  <a:pt x="6430" y="1934"/>
                </a:cubicBezTo>
                <a:cubicBezTo>
                  <a:pt x="6356" y="1952"/>
                  <a:pt x="6245" y="1973"/>
                  <a:pt x="6141" y="1993"/>
                </a:cubicBezTo>
                <a:cubicBezTo>
                  <a:pt x="6037" y="2022"/>
                  <a:pt x="5936" y="2041"/>
                  <a:pt x="5851" y="2046"/>
                </a:cubicBezTo>
                <a:cubicBezTo>
                  <a:pt x="5734" y="2066"/>
                  <a:pt x="5614" y="2086"/>
                  <a:pt x="5515" y="2098"/>
                </a:cubicBezTo>
                <a:cubicBezTo>
                  <a:pt x="4805" y="2189"/>
                  <a:pt x="3526" y="2868"/>
                  <a:pt x="3189" y="3333"/>
                </a:cubicBezTo>
                <a:cubicBezTo>
                  <a:pt x="3034" y="3547"/>
                  <a:pt x="2864" y="3900"/>
                  <a:pt x="2812" y="4116"/>
                </a:cubicBezTo>
                <a:cubicBezTo>
                  <a:pt x="2675" y="4687"/>
                  <a:pt x="2653" y="5731"/>
                  <a:pt x="2778" y="5790"/>
                </a:cubicBezTo>
                <a:cubicBezTo>
                  <a:pt x="2837" y="5819"/>
                  <a:pt x="2853" y="5883"/>
                  <a:pt x="2812" y="5934"/>
                </a:cubicBezTo>
                <a:cubicBezTo>
                  <a:pt x="2795" y="5955"/>
                  <a:pt x="2793" y="5980"/>
                  <a:pt x="2799" y="6005"/>
                </a:cubicBezTo>
                <a:cubicBezTo>
                  <a:pt x="2818" y="6034"/>
                  <a:pt x="2840" y="6059"/>
                  <a:pt x="2863" y="6083"/>
                </a:cubicBezTo>
                <a:cubicBezTo>
                  <a:pt x="2869" y="6087"/>
                  <a:pt x="2875" y="6092"/>
                  <a:pt x="2883" y="6096"/>
                </a:cubicBezTo>
                <a:cubicBezTo>
                  <a:pt x="2962" y="6134"/>
                  <a:pt x="2988" y="6213"/>
                  <a:pt x="2941" y="6272"/>
                </a:cubicBezTo>
                <a:cubicBezTo>
                  <a:pt x="2940" y="6274"/>
                  <a:pt x="2941" y="6278"/>
                  <a:pt x="2939" y="6280"/>
                </a:cubicBezTo>
                <a:cubicBezTo>
                  <a:pt x="2960" y="6377"/>
                  <a:pt x="2973" y="6497"/>
                  <a:pt x="2977" y="6627"/>
                </a:cubicBezTo>
                <a:cubicBezTo>
                  <a:pt x="2983" y="6641"/>
                  <a:pt x="2985" y="6655"/>
                  <a:pt x="2992" y="6669"/>
                </a:cubicBezTo>
                <a:cubicBezTo>
                  <a:pt x="3067" y="6828"/>
                  <a:pt x="3209" y="7166"/>
                  <a:pt x="3307" y="7417"/>
                </a:cubicBezTo>
                <a:cubicBezTo>
                  <a:pt x="3404" y="7669"/>
                  <a:pt x="3622" y="7944"/>
                  <a:pt x="3792" y="8029"/>
                </a:cubicBezTo>
                <a:cubicBezTo>
                  <a:pt x="3961" y="8115"/>
                  <a:pt x="4136" y="8322"/>
                  <a:pt x="4180" y="8489"/>
                </a:cubicBezTo>
                <a:cubicBezTo>
                  <a:pt x="4223" y="8657"/>
                  <a:pt x="4427" y="8986"/>
                  <a:pt x="4633" y="9220"/>
                </a:cubicBezTo>
                <a:cubicBezTo>
                  <a:pt x="4947" y="9578"/>
                  <a:pt x="4997" y="9732"/>
                  <a:pt x="4942" y="10170"/>
                </a:cubicBezTo>
                <a:cubicBezTo>
                  <a:pt x="4865" y="10787"/>
                  <a:pt x="4411" y="11216"/>
                  <a:pt x="3441" y="11584"/>
                </a:cubicBezTo>
                <a:cubicBezTo>
                  <a:pt x="2367" y="11992"/>
                  <a:pt x="870" y="12647"/>
                  <a:pt x="594" y="12828"/>
                </a:cubicBezTo>
                <a:cubicBezTo>
                  <a:pt x="279" y="13036"/>
                  <a:pt x="6" y="13511"/>
                  <a:pt x="0" y="13824"/>
                </a:cubicBezTo>
                <a:cubicBezTo>
                  <a:pt x="-1" y="13869"/>
                  <a:pt x="4" y="13910"/>
                  <a:pt x="15" y="13947"/>
                </a:cubicBezTo>
                <a:cubicBezTo>
                  <a:pt x="53" y="14080"/>
                  <a:pt x="110" y="14389"/>
                  <a:pt x="142" y="14634"/>
                </a:cubicBezTo>
                <a:cubicBezTo>
                  <a:pt x="147" y="14672"/>
                  <a:pt x="155" y="14711"/>
                  <a:pt x="163" y="14750"/>
                </a:cubicBezTo>
                <a:cubicBezTo>
                  <a:pt x="226" y="14935"/>
                  <a:pt x="296" y="15132"/>
                  <a:pt x="376" y="15338"/>
                </a:cubicBezTo>
                <a:cubicBezTo>
                  <a:pt x="419" y="15405"/>
                  <a:pt x="442" y="15461"/>
                  <a:pt x="442" y="15497"/>
                </a:cubicBezTo>
                <a:cubicBezTo>
                  <a:pt x="488" y="15611"/>
                  <a:pt x="534" y="15725"/>
                  <a:pt x="581" y="15834"/>
                </a:cubicBezTo>
                <a:cubicBezTo>
                  <a:pt x="848" y="16452"/>
                  <a:pt x="1066" y="17020"/>
                  <a:pt x="1066" y="17096"/>
                </a:cubicBezTo>
                <a:cubicBezTo>
                  <a:pt x="1066" y="17172"/>
                  <a:pt x="1310" y="17640"/>
                  <a:pt x="1607" y="18138"/>
                </a:cubicBezTo>
                <a:cubicBezTo>
                  <a:pt x="1964" y="18735"/>
                  <a:pt x="2204" y="19338"/>
                  <a:pt x="2312" y="19907"/>
                </a:cubicBezTo>
                <a:cubicBezTo>
                  <a:pt x="2401" y="20381"/>
                  <a:pt x="2534" y="21062"/>
                  <a:pt x="2608" y="21418"/>
                </a:cubicBezTo>
                <a:cubicBezTo>
                  <a:pt x="2617" y="21464"/>
                  <a:pt x="2623" y="21544"/>
                  <a:pt x="2632" y="21600"/>
                </a:cubicBezTo>
                <a:lnTo>
                  <a:pt x="17232" y="21600"/>
                </a:lnTo>
                <a:cubicBezTo>
                  <a:pt x="17507" y="21126"/>
                  <a:pt x="17752" y="20716"/>
                  <a:pt x="17848" y="20577"/>
                </a:cubicBezTo>
                <a:cubicBezTo>
                  <a:pt x="18088" y="20231"/>
                  <a:pt x="18119" y="20045"/>
                  <a:pt x="18049" y="19370"/>
                </a:cubicBezTo>
                <a:cubicBezTo>
                  <a:pt x="17997" y="18876"/>
                  <a:pt x="18019" y="18546"/>
                  <a:pt x="18107" y="18504"/>
                </a:cubicBezTo>
                <a:cubicBezTo>
                  <a:pt x="18130" y="18493"/>
                  <a:pt x="18167" y="18490"/>
                  <a:pt x="18212" y="18491"/>
                </a:cubicBezTo>
                <a:cubicBezTo>
                  <a:pt x="18191" y="18436"/>
                  <a:pt x="18191" y="18377"/>
                  <a:pt x="18208" y="18309"/>
                </a:cubicBezTo>
                <a:cubicBezTo>
                  <a:pt x="18250" y="18139"/>
                  <a:pt x="18102" y="17849"/>
                  <a:pt x="17770" y="17448"/>
                </a:cubicBezTo>
                <a:cubicBezTo>
                  <a:pt x="17494" y="17115"/>
                  <a:pt x="17269" y="16769"/>
                  <a:pt x="17269" y="16679"/>
                </a:cubicBezTo>
                <a:cubicBezTo>
                  <a:pt x="17269" y="16590"/>
                  <a:pt x="17088" y="16356"/>
                  <a:pt x="16869" y="16161"/>
                </a:cubicBezTo>
                <a:cubicBezTo>
                  <a:pt x="16459" y="15798"/>
                  <a:pt x="15559" y="14509"/>
                  <a:pt x="15377" y="14027"/>
                </a:cubicBezTo>
                <a:cubicBezTo>
                  <a:pt x="15232" y="13639"/>
                  <a:pt x="13931" y="11626"/>
                  <a:pt x="13717" y="11456"/>
                </a:cubicBezTo>
                <a:cubicBezTo>
                  <a:pt x="13618" y="11378"/>
                  <a:pt x="13104" y="11256"/>
                  <a:pt x="12575" y="11186"/>
                </a:cubicBezTo>
                <a:cubicBezTo>
                  <a:pt x="12045" y="11115"/>
                  <a:pt x="11533" y="11019"/>
                  <a:pt x="11437" y="10971"/>
                </a:cubicBezTo>
                <a:cubicBezTo>
                  <a:pt x="11341" y="10924"/>
                  <a:pt x="11197" y="10916"/>
                  <a:pt x="11117" y="10954"/>
                </a:cubicBezTo>
                <a:cubicBezTo>
                  <a:pt x="11036" y="10993"/>
                  <a:pt x="10864" y="10990"/>
                  <a:pt x="10733" y="10947"/>
                </a:cubicBezTo>
                <a:cubicBezTo>
                  <a:pt x="10602" y="10904"/>
                  <a:pt x="10338" y="10863"/>
                  <a:pt x="10147" y="10856"/>
                </a:cubicBezTo>
                <a:cubicBezTo>
                  <a:pt x="9937" y="10848"/>
                  <a:pt x="9797" y="10779"/>
                  <a:pt x="9796" y="10682"/>
                </a:cubicBezTo>
                <a:cubicBezTo>
                  <a:pt x="9796" y="10593"/>
                  <a:pt x="9676" y="10520"/>
                  <a:pt x="9530" y="10520"/>
                </a:cubicBezTo>
                <a:cubicBezTo>
                  <a:pt x="9254" y="10519"/>
                  <a:pt x="9054" y="10251"/>
                  <a:pt x="9037" y="9860"/>
                </a:cubicBezTo>
                <a:cubicBezTo>
                  <a:pt x="9032" y="9735"/>
                  <a:pt x="9212" y="9453"/>
                  <a:pt x="9438" y="9233"/>
                </a:cubicBezTo>
                <a:cubicBezTo>
                  <a:pt x="9680" y="8999"/>
                  <a:pt x="9916" y="8592"/>
                  <a:pt x="10008" y="8249"/>
                </a:cubicBezTo>
                <a:cubicBezTo>
                  <a:pt x="10094" y="7928"/>
                  <a:pt x="10223" y="7637"/>
                  <a:pt x="10295" y="7602"/>
                </a:cubicBezTo>
                <a:cubicBezTo>
                  <a:pt x="10366" y="7568"/>
                  <a:pt x="10424" y="7432"/>
                  <a:pt x="10424" y="7300"/>
                </a:cubicBezTo>
                <a:cubicBezTo>
                  <a:pt x="10424" y="7168"/>
                  <a:pt x="10533" y="6941"/>
                  <a:pt x="10665" y="6795"/>
                </a:cubicBezTo>
                <a:cubicBezTo>
                  <a:pt x="10788" y="6660"/>
                  <a:pt x="10865" y="6559"/>
                  <a:pt x="10917" y="6439"/>
                </a:cubicBezTo>
                <a:cubicBezTo>
                  <a:pt x="10946" y="6297"/>
                  <a:pt x="10976" y="6161"/>
                  <a:pt x="11008" y="6032"/>
                </a:cubicBezTo>
                <a:cubicBezTo>
                  <a:pt x="11014" y="5989"/>
                  <a:pt x="11022" y="5955"/>
                  <a:pt x="11027" y="5905"/>
                </a:cubicBezTo>
                <a:cubicBezTo>
                  <a:pt x="11033" y="5846"/>
                  <a:pt x="11055" y="5789"/>
                  <a:pt x="11085" y="5734"/>
                </a:cubicBezTo>
                <a:cubicBezTo>
                  <a:pt x="11216" y="5224"/>
                  <a:pt x="11240" y="4571"/>
                  <a:pt x="11128" y="4369"/>
                </a:cubicBezTo>
                <a:cubicBezTo>
                  <a:pt x="10629" y="3470"/>
                  <a:pt x="10345" y="3113"/>
                  <a:pt x="9806" y="2714"/>
                </a:cubicBezTo>
                <a:cubicBezTo>
                  <a:pt x="9711" y="2675"/>
                  <a:pt x="9595" y="2615"/>
                  <a:pt x="9481" y="2541"/>
                </a:cubicBezTo>
                <a:cubicBezTo>
                  <a:pt x="8983" y="2217"/>
                  <a:pt x="7761" y="1834"/>
                  <a:pt x="7228" y="1834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454" name="陈锐…"/>
          <p:cNvSpPr txBox="1"/>
          <p:nvPr/>
        </p:nvSpPr>
        <p:spPr>
          <a:xfrm>
            <a:off x="17873806" y="9141766"/>
            <a:ext cx="3924301" cy="241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4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陈锐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管理类沙盘资深讲师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高级人力资源师</a:t>
            </a:r>
          </a:p>
          <a:p>
            <a:pPr algn="l">
              <a:defRPr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职场模拟器产品设计师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